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91"/>
  </p:notesMasterIdLst>
  <p:sldIdLst>
    <p:sldId id="740" r:id="rId3"/>
    <p:sldId id="1094" r:id="rId4"/>
    <p:sldId id="256" r:id="rId5"/>
    <p:sldId id="966" r:id="rId6"/>
    <p:sldId id="1008" r:id="rId7"/>
    <p:sldId id="1009" r:id="rId8"/>
    <p:sldId id="878" r:id="rId9"/>
    <p:sldId id="400" r:id="rId10"/>
    <p:sldId id="1010" r:id="rId11"/>
    <p:sldId id="1011" r:id="rId12"/>
    <p:sldId id="1012" r:id="rId13"/>
    <p:sldId id="1013" r:id="rId14"/>
    <p:sldId id="1014" r:id="rId15"/>
    <p:sldId id="1016" r:id="rId16"/>
    <p:sldId id="1032" r:id="rId17"/>
    <p:sldId id="1033" r:id="rId18"/>
    <p:sldId id="1034" r:id="rId19"/>
    <p:sldId id="1035" r:id="rId20"/>
    <p:sldId id="1036" r:id="rId21"/>
    <p:sldId id="1015" r:id="rId22"/>
    <p:sldId id="1037" r:id="rId23"/>
    <p:sldId id="1026" r:id="rId24"/>
    <p:sldId id="1027" r:id="rId25"/>
    <p:sldId id="1028" r:id="rId26"/>
    <p:sldId id="1029" r:id="rId27"/>
    <p:sldId id="1030" r:id="rId28"/>
    <p:sldId id="1031" r:id="rId29"/>
    <p:sldId id="1020" r:id="rId30"/>
    <p:sldId id="1021" r:id="rId31"/>
    <p:sldId id="1022" r:id="rId32"/>
    <p:sldId id="1023" r:id="rId33"/>
    <p:sldId id="1024" r:id="rId34"/>
    <p:sldId id="1025" r:id="rId35"/>
    <p:sldId id="1038" r:id="rId36"/>
    <p:sldId id="1039" r:id="rId37"/>
    <p:sldId id="1040" r:id="rId38"/>
    <p:sldId id="1041" r:id="rId39"/>
    <p:sldId id="1042" r:id="rId40"/>
    <p:sldId id="1092" r:id="rId41"/>
    <p:sldId id="1043" r:id="rId42"/>
    <p:sldId id="1044" r:id="rId43"/>
    <p:sldId id="1045" r:id="rId44"/>
    <p:sldId id="1046" r:id="rId45"/>
    <p:sldId id="1047" r:id="rId46"/>
    <p:sldId id="1049" r:id="rId47"/>
    <p:sldId id="1050" r:id="rId48"/>
    <p:sldId id="1051" r:id="rId49"/>
    <p:sldId id="1052" r:id="rId50"/>
    <p:sldId id="1053" r:id="rId51"/>
    <p:sldId id="1054" r:id="rId52"/>
    <p:sldId id="1061" r:id="rId53"/>
    <p:sldId id="1055" r:id="rId54"/>
    <p:sldId id="1056" r:id="rId55"/>
    <p:sldId id="1057" r:id="rId56"/>
    <p:sldId id="1058" r:id="rId57"/>
    <p:sldId id="1059" r:id="rId58"/>
    <p:sldId id="1060" r:id="rId59"/>
    <p:sldId id="1062" r:id="rId60"/>
    <p:sldId id="1063" r:id="rId61"/>
    <p:sldId id="1064" r:id="rId62"/>
    <p:sldId id="1065" r:id="rId63"/>
    <p:sldId id="1066" r:id="rId64"/>
    <p:sldId id="1067" r:id="rId65"/>
    <p:sldId id="1068" r:id="rId66"/>
    <p:sldId id="1069" r:id="rId67"/>
    <p:sldId id="1070" r:id="rId68"/>
    <p:sldId id="1071" r:id="rId69"/>
    <p:sldId id="1072" r:id="rId70"/>
    <p:sldId id="1093" r:id="rId71"/>
    <p:sldId id="1073" r:id="rId72"/>
    <p:sldId id="1074" r:id="rId73"/>
    <p:sldId id="1075" r:id="rId74"/>
    <p:sldId id="1076" r:id="rId75"/>
    <p:sldId id="1077" r:id="rId76"/>
    <p:sldId id="1078" r:id="rId77"/>
    <p:sldId id="1079" r:id="rId78"/>
    <p:sldId id="1080" r:id="rId79"/>
    <p:sldId id="1081" r:id="rId80"/>
    <p:sldId id="1082" r:id="rId81"/>
    <p:sldId id="1083" r:id="rId82"/>
    <p:sldId id="1084" r:id="rId83"/>
    <p:sldId id="1085" r:id="rId84"/>
    <p:sldId id="1086" r:id="rId85"/>
    <p:sldId id="1087" r:id="rId86"/>
    <p:sldId id="1088" r:id="rId87"/>
    <p:sldId id="1089" r:id="rId88"/>
    <p:sldId id="1090" r:id="rId89"/>
    <p:sldId id="1091"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879BBB-0E67-4D39-A556-4A747D80AFDD}">
          <p14:sldIdLst>
            <p14:sldId id="740"/>
            <p14:sldId id="1094"/>
          </p14:sldIdLst>
        </p14:section>
        <p14:section name="Year 7 career" id="{3217A35A-F6BC-4950-907F-8C09DF84E2E9}">
          <p14:sldIdLst>
            <p14:sldId id="256"/>
            <p14:sldId id="966"/>
            <p14:sldId id="1008"/>
            <p14:sldId id="1009"/>
            <p14:sldId id="878"/>
            <p14:sldId id="400"/>
          </p14:sldIdLst>
        </p14:section>
        <p14:section name="Year 7 subject" id="{3D3D4C5A-A613-4798-89C3-B546AE1CCA3E}">
          <p14:sldIdLst>
            <p14:sldId id="1010"/>
            <p14:sldId id="1011"/>
            <p14:sldId id="1012"/>
            <p14:sldId id="1013"/>
            <p14:sldId id="1014"/>
            <p14:sldId id="1016"/>
          </p14:sldIdLst>
        </p14:section>
        <p14:section name="Year 8 career" id="{FCE5492E-A7C5-41D1-9647-A7C87BFD4605}">
          <p14:sldIdLst>
            <p14:sldId id="1032"/>
            <p14:sldId id="1033"/>
            <p14:sldId id="1034"/>
            <p14:sldId id="1035"/>
            <p14:sldId id="1036"/>
            <p14:sldId id="1015"/>
            <p14:sldId id="1037"/>
          </p14:sldIdLst>
        </p14:section>
        <p14:section name="Year 8 subject" id="{E3516B76-60F0-4E52-9F25-8BA0AEC62408}">
          <p14:sldIdLst>
            <p14:sldId id="1026"/>
            <p14:sldId id="1027"/>
            <p14:sldId id="1028"/>
            <p14:sldId id="1029"/>
            <p14:sldId id="1030"/>
            <p14:sldId id="1031"/>
          </p14:sldIdLst>
        </p14:section>
        <p14:section name="Year 9 career" id="{BC52FCA3-5BBE-4017-8F2D-1CC1AD669B89}">
          <p14:sldIdLst>
            <p14:sldId id="1020"/>
            <p14:sldId id="1021"/>
            <p14:sldId id="1022"/>
            <p14:sldId id="1023"/>
            <p14:sldId id="1024"/>
            <p14:sldId id="1025"/>
          </p14:sldIdLst>
        </p14:section>
        <p14:section name="Year 9 subject" id="{A4D95E4F-D9EC-4006-B65F-23E69EE379AD}">
          <p14:sldIdLst>
            <p14:sldId id="1038"/>
            <p14:sldId id="1039"/>
            <p14:sldId id="1040"/>
            <p14:sldId id="1041"/>
            <p14:sldId id="1042"/>
            <p14:sldId id="1092"/>
          </p14:sldIdLst>
        </p14:section>
        <p14:section name="Year 10 career" id="{F7CF4A5B-ABE6-430A-8BD2-E0A95ADB9835}">
          <p14:sldIdLst>
            <p14:sldId id="1043"/>
            <p14:sldId id="1044"/>
            <p14:sldId id="1045"/>
            <p14:sldId id="1046"/>
            <p14:sldId id="1047"/>
            <p14:sldId id="1049"/>
          </p14:sldIdLst>
        </p14:section>
        <p14:section name="Year 10 subject" id="{76FD2251-8577-4AB1-B8BF-CFB1163872D0}">
          <p14:sldIdLst>
            <p14:sldId id="1050"/>
            <p14:sldId id="1051"/>
            <p14:sldId id="1052"/>
            <p14:sldId id="1053"/>
            <p14:sldId id="1054"/>
            <p14:sldId id="1061"/>
          </p14:sldIdLst>
        </p14:section>
        <p14:section name="Year 11 career" id="{E749F417-73A3-4945-8762-7B3C31E7DC2C}">
          <p14:sldIdLst>
            <p14:sldId id="1055"/>
            <p14:sldId id="1056"/>
            <p14:sldId id="1057"/>
            <p14:sldId id="1058"/>
            <p14:sldId id="1059"/>
            <p14:sldId id="1060"/>
          </p14:sldIdLst>
        </p14:section>
        <p14:section name="Year 11 subject" id="{36F782D0-D336-4964-9735-B829CDDCE332}">
          <p14:sldIdLst>
            <p14:sldId id="1062"/>
            <p14:sldId id="1063"/>
            <p14:sldId id="1064"/>
            <p14:sldId id="1065"/>
            <p14:sldId id="1066"/>
            <p14:sldId id="1067"/>
          </p14:sldIdLst>
        </p14:section>
        <p14:section name="Year 12 career" id="{077707E6-7E4C-4E20-A049-66A3EEDFC0DE}">
          <p14:sldIdLst>
            <p14:sldId id="1068"/>
            <p14:sldId id="1069"/>
            <p14:sldId id="1070"/>
            <p14:sldId id="1071"/>
            <p14:sldId id="1072"/>
            <p14:sldId id="1093"/>
            <p14:sldId id="1073"/>
          </p14:sldIdLst>
        </p14:section>
        <p14:section name="Year 12 subject" id="{B0B98E0A-66CE-4585-BC9D-DB5F2191A6FF}">
          <p14:sldIdLst>
            <p14:sldId id="1074"/>
            <p14:sldId id="1075"/>
            <p14:sldId id="1076"/>
            <p14:sldId id="1077"/>
            <p14:sldId id="1078"/>
            <p14:sldId id="1079"/>
          </p14:sldIdLst>
        </p14:section>
        <p14:section name="Year 13 career" id="{8C51FA2C-375B-4FB0-BDC7-9A8C682E3FC6}">
          <p14:sldIdLst>
            <p14:sldId id="1080"/>
            <p14:sldId id="1081"/>
            <p14:sldId id="1082"/>
            <p14:sldId id="1083"/>
            <p14:sldId id="1084"/>
            <p14:sldId id="1085"/>
          </p14:sldIdLst>
        </p14:section>
        <p14:section name="Year 13 subject" id="{3C7C8692-EB64-400E-BD41-82005C49929B}">
          <p14:sldIdLst>
            <p14:sldId id="1086"/>
            <p14:sldId id="1087"/>
            <p14:sldId id="1088"/>
            <p14:sldId id="1089"/>
            <p14:sldId id="1090"/>
            <p14:sldId id="10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BD113E-AB4E-D874-9315-1DDF7A0A364F}" name="Emily Adkins" initials="EA" userId="221ef2226ed9685a" providerId="Windows Live"/>
  <p188:author id="{08C2F381-1777-245C-43F7-FBA3957C2FC2}" name="Kate Garlick" initials="KG" userId="247d839a940f1946" providerId="Windows Live"/>
  <p188:author id="{7229B69B-6FFC-C2EA-73AE-80D6E0776F7B}" name="Emily Adkins" initials="EA" userId="S::emilyadkins@unifrogtrce.onmicrosoft.com::7cc2ae19-d3e7-4bd0-824f-b6ffcec824e4" providerId="AD"/>
  <p188:author id="{DE2173D4-1BC1-96AC-194B-886B5D9930CD}" name="Annabel McDonald" initials="AM" userId="df39f375605b57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bel McDonald" initials="AM" lastIdx="113" clrIdx="0">
    <p:extLst>
      <p:ext uri="{19B8F6BF-5375-455C-9EA6-DF929625EA0E}">
        <p15:presenceInfo xmlns:p15="http://schemas.microsoft.com/office/powerpoint/2012/main" userId="df39f375605b57fc" providerId="Windows Live"/>
      </p:ext>
    </p:extLst>
  </p:cmAuthor>
  <p:cmAuthor id="2" name="Kate Garlick" initials="KG" lastIdx="14" clrIdx="1">
    <p:extLst>
      <p:ext uri="{19B8F6BF-5375-455C-9EA6-DF929625EA0E}">
        <p15:presenceInfo xmlns:p15="http://schemas.microsoft.com/office/powerpoint/2012/main" userId="247d839a940f1946" providerId="Windows Live"/>
      </p:ext>
    </p:extLst>
  </p:cmAuthor>
  <p:cmAuthor id="3" name="Emily Adkins" initials="EA" lastIdx="49" clrIdx="2">
    <p:extLst>
      <p:ext uri="{19B8F6BF-5375-455C-9EA6-DF929625EA0E}">
        <p15:presenceInfo xmlns:p15="http://schemas.microsoft.com/office/powerpoint/2012/main" userId="221ef2226ed968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90DC"/>
    <a:srgbClr val="DDC5ED"/>
    <a:srgbClr val="CBA7E3"/>
    <a:srgbClr val="ECDFF5"/>
    <a:srgbClr val="FFE699"/>
    <a:srgbClr val="FFC000"/>
    <a:srgbClr val="FFD966"/>
    <a:srgbClr val="FFF2CC"/>
    <a:srgbClr val="B7E9E9"/>
    <a:srgbClr val="BCB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2203" autoAdjust="0"/>
  </p:normalViewPr>
  <p:slideViewPr>
    <p:cSldViewPr snapToGrid="0">
      <p:cViewPr varScale="1">
        <p:scale>
          <a:sx n="49" d="100"/>
          <a:sy n="49" d="100"/>
        </p:scale>
        <p:origin x="1280" y="3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AC97-46B4-4203-B359-6F6C3FB6D647}"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460CA-E4DF-44B0-820C-F2AC221EA031}" type="slidenum">
              <a:rPr lang="en-GB" smtClean="0"/>
              <a:t>‹#›</a:t>
            </a:fld>
            <a:endParaRPr lang="en-GB"/>
          </a:p>
        </p:txBody>
      </p:sp>
    </p:spTree>
    <p:extLst>
      <p:ext uri="{BB962C8B-B14F-4D97-AF65-F5344CB8AC3E}">
        <p14:creationId xmlns:p14="http://schemas.microsoft.com/office/powerpoint/2010/main" val="420229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Teacher’s notes:</a:t>
            </a:r>
            <a:endParaRPr lang="en-GB" b="0" u="none" dirty="0"/>
          </a:p>
          <a:p>
            <a:r>
              <a:rPr lang="en-GB" b="0" u="none" dirty="0"/>
              <a:t>To further support these benchmarks, you could arrange a talk from a former student, FE/HE institution, or employer about a subject/career featured each month. </a:t>
            </a:r>
            <a:endParaRPr lang="en-GB" b="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223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unifrog.org/student/subjects/direct/a</a:t>
            </a:r>
            <a:r>
              <a:rPr lang="en-GB" sz="1800" b="1" u="none" dirty="0"/>
              <a:t>rchaeology</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0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I didn’t know that ‘nautical architecture’ was a topic you could study.</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Careers in the museum sector, like a museum curator.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Reading. Yes – I’d need to read texts about historical artefacts.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Be open-minded to learning about lots of different types of archaeology.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41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8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September’s career of the month for year 8 is: Sustainability analyst.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610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Sustainability analyst. </a:t>
            </a:r>
            <a:r>
              <a:rPr lang="en-GB" sz="1800" u="none" dirty="0">
                <a:effectLst/>
                <a:latin typeface="Times New Roman" panose="02020603050405020304" pitchFamily="18" charset="0"/>
                <a:ea typeface="Times New Roman" panose="02020603050405020304" pitchFamily="18" charset="0"/>
              </a:rPr>
              <a:t>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82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unifrog.org/student/careers/direct/sustainability-analyst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6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A levels, undergraduate degree, Masters degree, graduate scheme.</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would love to travel in a future job, as I enjoy going to new places and meeting new people.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I’m really interested in sustainability so having a career that contributes to green energy would be great for me.</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Read the full career profile, organise related work experience, do related online courses/MOOCs.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9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517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courses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80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September’s subject of the month for year 8 is: Sport science.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5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t>Teacher’s notes:</a:t>
            </a:r>
          </a:p>
          <a:p>
            <a:r>
              <a:rPr lang="en-GB" sz="1800" u="none" dirty="0"/>
              <a:t>There are separate PowerPoints available for each month of the academic year within the resource profile ‘Career and subject of the month’. </a:t>
            </a:r>
          </a:p>
          <a:p>
            <a:endParaRPr lang="en-GB" sz="1800" u="none" dirty="0"/>
          </a:p>
          <a:p>
            <a:r>
              <a:rPr lang="en-GB" sz="1800" u="none" dirty="0"/>
              <a:t>Click the hyperlinked text boxes on this slide to be taken to the slides for the year group selected.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20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Sport science</a:t>
            </a:r>
            <a:r>
              <a:rPr lang="en-GB" sz="1800" u="none" dirty="0">
                <a:effectLst/>
                <a:latin typeface="Times New Roman" panose="02020603050405020304" pitchFamily="18" charset="0"/>
                <a:ea typeface="Times New Roman" panose="02020603050405020304" pitchFamily="18" charset="0"/>
              </a:rPr>
              <a:t>.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56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unifrog.org/student/subjects/direct/sport-science</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4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I think I’d enjoy the practical and hands-on learning.</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Independence, time management, leadership, reflectiveness, teamwork, problem solving.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PE, science, maths.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I’d like to know what careers this subject could lead to. </a:t>
            </a:r>
            <a:r>
              <a:rPr lang="en-GB" sz="1800" i="1" u="none" dirty="0">
                <a:solidFill>
                  <a:srgbClr val="000000"/>
                </a:solidFill>
                <a:effectLst/>
                <a:latin typeface="Open Sans" panose="020B0606030504020204" pitchFamily="34" charset="0"/>
                <a:ea typeface="Times New Roman" panose="02020603050405020304" pitchFamily="18" charset="0"/>
              </a:rPr>
              <a:t>Encourage students to explore the subject profile text to search for the answers to their questions.</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82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56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September’s career of the month for year 9 is: Social media manager.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21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Social media manager.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463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unifrog.org/student/careers/direct/social-media-manager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94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What gets you out of bed each morning to do your job?</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Work experience at a marketing department of a company.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English – you’d need to write catchy slogans, descriptions, and scripts.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You could create your own social media channel (although age restrictions can apply) and start posting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404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927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September’s subject of the month for year 9 is: Geology.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98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September’s career of the month for year 7 is: Baker. </a:t>
            </a:r>
          </a:p>
        </p:txBody>
      </p:sp>
      <p:sp>
        <p:nvSpPr>
          <p:cNvPr id="4" name="Slide Number Placeholder 3"/>
          <p:cNvSpPr>
            <a:spLocks noGrp="1"/>
          </p:cNvSpPr>
          <p:nvPr>
            <p:ph type="sldNum" sz="quarter" idx="5"/>
          </p:nvPr>
        </p:nvSpPr>
        <p:spPr/>
        <p:txBody>
          <a:bodyPr/>
          <a:lstStyle/>
          <a:p>
            <a:fld id="{EF8460CA-E4DF-44B0-820C-F2AC221EA031}" type="slidenum">
              <a:rPr lang="en-GB" smtClean="0"/>
              <a:t>3</a:t>
            </a:fld>
            <a:endParaRPr lang="en-GB"/>
          </a:p>
        </p:txBody>
      </p:sp>
    </p:spTree>
    <p:extLst>
      <p:ext uri="{BB962C8B-B14F-4D97-AF65-F5344CB8AC3E}">
        <p14:creationId xmlns:p14="http://schemas.microsoft.com/office/powerpoint/2010/main" val="203914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Geology.</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280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unifrog.org/student/subjects/direct/geology</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9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Gives you the basic skills you need to identify something out in the field.</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You get to apply your learning and bond with your classmates.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Geography is human and physical – geology is entirely physical.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Read the subject profile, complete related online courses like MOOCs.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259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02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September’s career of the month for year 10 is: Radiographer.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380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Radiographer.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21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unifrog.org/student/careers/direct/radiographer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47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Knowing how to prioritise scans, being patient with different types of patients.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Doctors, nurses, clinical scientists, radiologists, neuroscientists.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It’s really important that I feel like I’m making a positive impact on society.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Science, e.g. biology.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63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7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September’s subject of the month for </a:t>
            </a:r>
            <a:r>
              <a:rPr lang="en-GB" u="none"/>
              <a:t>year 10 </a:t>
            </a:r>
            <a:r>
              <a:rPr lang="en-GB" u="none" dirty="0"/>
              <a:t>is: Social work and community care.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16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Baker.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802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Social work and community care.</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03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unifrog.org/student/subjects/direct/social-work-and-community-care</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Please note, there are two videos available on this subject profile: Emily and Joe.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703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What do you want to do after you’ve completed your degree?</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Allows you to apply your learning to the workplace and real-life situations.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Caring, open-mindedness, problem solving, communication, teamwork.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A levels, access course, relevant employment. </a:t>
            </a:r>
          </a:p>
          <a:p>
            <a:pPr marL="0" indent="0">
              <a:buNone/>
            </a:pP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985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44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September’s career of the month for year 11 is</a:t>
            </a:r>
            <a:r>
              <a:rPr lang="en-GB" u="none"/>
              <a:t>: Environmental engineer.</a:t>
            </a:r>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517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Environmental engineer..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485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unifrog.org/student/careers/direct/environmental-engineering-technician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624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It means that Anthony values seeing the impact of his day-to-day work, through protecting others’ safety.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Working with nuclear power stations.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Engineering, science, maths, physics, chemistry.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Self-discipline, teamwork, adaptability, and how to work in high-pressure environments.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728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284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September’s subject of the month for year 11 is: Physics.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69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unifrog.org/student/careers/direct/baker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438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Physics.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796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unifrog.org/student/subjects/direct/physics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911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Explore optional modules, like teaching physics at a school.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I’d love to study abroad because you could experience a completely different culture for a year, whilst still studying for your degree.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Maths, English, chemistry, biology.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Clinical scientist, careers in nuclear medicine, astronaut.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033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769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September’s career of the month for year 12 is: Auditor.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43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Auditor.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86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unifrog.org/student/careers/direct/auditor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effectLst/>
                <a:latin typeface="Times New Roman" panose="02020603050405020304" pitchFamily="18" charset="0"/>
                <a:ea typeface="Times New Roman" panose="02020603050405020304" pitchFamily="18" charset="0"/>
              </a:rPr>
              <a:t>Please note, there are two videos available on this subject profile: Lauren and </a:t>
            </a:r>
            <a:r>
              <a:rPr lang="en-GB" sz="1800" u="none" dirty="0" err="1">
                <a:effectLst/>
                <a:latin typeface="Times New Roman" panose="02020603050405020304" pitchFamily="18" charset="0"/>
                <a:ea typeface="Times New Roman" panose="02020603050405020304" pitchFamily="18" charset="0"/>
              </a:rPr>
              <a:t>Cajsa</a:t>
            </a:r>
            <a:r>
              <a:rPr lang="en-GB" sz="1800" u="none" dirty="0">
                <a:effectLst/>
                <a:latin typeface="Times New Roman" panose="02020603050405020304" pitchFamily="18" charset="0"/>
                <a:ea typeface="Times New Roman" panose="02020603050405020304" pitchFamily="18" charset="0"/>
              </a:rPr>
              <a:t>.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347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think it’s quite important, as it helps you to bond with colleagues, particularly if you’re working a remote job.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You need to work together with other people to achieve tight deadlines.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Applying theoretical learning ‘on the job’, experience in the workplace, receiving a salary.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I’d like to know what other professionals you commonly work with in your day-to-day duties. </a:t>
            </a:r>
            <a:r>
              <a:rPr lang="en-GB" sz="1800" i="1" u="none" dirty="0">
                <a:solidFill>
                  <a:srgbClr val="000000"/>
                </a:solidFill>
                <a:effectLst/>
                <a:latin typeface="Open Sans" panose="020B0606030504020204" pitchFamily="34" charset="0"/>
                <a:ea typeface="Times New Roman" panose="02020603050405020304" pitchFamily="18" charset="0"/>
              </a:rPr>
              <a:t>Encourage students to explore the career profile text to search for the answers to their questions.</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7377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55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courses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11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think I’d enjoy getting to be creative and thinking up new recipes and product ideas.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don’t think I’d enjoy working shifts – I prefer routine in my life.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think bakers need to be artistic as the food needs to look visually appealing, as well as taste good! I’m artistic in my DT lessons, as I think about creative ways to design products to solve everyday problems.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I’d like to know what the typical salary is. </a:t>
            </a:r>
            <a:r>
              <a:rPr lang="en-GB" sz="1800" i="1" u="none" dirty="0">
                <a:solidFill>
                  <a:srgbClr val="000000"/>
                </a:solidFill>
                <a:effectLst/>
                <a:latin typeface="Open Sans" panose="020B0606030504020204" pitchFamily="34" charset="0"/>
                <a:ea typeface="Times New Roman" panose="02020603050405020304" pitchFamily="18" charset="0"/>
              </a:rPr>
              <a:t>Encourage students to explore the career profile text to search for the answers to their questions.</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0081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September’s subject of the month for year 12 is: Medicine.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792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Medicine.</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2867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unifrog.org/student/subjects/direct/medicine</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4666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I don’t think this strategy would work well for me – I focus well in the evenings, so I’d probably do lots of my independent work in the evenings instead.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Medical sciences, biology and biological sciences, genetics, pharmacy and pharmacology, allied health.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Yes – some of my best skills are communication, accountability, resilience, and working under pressure.</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Study science subjects at A level (or equivalent), complete relevant online courses like MOOCs, read around the subject, seek relevant work experience e.g. at a GP surgery.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2617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715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September’s career of the month for year 13 is: Network engineer.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091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Network engineer.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500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unifrog.org/student/careers/direct/network-engineer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6482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Software developers, graphic designers, programmers, operations teams.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I’d prefer to work to a regular routine as I like to plan what I’m going to do in my free time.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This is an important career value for me – I’d like my career to make a positive difference to the world.</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To keep up to date with the latest career trends to help you make a decision about entering this career area, to discuss in a future application or interview, to make sure it’s a career area that you’re truly interested in and passionate about.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6956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075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724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September’s subject of the month for year 13 is: Industrial, product, and packaging design.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150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Industrial, product, and packaging design.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90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unifrog.org/student/subjects/direct/industrial-product-and-packaging-design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048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Variety within your timetable, learning new and varied skills, opportunities to apply your learning to different fields.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Time commitment – a lot of hours need to go into projects.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History – you might study the changes in design trends over time, requiring an analytical mindset. </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Research designers, visit design events, seek out relevant work experience, network with designers.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987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19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September’s subject of the month for year 7 is: Archaeology.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1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Archaeology</a:t>
            </a:r>
            <a:r>
              <a:rPr lang="en-GB" sz="1800" u="none" dirty="0">
                <a:effectLst/>
                <a:latin typeface="Times New Roman" panose="02020603050405020304" pitchFamily="18" charset="0"/>
                <a:ea typeface="Times New Roman" panose="02020603050405020304" pitchFamily="18" charset="0"/>
              </a:rPr>
              <a:t>.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424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C19E-6003-405A-A598-FF69F0384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31039A-6193-463B-84BB-4B932160A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AF0C71-6325-4293-8E43-F245DD14860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DAD74499-BDB3-4097-9E62-53DB86DFD6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4D520-AFEA-4F8F-A8D8-21CE23D44BA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64204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FE77-9662-4B2F-BB26-D327B04F46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495FED-715B-449F-8F23-800E5F9D0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BCFEA6-2B01-43E8-BEA3-8CA92CC57A8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8167B90-6C8E-41BB-A405-EB195BC99D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C8EBF-98A6-4AAF-BB2D-C6408CEB017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44839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E769C-4D08-4C2E-B0D3-8DD3C98C5B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DE806F-B0E8-43A1-BCBB-CF13C123D5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B579C-6B3D-4C32-92D0-A60D1B4C2E87}"/>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B978726E-216C-4E7F-8DD6-50DCFAEA8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61157A-9CF1-442D-BACC-54E3584D356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01853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50BB-9938-4958-ACF3-3DD2ABEF2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516EB9-FCA2-4438-98EB-59BE04AC3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E6272-A3CC-4AB9-9DA2-ECC998FE54B1}"/>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F88AE44-FE61-4949-B1D7-A22F6E76B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CB759-A80B-402B-9592-4DC3995DFE1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36662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33A-2654-4D07-8A0D-3AD1FFCB6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02DC0-D5BD-4CC7-B833-BA3BFEAE8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75888-B93F-49F5-8A69-2C00511DC9AE}"/>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A7BE509-A786-48DC-80FA-1E4C2B904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E1B51-C837-4A22-AB12-21055F3B13AC}"/>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285767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F338-3078-4A19-8CA0-6B0B198A7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470FE-8982-4EAD-B101-C8FF16FC1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C20C1-5F2B-4528-B4B1-9BB42FB0876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9102CABF-69AD-4BD8-9C18-072D2B19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0493-36B0-437C-B153-F2A2F518655F}"/>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24851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BFF-7BBC-41C5-8661-45E62004E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E8B72-5509-40C1-8606-6947F1D90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C56CA-B1E9-4D5F-8868-CCFDACDF4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9D1AD-EA99-4EF3-86D7-70C6C4A6F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FFB91B4A-ABE3-4699-A315-B167F00B2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2D8AD-27CD-4010-B9D8-6F0F43406EC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47808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F9F7-E92E-4E1A-8DC4-48F5C1F20A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AEF68B-713B-4003-A138-4D24B46AA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69BFC5-1A68-49EA-89A3-08D24A4D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7A59A-FDB8-44C7-8974-161CFC17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CDA72C-1FDF-4D3C-A016-7D19679C2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5626F-4DA9-416A-A68F-43036AE8BCA3}"/>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8" name="Footer Placeholder 7">
            <a:extLst>
              <a:ext uri="{FF2B5EF4-FFF2-40B4-BE49-F238E27FC236}">
                <a16:creationId xmlns:a16="http://schemas.microsoft.com/office/drawing/2014/main" id="{6211EC45-70C7-410E-A0DC-F2EE40E2A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26EFEA-73C3-40B8-98BF-A1F39CB75D00}"/>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367475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A396-8030-411E-B560-372500927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65C3D-E601-42E7-A71B-32B852BF516D}"/>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4" name="Footer Placeholder 3">
            <a:extLst>
              <a:ext uri="{FF2B5EF4-FFF2-40B4-BE49-F238E27FC236}">
                <a16:creationId xmlns:a16="http://schemas.microsoft.com/office/drawing/2014/main" id="{4DA3299D-F48C-4182-9944-50CF9B8773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D54F88-0784-4E29-B071-93D330224142}"/>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81142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1578B-DFDA-49E9-84CE-5FF8DDFB4EF4}"/>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3" name="Footer Placeholder 2">
            <a:extLst>
              <a:ext uri="{FF2B5EF4-FFF2-40B4-BE49-F238E27FC236}">
                <a16:creationId xmlns:a16="http://schemas.microsoft.com/office/drawing/2014/main" id="{8146302E-26F7-417E-A9EB-1C83730181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A8D2BA-2385-47F1-8E89-D816CBEB37DE}"/>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757222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21A-C2DC-40FB-A647-4AD8566EB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C4B9E0-A19A-4870-BA1D-3298D950C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3C0EB8-FC1F-471A-97D7-BB2D60B1C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23B42-A846-43BD-9AAD-2E24A88EDDE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24C45026-FE01-483C-9BDF-62CB7AE8E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81998-B493-4BC6-B8DD-EF346FDA6FD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1290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1580-CA97-400A-A099-5758B2FAC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05BA8-6186-41FC-B7CA-12BFFE1930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BDE8AC-7766-490A-814B-9B54DC7C7381}"/>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84502B55-69DA-4EE6-B296-BE8BE95DD7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99F90-60AC-4EF6-9798-2FA63A75F1A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135693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322-13AA-4250-BE18-3575A7387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C46482-68B4-4ACC-8F7D-379C48F7C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CCC9E-715A-4C22-B3EF-F0A8DD2B4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B1558-510D-4EFA-8C56-24A52B08D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BCD9A235-6CBB-4649-B31D-C424D923FC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D08BC1-1919-452C-B007-0A8930D7665B}"/>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4152634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B2F1-A7BE-443C-90A4-300D3C2168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74585-CCD9-44C0-A8BA-517E69A86B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65184-EFAC-4E7C-97CA-FC4B7645B95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B5153A81-B338-4EF9-ACBC-A371BA56F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2925E-548A-4E9E-A5A7-EA7C190A1CF8}"/>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28136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5DE64-4CD1-4A85-BECD-A1E696A98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CD0C31-E0B3-40D4-A55A-290A153039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7440-525A-4874-96D9-33C40953FD77}"/>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0C492D6-A6D8-4B81-8A5B-9ED63941F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60AAB-3EDE-407E-A6D6-B7ADB29AD7A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47322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0E27-D6E4-476C-B385-7DF3F5EFB7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0DDEB3-7D4E-453C-A4B5-31B9C20AB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13186-15C0-4895-9A18-46ADB818F15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278B5C9D-0541-4333-98F3-8B6CBE8FB4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250F9-9ACC-4837-86DA-45BB00C70182}"/>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9593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DAB5-2BC4-43FE-AF66-8982C4E21B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1829DF-3D04-45CD-8C47-1D73EEA3C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42241-96D8-4399-B141-6F733D902C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2A9D8E-B321-492D-80B7-AED55AF91AE9}"/>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E1242442-29D8-44C3-BBEA-91656455AB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7DC593-8AA7-4F8A-A417-C9946CD2E7F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8569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1B1E-6BBE-4DDB-87B2-5368156161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4E0D30-FD4E-4FB4-B20D-7DDFB2455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8113F-87E3-4249-8E41-60C88AFE1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3820DD-3351-4F43-A3B4-AD2FC4721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09F19-6CB8-4BD4-A725-F7117C1FE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F6F97D-A223-447A-9B51-A90B45316A0B}"/>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8" name="Footer Placeholder 7">
            <a:extLst>
              <a:ext uri="{FF2B5EF4-FFF2-40B4-BE49-F238E27FC236}">
                <a16:creationId xmlns:a16="http://schemas.microsoft.com/office/drawing/2014/main" id="{930C5A07-CEAF-4AF9-800A-E54067D525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4E3E23-3195-4908-A4DC-AFFCD58D0C1F}"/>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190068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00F4-3C3A-47D2-87F8-4E8E79B2D0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94CC89-262D-4509-9237-1E4F9A633374}"/>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4" name="Footer Placeholder 3">
            <a:extLst>
              <a:ext uri="{FF2B5EF4-FFF2-40B4-BE49-F238E27FC236}">
                <a16:creationId xmlns:a16="http://schemas.microsoft.com/office/drawing/2014/main" id="{0C1720AD-565B-4D21-A9E0-E1642CE79A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9B617B-4BF7-49EF-A6CD-490C96DC6E9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13526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2C35D8-4E25-4D5A-9A97-20AD8FBDD8C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3" name="Footer Placeholder 2">
            <a:extLst>
              <a:ext uri="{FF2B5EF4-FFF2-40B4-BE49-F238E27FC236}">
                <a16:creationId xmlns:a16="http://schemas.microsoft.com/office/drawing/2014/main" id="{C480AB88-934B-4593-B002-3C507AE007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11A704-7605-4359-8098-A0DFDC3690B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74276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85C7-7734-4BFE-8CAF-BBC7E2467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ED9DB6-0AB3-4B2F-ADE8-BF012E3FC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645F5B-371E-4323-8F1F-1751172B5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0E439-C476-43C9-A7AC-6E19033B5963}"/>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79358B25-7C04-4CA9-9A02-A76C5EBE4B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3970FC-30BA-474A-B13F-75C3119611E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86131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A9DC-DEBE-48F6-818F-05F0B253E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678859-2157-498A-9C12-17577B37D1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7234D3-2AB1-48D3-9D93-E5A75AF1B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4E824-9B50-46D4-8C1C-A741C47444DE}"/>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0E453A0C-269F-4226-BB6F-7560E32DCE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F035B6-7314-41A7-942F-DA17E5956DF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7649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E8657C-C0C7-4C76-A1EF-73AA7FBF8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9E9F91-0AB0-4C6D-999A-096BAC695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94D9E0-3275-4C74-8987-5647EE505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E7983C8-4286-49E6-9DBA-EE1CF6571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0BA1CF-D007-4906-B844-961379DA2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46B58-C15E-4093-B915-2F68D88E18C0}" type="slidenum">
              <a:rPr lang="en-GB" smtClean="0"/>
              <a:t>‹#›</a:t>
            </a:fld>
            <a:endParaRPr lang="en-GB"/>
          </a:p>
        </p:txBody>
      </p:sp>
    </p:spTree>
    <p:extLst>
      <p:ext uri="{BB962C8B-B14F-4D97-AF65-F5344CB8AC3E}">
        <p14:creationId xmlns:p14="http://schemas.microsoft.com/office/powerpoint/2010/main" val="1826300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AD87-838B-431F-BB35-C0BE08769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FF46-F789-4FCE-892E-85B26741F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C365-4681-469A-AF8F-558DFE062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69E746A-2CA8-4751-BEDA-F934CDBD9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250C18-BC05-4284-9EE1-60C7C942D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63989-3DD5-4214-8B0C-41B3BA205069}" type="slidenum">
              <a:rPr lang="en-GB" smtClean="0"/>
              <a:t>‹#›</a:t>
            </a:fld>
            <a:endParaRPr lang="en-GB"/>
          </a:p>
        </p:txBody>
      </p:sp>
    </p:spTree>
    <p:extLst>
      <p:ext uri="{BB962C8B-B14F-4D97-AF65-F5344CB8AC3E}">
        <p14:creationId xmlns:p14="http://schemas.microsoft.com/office/powerpoint/2010/main" val="10724778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hyperlink" Target="https://www.unifrog.org/student/subjects/direct/archaeology" TargetMode="External"/><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52.svg"/><Relationship Id="rId4" Type="http://schemas.openxmlformats.org/officeDocument/2006/relationships/image" Target="../media/image48.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hyperlink" Target="https://www.unifrog.org/student/subjects/direct/archaeology" TargetMode="Externa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hyperlink" Target="https://www.unifrog.org/student/subjects/direct/archaeology"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3.svg"/><Relationship Id="rId4" Type="http://schemas.openxmlformats.org/officeDocument/2006/relationships/image" Target="../media/image46.sv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hyperlink" Target="https://www.unifrog.org/student/careers/direct/sustainability-analyst" TargetMode="External"/><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60.svg"/><Relationship Id="rId4" Type="http://schemas.openxmlformats.org/officeDocument/2006/relationships/image" Target="../media/image56.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hyperlink" Target="https://www.unifrog.org/student/careers/direct/sustainability-analyst" TargetMode="Externa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hyperlink" Target="https://www.unifrog.org/student/careers/direct/sustainability-analyst"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3.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6.svg"/><Relationship Id="rId10" Type="http://schemas.openxmlformats.org/officeDocument/2006/relationships/image" Target="../media/image63.png"/><Relationship Id="rId4" Type="http://schemas.openxmlformats.org/officeDocument/2006/relationships/image" Target="../media/image45.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13" Type="http://schemas.openxmlformats.org/officeDocument/2006/relationships/slide" Target="slide64.xml"/><Relationship Id="rId18" Type="http://schemas.openxmlformats.org/officeDocument/2006/relationships/image" Target="../media/image3.svg"/><Relationship Id="rId26" Type="http://schemas.openxmlformats.org/officeDocument/2006/relationships/image" Target="../media/image11.svg"/><Relationship Id="rId39" Type="http://schemas.openxmlformats.org/officeDocument/2006/relationships/image" Target="../media/image24.png"/><Relationship Id="rId21" Type="http://schemas.openxmlformats.org/officeDocument/2006/relationships/image" Target="../media/image6.png"/><Relationship Id="rId34" Type="http://schemas.openxmlformats.org/officeDocument/2006/relationships/image" Target="../media/image19.svg"/><Relationship Id="rId42" Type="http://schemas.openxmlformats.org/officeDocument/2006/relationships/image" Target="../media/image27.svg"/><Relationship Id="rId7"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71.xml"/><Relationship Id="rId29"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slide" Target="slide77.xml"/><Relationship Id="rId11" Type="http://schemas.openxmlformats.org/officeDocument/2006/relationships/slide" Target="slide15.xml"/><Relationship Id="rId24" Type="http://schemas.openxmlformats.org/officeDocument/2006/relationships/image" Target="../media/image9.svg"/><Relationship Id="rId32" Type="http://schemas.openxmlformats.org/officeDocument/2006/relationships/image" Target="../media/image17.svg"/><Relationship Id="rId37" Type="http://schemas.openxmlformats.org/officeDocument/2006/relationships/image" Target="../media/image22.png"/><Relationship Id="rId40" Type="http://schemas.openxmlformats.org/officeDocument/2006/relationships/image" Target="../media/image25.svg"/><Relationship Id="rId45" Type="http://schemas.openxmlformats.org/officeDocument/2006/relationships/image" Target="../media/image30.png"/><Relationship Id="rId5" Type="http://schemas.openxmlformats.org/officeDocument/2006/relationships/slide" Target="slide52.xml"/><Relationship Id="rId15" Type="http://schemas.openxmlformats.org/officeDocument/2006/relationships/slide" Target="slide46.xml"/><Relationship Id="rId23" Type="http://schemas.openxmlformats.org/officeDocument/2006/relationships/image" Target="../media/image8.png"/><Relationship Id="rId28" Type="http://schemas.openxmlformats.org/officeDocument/2006/relationships/image" Target="../media/image13.svg"/><Relationship Id="rId36" Type="http://schemas.openxmlformats.org/officeDocument/2006/relationships/image" Target="../media/image21.svg"/><Relationship Id="rId10" Type="http://schemas.openxmlformats.org/officeDocument/2006/relationships/slide" Target="slide83.xml"/><Relationship Id="rId19" Type="http://schemas.openxmlformats.org/officeDocument/2006/relationships/image" Target="../media/image4.png"/><Relationship Id="rId31" Type="http://schemas.openxmlformats.org/officeDocument/2006/relationships/image" Target="../media/image16.png"/><Relationship Id="rId44" Type="http://schemas.openxmlformats.org/officeDocument/2006/relationships/image" Target="../media/image29.svg"/><Relationship Id="rId4" Type="http://schemas.openxmlformats.org/officeDocument/2006/relationships/slide" Target="slide28.xml"/><Relationship Id="rId9" Type="http://schemas.openxmlformats.org/officeDocument/2006/relationships/slide" Target="slide58.xml"/><Relationship Id="rId14" Type="http://schemas.openxmlformats.org/officeDocument/2006/relationships/slide" Target="slide22.xml"/><Relationship Id="rId22" Type="http://schemas.openxmlformats.org/officeDocument/2006/relationships/image" Target="../media/image7.svg"/><Relationship Id="rId27" Type="http://schemas.openxmlformats.org/officeDocument/2006/relationships/image" Target="../media/image12.png"/><Relationship Id="rId30" Type="http://schemas.openxmlformats.org/officeDocument/2006/relationships/image" Target="../media/image15.svg"/><Relationship Id="rId35" Type="http://schemas.openxmlformats.org/officeDocument/2006/relationships/image" Target="../media/image20.png"/><Relationship Id="rId43" Type="http://schemas.openxmlformats.org/officeDocument/2006/relationships/image" Target="../media/image28.png"/><Relationship Id="rId8" Type="http://schemas.openxmlformats.org/officeDocument/2006/relationships/slide" Target="slide34.xml"/><Relationship Id="rId3" Type="http://schemas.openxmlformats.org/officeDocument/2006/relationships/slide" Target="slide3.xml"/><Relationship Id="rId12" Type="http://schemas.openxmlformats.org/officeDocument/2006/relationships/slide" Target="slide40.xml"/><Relationship Id="rId17" Type="http://schemas.openxmlformats.org/officeDocument/2006/relationships/image" Target="../media/image2.png"/><Relationship Id="rId25" Type="http://schemas.openxmlformats.org/officeDocument/2006/relationships/image" Target="../media/image10.png"/><Relationship Id="rId33" Type="http://schemas.openxmlformats.org/officeDocument/2006/relationships/image" Target="../media/image18.png"/><Relationship Id="rId38" Type="http://schemas.openxmlformats.org/officeDocument/2006/relationships/image" Target="../media/image23.svg"/><Relationship Id="rId46" Type="http://schemas.openxmlformats.org/officeDocument/2006/relationships/image" Target="../media/image31.svg"/><Relationship Id="rId20" Type="http://schemas.openxmlformats.org/officeDocument/2006/relationships/image" Target="../media/image5.svg"/><Relationship Id="rId41"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hyperlink" Target="https://www.unifrog.org/student/subjects/direct/sport-science" TargetMode="External"/><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73.svg"/><Relationship Id="rId4" Type="http://schemas.openxmlformats.org/officeDocument/2006/relationships/image" Target="../media/image69.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hyperlink" Target="https://www.unifrog.org/student/subjects/direct/sport-science" TargetMode="External"/><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hyperlink" Target="https://www.unifrog.org/student/subjects/direct/sport-science"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4.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76.png"/><Relationship Id="rId4" Type="http://schemas.openxmlformats.org/officeDocument/2006/relationships/image" Target="../media/image69.png"/><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hyperlink" Target="https://www.unifrog.org/student/careers/direct/social-media-manager" TargetMode="External"/><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81.svg"/><Relationship Id="rId4" Type="http://schemas.openxmlformats.org/officeDocument/2006/relationships/image" Target="../media/image77.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hyperlink" Target="https://www.unifrog.org/student/careers/direct/social-media-manager" TargetMode="External"/><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3" Type="http://schemas.openxmlformats.org/officeDocument/2006/relationships/hyperlink" Target="https://www.unifrog.org/student/careers/direct/social-media-manager"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3.sv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6.svg"/><Relationship Id="rId10" Type="http://schemas.openxmlformats.org/officeDocument/2006/relationships/image" Target="../media/image84.png"/><Relationship Id="rId4" Type="http://schemas.openxmlformats.org/officeDocument/2006/relationships/image" Target="../media/image45.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34.pn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hyperlink" Target="https://www.unifrog.org/student/subjects/direct/geology" TargetMode="External"/><Relationship Id="rId10" Type="http://schemas.openxmlformats.org/officeDocument/2006/relationships/image" Target="../media/image89.svg"/><Relationship Id="rId4" Type="http://schemas.openxmlformats.org/officeDocument/2006/relationships/image" Target="../media/image35.svg"/><Relationship Id="rId9"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hyperlink" Target="https://www.unifrog.org/student/subjects/direct/geology"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hyperlink" Target="https://www.unifrog.org/student/subjects/direct/geology"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90.png"/><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92.png"/><Relationship Id="rId10" Type="http://schemas.openxmlformats.org/officeDocument/2006/relationships/image" Target="../media/image3.svg"/><Relationship Id="rId4" Type="http://schemas.openxmlformats.org/officeDocument/2006/relationships/image" Target="../media/image91.png"/><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hyperlink" Target="https://www.unifrog.org/student/careers/direct/baker" TargetMode="External"/><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hyperlink" Target="https://www.unifrog.org/student/careers/direct/radiographer" TargetMode="External"/><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97.svg"/><Relationship Id="rId4" Type="http://schemas.openxmlformats.org/officeDocument/2006/relationships/image" Target="../media/image93.png"/><Relationship Id="rId9"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hyperlink" Target="https://www.unifrog.org/student/careers/direct/radiographer" TargetMode="External"/><Relationship Id="rId4" Type="http://schemas.openxmlformats.org/officeDocument/2006/relationships/image" Target="../media/image41.svg"/></Relationships>
</file>

<file path=ppt/slides/_rels/slide43.xml.rels><?xml version="1.0" encoding="UTF-8" standalone="yes"?>
<Relationships xmlns="http://schemas.openxmlformats.org/package/2006/relationships"><Relationship Id="rId3" Type="http://schemas.openxmlformats.org/officeDocument/2006/relationships/hyperlink" Target="https://www.unifrog.org/student/careers/direct/radiographer"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3.sv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6.svg"/><Relationship Id="rId10" Type="http://schemas.openxmlformats.org/officeDocument/2006/relationships/image" Target="../media/image100.png"/><Relationship Id="rId4" Type="http://schemas.openxmlformats.org/officeDocument/2006/relationships/image" Target="../media/image45.png"/><Relationship Id="rId9" Type="http://schemas.openxmlformats.org/officeDocument/2006/relationships/image" Target="../media/image99.png"/></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34.png"/><Relationship Id="rId7"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02.svg"/><Relationship Id="rId11" Type="http://schemas.openxmlformats.org/officeDocument/2006/relationships/image" Target="../media/image106.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35.svg"/><Relationship Id="rId9" Type="http://schemas.openxmlformats.org/officeDocument/2006/relationships/hyperlink" Target="https://www.unifrog.org/student/subjects/direct/social-work-and-community-car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hyperlink" Target="https://www.unifrog.org/student/subjects/direct/social-work-and-community-care" TargetMode="External"/><Relationship Id="rId4" Type="http://schemas.openxmlformats.org/officeDocument/2006/relationships/image" Target="../media/image41.svg"/></Relationships>
</file>

<file path=ppt/slides/_rels/slide49.xml.rels><?xml version="1.0" encoding="UTF-8" standalone="yes"?>
<Relationships xmlns="http://schemas.openxmlformats.org/package/2006/relationships"><Relationship Id="rId3" Type="http://schemas.openxmlformats.org/officeDocument/2006/relationships/hyperlink" Target="https://www.unifrog.org/student/subjects/direct/social-work-and-community-care"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hyperlink" Target="https://www.unifrog.org/student/careers/direct/baker"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6.png"/><Relationship Id="rId7" Type="http://schemas.openxmlformats.org/officeDocument/2006/relationships/image" Target="../media/image3.sv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6.svg"/><Relationship Id="rId10" Type="http://schemas.openxmlformats.org/officeDocument/2006/relationships/image" Target="../media/image109.png"/><Relationship Id="rId4" Type="http://schemas.openxmlformats.org/officeDocument/2006/relationships/image" Target="../media/image45.png"/><Relationship Id="rId9" Type="http://schemas.openxmlformats.org/officeDocument/2006/relationships/image" Target="../media/image108.png"/></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hyperlink" Target="https://www.unifrog.org/student/careers/direct/environmental-engineering-technician" TargetMode="External"/><Relationship Id="rId7"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14.svg"/><Relationship Id="rId4" Type="http://schemas.openxmlformats.org/officeDocument/2006/relationships/image" Target="../media/image110.png"/><Relationship Id="rId9"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hyperlink" Target="https://www.unifrog.org/student/careers/direct/environmental-engineering-technician" TargetMode="External"/><Relationship Id="rId4" Type="http://schemas.openxmlformats.org/officeDocument/2006/relationships/image" Target="../media/image41.svg"/></Relationships>
</file>

<file path=ppt/slides/_rels/slide55.xml.rels><?xml version="1.0" encoding="UTF-8" standalone="yes"?>
<Relationships xmlns="http://schemas.openxmlformats.org/package/2006/relationships"><Relationship Id="rId3" Type="http://schemas.openxmlformats.org/officeDocument/2006/relationships/hyperlink" Target="https://www.unifrog.org/student/careers/direct/environmental-engineering-technician"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3.sv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6.svg"/><Relationship Id="rId10" Type="http://schemas.openxmlformats.org/officeDocument/2006/relationships/image" Target="../media/image117.png"/><Relationship Id="rId4" Type="http://schemas.openxmlformats.org/officeDocument/2006/relationships/image" Target="../media/image45.png"/><Relationship Id="rId9" Type="http://schemas.openxmlformats.org/officeDocument/2006/relationships/image" Target="../media/image116.png"/></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34.png"/><Relationship Id="rId7" Type="http://schemas.openxmlformats.org/officeDocument/2006/relationships/image" Target="../media/image119.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18.png"/><Relationship Id="rId5" Type="http://schemas.openxmlformats.org/officeDocument/2006/relationships/hyperlink" Target="https://www.unifrog.org/student/subjects/direct/physics" TargetMode="External"/><Relationship Id="rId10" Type="http://schemas.openxmlformats.org/officeDocument/2006/relationships/image" Target="../media/image122.svg"/><Relationship Id="rId4" Type="http://schemas.openxmlformats.org/officeDocument/2006/relationships/image" Target="../media/image35.svg"/><Relationship Id="rId9"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hyperlink" Target="https://www.unifrog.org/student/careers/direct/baker"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118.png"/><Relationship Id="rId5" Type="http://schemas.openxmlformats.org/officeDocument/2006/relationships/hyperlink" Target="https://www.unifrog.org/student/subjects/direct/physics" TargetMode="External"/><Relationship Id="rId4" Type="http://schemas.openxmlformats.org/officeDocument/2006/relationships/image" Target="../media/image41.svg"/></Relationships>
</file>

<file path=ppt/slides/_rels/slide61.xml.rels><?xml version="1.0" encoding="UTF-8" standalone="yes"?>
<Relationships xmlns="http://schemas.openxmlformats.org/package/2006/relationships"><Relationship Id="rId3" Type="http://schemas.openxmlformats.org/officeDocument/2006/relationships/hyperlink" Target="https://www.unifrog.org/student/subjects/direct/physics"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3.sv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6.svg"/><Relationship Id="rId10" Type="http://schemas.openxmlformats.org/officeDocument/2006/relationships/image" Target="../media/image125.png"/><Relationship Id="rId4" Type="http://schemas.openxmlformats.org/officeDocument/2006/relationships/image" Target="../media/image45.png"/><Relationship Id="rId9" Type="http://schemas.openxmlformats.org/officeDocument/2006/relationships/image" Target="../media/image124.png"/></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34.png"/><Relationship Id="rId7"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27.svg"/><Relationship Id="rId11" Type="http://schemas.openxmlformats.org/officeDocument/2006/relationships/image" Target="../media/image131.png"/><Relationship Id="rId5" Type="http://schemas.openxmlformats.org/officeDocument/2006/relationships/image" Target="../media/image126.png"/><Relationship Id="rId10" Type="http://schemas.openxmlformats.org/officeDocument/2006/relationships/image" Target="../media/image130.png"/><Relationship Id="rId4" Type="http://schemas.openxmlformats.org/officeDocument/2006/relationships/image" Target="../media/image35.svg"/><Relationship Id="rId9" Type="http://schemas.openxmlformats.org/officeDocument/2006/relationships/hyperlink" Target="https://www.unifrog.org/student/careers/direct/auditor"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31.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hyperlink" Target="https://www.unifrog.org/student/careers/direct/auditor" TargetMode="External"/><Relationship Id="rId4" Type="http://schemas.openxmlformats.org/officeDocument/2006/relationships/image" Target="../media/image41.svg"/></Relationships>
</file>

<file path=ppt/slides/_rels/slide67.xml.rels><?xml version="1.0" encoding="UTF-8" standalone="yes"?>
<Relationships xmlns="http://schemas.openxmlformats.org/package/2006/relationships"><Relationship Id="rId3" Type="http://schemas.openxmlformats.org/officeDocument/2006/relationships/hyperlink" Target="https://www.unifrog.org/student/careers/direct/auditor"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1.png"/><Relationship Id="rId7" Type="http://schemas.openxmlformats.org/officeDocument/2006/relationships/image" Target="../media/image3.sv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6.svg"/><Relationship Id="rId10" Type="http://schemas.openxmlformats.org/officeDocument/2006/relationships/image" Target="../media/image134.png"/><Relationship Id="rId4" Type="http://schemas.openxmlformats.org/officeDocument/2006/relationships/image" Target="../media/image45.png"/><Relationship Id="rId9"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sv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136.png"/><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6.svg"/><Relationship Id="rId4" Type="http://schemas.openxmlformats.org/officeDocument/2006/relationships/image" Target="../media/image42.png"/><Relationship Id="rId9" Type="http://schemas.openxmlformats.org/officeDocument/2006/relationships/image" Target="../media/image45.png"/></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hyperlink" Target="https://www.unifrog.org/student/subjects/direct/medicine" TargetMode="External"/><Relationship Id="rId7" Type="http://schemas.openxmlformats.org/officeDocument/2006/relationships/image" Target="../media/image138.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41.svg"/><Relationship Id="rId4" Type="http://schemas.openxmlformats.org/officeDocument/2006/relationships/image" Target="../media/image137.png"/><Relationship Id="rId9" Type="http://schemas.openxmlformats.org/officeDocument/2006/relationships/image" Target="../media/image140.png"/></Relationships>
</file>

<file path=ppt/slides/_rels/slide73.xml.rels><?xml version="1.0" encoding="UTF-8" standalone="yes"?>
<Relationships xmlns="http://schemas.openxmlformats.org/package/2006/relationships"><Relationship Id="rId3" Type="http://schemas.openxmlformats.org/officeDocument/2006/relationships/hyperlink" Target="https://www.unifrog.org/student/subjects/direct/medicine"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hyperlink" Target="https://www.unifrog.org/student/subjects/direct/medicine"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37.png"/></Relationships>
</file>

<file path=ppt/slides/_rels/slide7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3.sv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6.svg"/><Relationship Id="rId10" Type="http://schemas.openxmlformats.org/officeDocument/2006/relationships/image" Target="../media/image144.png"/><Relationship Id="rId4" Type="http://schemas.openxmlformats.org/officeDocument/2006/relationships/image" Target="../media/image45.png"/><Relationship Id="rId9" Type="http://schemas.openxmlformats.org/officeDocument/2006/relationships/image" Target="../media/image143.png"/></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hyperlink" Target="https://www.unifrog.org/student/careers/direct/network-engineer" TargetMode="External"/><Relationship Id="rId7" Type="http://schemas.openxmlformats.org/officeDocument/2006/relationships/image" Target="../media/image146.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49.svg"/><Relationship Id="rId4" Type="http://schemas.openxmlformats.org/officeDocument/2006/relationships/image" Target="../media/image145.png"/><Relationship Id="rId9" Type="http://schemas.openxmlformats.org/officeDocument/2006/relationships/image" Target="../media/image148.png"/></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hyperlink" Target="https://www.unifrog.org/student/careers/direct/network-engineer" TargetMode="External"/><Relationship Id="rId4" Type="http://schemas.openxmlformats.org/officeDocument/2006/relationships/image" Target="../media/image41.sv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www.unifrog.org/student/careers/direct/network-engineer"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8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50.png"/><Relationship Id="rId7"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152.png"/><Relationship Id="rId4" Type="http://schemas.openxmlformats.org/officeDocument/2006/relationships/image" Target="../media/image145.png"/><Relationship Id="rId9" Type="http://schemas.openxmlformats.org/officeDocument/2006/relationships/image" Target="../media/image151.png"/></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hyperlink" Target="https://www.unifrog.org/student/subjects/direct/industrial-product-and-packaging-design" TargetMode="External"/><Relationship Id="rId7" Type="http://schemas.openxmlformats.org/officeDocument/2006/relationships/image" Target="../media/image154.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57.svg"/><Relationship Id="rId4" Type="http://schemas.openxmlformats.org/officeDocument/2006/relationships/image" Target="../media/image153.png"/><Relationship Id="rId9" Type="http://schemas.openxmlformats.org/officeDocument/2006/relationships/image" Target="../media/image156.png"/></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53.png"/><Relationship Id="rId5" Type="http://schemas.openxmlformats.org/officeDocument/2006/relationships/hyperlink" Target="https://www.unifrog.org/student/subjects/direct/industrial-product-and-packaging-design" TargetMode="External"/><Relationship Id="rId4" Type="http://schemas.openxmlformats.org/officeDocument/2006/relationships/image" Target="../media/image41.svg"/></Relationships>
</file>

<file path=ppt/slides/_rels/slide86.xml.rels><?xml version="1.0" encoding="UTF-8" standalone="yes"?>
<Relationships xmlns="http://schemas.openxmlformats.org/package/2006/relationships"><Relationship Id="rId3" Type="http://schemas.openxmlformats.org/officeDocument/2006/relationships/hyperlink" Target="https://www.unifrog.org/student/subjects/direct/industrial-product-and-packaging-design" TargetMode="External"/><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53.png"/></Relationships>
</file>

<file path=ppt/slides/_rels/slide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8.png"/><Relationship Id="rId7" Type="http://schemas.openxmlformats.org/officeDocument/2006/relationships/image" Target="../media/image159.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46.svg"/><Relationship Id="rId11" Type="http://schemas.openxmlformats.org/officeDocument/2006/relationships/image" Target="../media/image161.png"/><Relationship Id="rId5" Type="http://schemas.openxmlformats.org/officeDocument/2006/relationships/image" Target="../media/image45.png"/><Relationship Id="rId10" Type="http://schemas.openxmlformats.org/officeDocument/2006/relationships/image" Target="../media/image160.png"/><Relationship Id="rId4" Type="http://schemas.openxmlformats.org/officeDocument/2006/relationships/image" Target="../media/image153.png"/><Relationship Id="rId9" Type="http://schemas.openxmlformats.org/officeDocument/2006/relationships/image" Target="../media/image3.svg"/></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2E8519-ECDC-4990-9284-C8FE9737022A}"/>
              </a:ext>
            </a:extLst>
          </p:cNvPr>
          <p:cNvSpPr txBox="1"/>
          <p:nvPr/>
        </p:nvSpPr>
        <p:spPr>
          <a:xfrm>
            <a:off x="224117" y="162157"/>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Teacher’s slide: Gatsby Benchmarks</a:t>
            </a:r>
          </a:p>
        </p:txBody>
      </p:sp>
      <p:graphicFrame>
        <p:nvGraphicFramePr>
          <p:cNvPr id="12" name="Table 11">
            <a:extLst>
              <a:ext uri="{FF2B5EF4-FFF2-40B4-BE49-F238E27FC236}">
                <a16:creationId xmlns:a16="http://schemas.microsoft.com/office/drawing/2014/main" id="{BA93014B-6047-1E70-90F1-52D1B13178FB}"/>
              </a:ext>
            </a:extLst>
          </p:cNvPr>
          <p:cNvGraphicFramePr>
            <a:graphicFrameLocks noGrp="1"/>
          </p:cNvGraphicFramePr>
          <p:nvPr>
            <p:extLst>
              <p:ext uri="{D42A27DB-BD31-4B8C-83A1-F6EECF244321}">
                <p14:modId xmlns:p14="http://schemas.microsoft.com/office/powerpoint/2010/main" val="797525743"/>
              </p:ext>
            </p:extLst>
          </p:nvPr>
        </p:nvGraphicFramePr>
        <p:xfrm>
          <a:off x="224117" y="2135527"/>
          <a:ext cx="11743766" cy="4598416"/>
        </p:xfrm>
        <a:graphic>
          <a:graphicData uri="http://schemas.openxmlformats.org/drawingml/2006/table">
            <a:tbl>
              <a:tblPr/>
              <a:tblGrid>
                <a:gridCol w="5871883">
                  <a:extLst>
                    <a:ext uri="{9D8B030D-6E8A-4147-A177-3AD203B41FA5}">
                      <a16:colId xmlns:a16="http://schemas.microsoft.com/office/drawing/2014/main" val="2107808640"/>
                    </a:ext>
                  </a:extLst>
                </a:gridCol>
                <a:gridCol w="5871883">
                  <a:extLst>
                    <a:ext uri="{9D8B030D-6E8A-4147-A177-3AD203B41FA5}">
                      <a16:colId xmlns:a16="http://schemas.microsoft.com/office/drawing/2014/main" val="676799223"/>
                    </a:ext>
                  </a:extLst>
                </a:gridCol>
              </a:tblGrid>
              <a:tr h="0">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A stable careers programme</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Learning from career and labour market information</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460911834"/>
                  </a:ext>
                </a:extLst>
              </a:tr>
              <a:tr h="241806">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Regular timetabled sessions to discuss careers and subjects can form part of your stable careers programme. During these sessions you could also make links and remind students of what’s happening in your wider careers programme. </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Watching the videos can</a:t>
                      </a:r>
                      <a:r>
                        <a:rPr lang="en-GB" sz="1200" b="1"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help students to understand the skills, qualifications, and challenges related to specific jobs. You can support this by exploring the career or subject profile together, including linking to labour market information contained in the profiles.</a:t>
                      </a:r>
                      <a:endParaRPr lang="en-GB" sz="12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29653148"/>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Addressing the needs of each pupil</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Linking curriculum learning to careers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766775748"/>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promote tailored personal reflection. Students could record and upload their reflections to their </a:t>
                      </a:r>
                      <a:r>
                        <a:rPr lang="en-GB" sz="1200" b="0" i="0" u="none" strike="noStrike"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Locker. A range of careers and subjects are used to help students raise aspirations and challenge stereotypes.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help students to reflect on how school subjects connect to real-world careers, helping students see the relevance of their studies to future job opportunities.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7579399"/>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Encounters with employers and employees</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 Experiences of workplaces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652160371"/>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employers, they provide insights into work environments and cultures, offering students a realistic view of different career paths.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work experience, they can broaden students' awareness of different workplaces and help them identify areas they'd like to explore further.</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24021457"/>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 Encounters with further and higher education</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 Personal guidance</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026305960"/>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further and higher education, they can help students understand the educational pathways needed for various subjects and careers, helping students understand their options for further study or training.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Students can draw on their discussions and reflections of a variety of careers and subjects in their personal guidance 1:1s.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7909015"/>
                  </a:ext>
                </a:extLst>
              </a:tr>
            </a:tbl>
          </a:graphicData>
        </a:graphic>
      </p:graphicFrame>
      <p:sp>
        <p:nvSpPr>
          <p:cNvPr id="11" name="TextBox 10">
            <a:extLst>
              <a:ext uri="{FF2B5EF4-FFF2-40B4-BE49-F238E27FC236}">
                <a16:creationId xmlns:a16="http://schemas.microsoft.com/office/drawing/2014/main" id="{8225AB72-6D48-6A60-9121-32053F5672DB}"/>
              </a:ext>
            </a:extLst>
          </p:cNvPr>
          <p:cNvSpPr txBox="1"/>
          <p:nvPr/>
        </p:nvSpPr>
        <p:spPr>
          <a:xfrm>
            <a:off x="224117" y="836340"/>
            <a:ext cx="11743765" cy="1169551"/>
          </a:xfrm>
          <a:prstGeom prst="rect">
            <a:avLst/>
          </a:prstGeom>
          <a:noFill/>
          <a:ln w="12700">
            <a:solidFill>
              <a:schemeClr val="accent1"/>
            </a:solidFill>
          </a:ln>
        </p:spPr>
        <p:txBody>
          <a:bodyPr wrap="square">
            <a:spAutoFit/>
          </a:bodyPr>
          <a:lstStyle/>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 support you in meeting the Gatsby Benchmarks, we suggest dedicating one day per month to a ‘career of the month' and one day to a ‘subject of the month' for each year group. This can be done during registration or form time in a 15-minute session. Students will watch a video from the </a:t>
            </a:r>
            <a:r>
              <a:rPr lang="en-GB" sz="14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platform and answer questions, either through group discussion or written responses.</a:t>
            </a:r>
          </a:p>
          <a:p>
            <a:pPr rtl="0"/>
            <a:endPar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Delivering these sessions can support the Gatsby Benchmarks as follows:</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5879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136810A6-1A7C-8808-6480-F39F66281A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0395" y="1366738"/>
            <a:ext cx="5029458" cy="412452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Archaeology</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subject.</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7" name="Graphic 6">
            <a:extLst>
              <a:ext uri="{FF2B5EF4-FFF2-40B4-BE49-F238E27FC236}">
                <a16:creationId xmlns:a16="http://schemas.microsoft.com/office/drawing/2014/main" id="{422B6CFD-33AF-7FDA-9A81-627A5E71158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07720" y="2509521"/>
            <a:ext cx="914400" cy="914400"/>
          </a:xfrm>
          <a:prstGeom prst="rect">
            <a:avLst/>
          </a:prstGeom>
        </p:spPr>
      </p:pic>
      <p:pic>
        <p:nvPicPr>
          <p:cNvPr id="9" name="Graphic 8">
            <a:extLst>
              <a:ext uri="{FF2B5EF4-FFF2-40B4-BE49-F238E27FC236}">
                <a16:creationId xmlns:a16="http://schemas.microsoft.com/office/drawing/2014/main" id="{05A1D9A0-FF2D-8E01-EA1F-9A8F63B2A11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044428" y="1018395"/>
            <a:ext cx="914400" cy="914400"/>
          </a:xfrm>
          <a:prstGeom prst="rect">
            <a:avLst/>
          </a:prstGeom>
        </p:spPr>
      </p:pic>
    </p:spTree>
    <p:extLst>
      <p:ext uri="{BB962C8B-B14F-4D97-AF65-F5344CB8AC3E}">
        <p14:creationId xmlns:p14="http://schemas.microsoft.com/office/powerpoint/2010/main" val="14862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Archaeology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70"/>
            <a:ext cx="5503854" cy="1657984"/>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Grace, who’s an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archaeology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 </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374526"/>
            <a:ext cx="5503854" cy="2121505"/>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GB" dirty="0"/>
              <a:t>Whilst you’re watching, think about the </a:t>
            </a:r>
            <a:r>
              <a:rPr lang="en-GB" b="1" dirty="0"/>
              <a:t>careers</a:t>
            </a:r>
            <a:r>
              <a:rPr lang="en-GB" dirty="0"/>
              <a:t> and </a:t>
            </a:r>
            <a:r>
              <a:rPr lang="en-GB" b="1" dirty="0"/>
              <a:t>skills</a:t>
            </a:r>
            <a:r>
              <a:rPr lang="en-GB" dirty="0"/>
              <a:t> related to this subject.</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7" name="Picture 6">
            <a:hlinkClick r:id="rId5"/>
            <a:extLst>
              <a:ext uri="{FF2B5EF4-FFF2-40B4-BE49-F238E27FC236}">
                <a16:creationId xmlns:a16="http://schemas.microsoft.com/office/drawing/2014/main" id="{AC9068EC-5534-B766-1FD0-182C70DF49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0395" y="1366738"/>
            <a:ext cx="5029458" cy="41245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8203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600"/>
              </a:spcAft>
              <a:buFont typeface="+mj-lt"/>
              <a:buAutoNum type="arabicPeriod"/>
            </a:pPr>
            <a:r>
              <a:rPr lang="en-GB" dirty="0"/>
              <a:t>Has anything in the video </a:t>
            </a:r>
            <a:r>
              <a:rPr lang="en-GB" b="1" dirty="0"/>
              <a:t>surprised</a:t>
            </a:r>
            <a:r>
              <a:rPr lang="en-GB" dirty="0"/>
              <a:t> you?</a:t>
            </a:r>
          </a:p>
          <a:p>
            <a:pPr marL="457200" indent="-457200" algn="l">
              <a:spcAft>
                <a:spcPts val="1600"/>
              </a:spcAft>
              <a:buFont typeface="+mj-lt"/>
              <a:buAutoNum type="arabicPeriod"/>
            </a:pPr>
            <a:r>
              <a:rPr lang="en-GB" dirty="0"/>
              <a:t>What </a:t>
            </a:r>
            <a:r>
              <a:rPr lang="en-GB" b="1" dirty="0"/>
              <a:t>careers</a:t>
            </a:r>
            <a:r>
              <a:rPr lang="en-GB" dirty="0"/>
              <a:t> could this subject lead to?</a:t>
            </a:r>
          </a:p>
          <a:p>
            <a:pPr marL="457200" indent="-457200" algn="l">
              <a:spcAft>
                <a:spcPts val="1600"/>
              </a:spcAft>
              <a:buFont typeface="+mj-lt"/>
              <a:buAutoNum type="arabicPeriod"/>
            </a:pPr>
            <a:r>
              <a:rPr lang="en-GB" dirty="0"/>
              <a:t>Name one of your best </a:t>
            </a:r>
            <a:r>
              <a:rPr lang="en-GB" b="1" dirty="0"/>
              <a:t>skills</a:t>
            </a:r>
            <a:r>
              <a:rPr lang="en-GB" dirty="0"/>
              <a:t>. Would studying this subject use this skill?</a:t>
            </a:r>
          </a:p>
          <a:p>
            <a:pPr marL="457200" indent="-457200" algn="l">
              <a:spcAft>
                <a:spcPts val="1600"/>
              </a:spcAft>
              <a:buFont typeface="+mj-lt"/>
              <a:buAutoNum type="arabicPeriod"/>
            </a:pPr>
            <a:r>
              <a:rPr lang="en-GB" dirty="0"/>
              <a:t>What </a:t>
            </a:r>
            <a:r>
              <a:rPr lang="en-GB" b="1" dirty="0"/>
              <a:t>advice</a:t>
            </a:r>
            <a:r>
              <a:rPr lang="en-GB" dirty="0"/>
              <a:t> would you give to someone who wants to study this subject?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Archaeology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39C90093-8D8A-7C10-7204-408B65BE0F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1367" y="1976384"/>
            <a:ext cx="3728486" cy="3057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21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531516"/>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161B6AE3-6979-D9DF-CDC9-FFF813147B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14750" y="1415693"/>
            <a:ext cx="1966156" cy="16123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E46ACD-96BD-9543-7282-20D6D175BE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58765" y="1407751"/>
            <a:ext cx="1965969" cy="161194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AFF7E20-A5A3-3CC1-0F90-BE9150C378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14750" y="3320571"/>
            <a:ext cx="1984780" cy="156453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88F14A9-2201-5C01-F006-A026C41A79B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462047" y="3333646"/>
            <a:ext cx="1967528" cy="1538386"/>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56428">
            <a:off x="9014458" y="2545695"/>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559017"/>
            <a:ext cx="6491329"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archaeology</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history.</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archaeologist</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historian</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573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426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 September</a:t>
            </a:r>
          </a:p>
        </p:txBody>
      </p:sp>
    </p:spTree>
    <p:extLst>
      <p:ext uri="{BB962C8B-B14F-4D97-AF65-F5344CB8AC3E}">
        <p14:creationId xmlns:p14="http://schemas.microsoft.com/office/powerpoint/2010/main" val="30739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A49DF411-9E86-AC2D-E64C-E328BDC544D6}"/>
              </a:ext>
            </a:extLst>
          </p:cNvPr>
          <p:cNvPicPr>
            <a:picLocks noChangeAspect="1"/>
          </p:cNvPicPr>
          <p:nvPr/>
        </p:nvPicPr>
        <p:blipFill>
          <a:blip r:embed="rId4"/>
          <a:stretch>
            <a:fillRect/>
          </a:stretch>
        </p:blipFill>
        <p:spPr>
          <a:xfrm>
            <a:off x="6621197" y="1361969"/>
            <a:ext cx="4978656" cy="4140413"/>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75032"/>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Sustainability analyst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5" name="Graphic 4" descr="Wind Turbines with solid fill">
            <a:extLst>
              <a:ext uri="{FF2B5EF4-FFF2-40B4-BE49-F238E27FC236}">
                <a16:creationId xmlns:a16="http://schemas.microsoft.com/office/drawing/2014/main" id="{02BF0626-8735-9D35-97A0-D24650EC95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3186" y="1057169"/>
            <a:ext cx="914400" cy="914400"/>
          </a:xfrm>
          <a:prstGeom prst="rect">
            <a:avLst/>
          </a:prstGeom>
        </p:spPr>
      </p:pic>
      <p:pic>
        <p:nvPicPr>
          <p:cNvPr id="7" name="Graphic 6" descr="Sustainability with solid fill">
            <a:extLst>
              <a:ext uri="{FF2B5EF4-FFF2-40B4-BE49-F238E27FC236}">
                <a16:creationId xmlns:a16="http://schemas.microsoft.com/office/drawing/2014/main" id="{7FA4406C-8B09-DC6F-B93B-CF19C84C48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2707" y="2352281"/>
            <a:ext cx="914400" cy="914400"/>
          </a:xfrm>
          <a:prstGeom prst="rect">
            <a:avLst/>
          </a:prstGeom>
        </p:spPr>
      </p:pic>
    </p:spTree>
    <p:extLst>
      <p:ext uri="{BB962C8B-B14F-4D97-AF65-F5344CB8AC3E}">
        <p14:creationId xmlns:p14="http://schemas.microsoft.com/office/powerpoint/2010/main" val="4053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2800" b="1" dirty="0">
                <a:latin typeface="Open sans" panose="020B0606030504020204" pitchFamily="34" charset="0"/>
                <a:ea typeface="Open sans" panose="020B0606030504020204" pitchFamily="34" charset="0"/>
                <a:cs typeface="Open sans" panose="020B0606030504020204" pitchFamily="34" charset="0"/>
              </a:rPr>
              <a:t>Sustainability analyst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sustainability analyst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Kaity,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strategic environment specialist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2"/>
            <a:ext cx="5503854"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whether this career aligns with your own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values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interests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123BF9BC-E5D1-AC52-CC56-D212C158E7D6}"/>
              </a:ext>
            </a:extLst>
          </p:cNvPr>
          <p:cNvPicPr>
            <a:picLocks noChangeAspect="1"/>
          </p:cNvPicPr>
          <p:nvPr/>
        </p:nvPicPr>
        <p:blipFill>
          <a:blip r:embed="rId6"/>
          <a:stretch>
            <a:fillRect/>
          </a:stretch>
        </p:blipFill>
        <p:spPr>
          <a:xfrm>
            <a:off x="6621197" y="1361969"/>
            <a:ext cx="4978656" cy="4140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492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4B41AF6-73EE-C629-8CD7-F388FBC9C35B}"/>
              </a:ext>
            </a:extLst>
          </p:cNvPr>
          <p:cNvPicPr>
            <a:picLocks noChangeAspect="1"/>
          </p:cNvPicPr>
          <p:nvPr/>
        </p:nvPicPr>
        <p:blipFill>
          <a:blip r:embed="rId4"/>
          <a:stretch>
            <a:fillRect/>
          </a:stretch>
        </p:blipFill>
        <p:spPr>
          <a:xfrm>
            <a:off x="7879970" y="1900184"/>
            <a:ext cx="3719884" cy="3093577"/>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217534"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2800" b="1" dirty="0">
                <a:latin typeface="Open sans" panose="020B0606030504020204" pitchFamily="34" charset="0"/>
                <a:ea typeface="Open sans" panose="020B0606030504020204" pitchFamily="34" charset="0"/>
                <a:cs typeface="Open sans" panose="020B0606030504020204" pitchFamily="34" charset="0"/>
              </a:rPr>
              <a:t>Sustainability analyst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pathways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qualifications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did Kaity mention that she needed to enter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Kaity mentions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travel</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is this something you’d like to do in a future career? Why or why not?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what ways does this career align (or not align) with your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values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interests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If you wanted to do this career, what could you do to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prepare</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787177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E0C784-C9C5-B44F-0ED3-CA6897441930}"/>
              </a:ext>
            </a:extLst>
          </p:cNvPr>
          <p:cNvPicPr>
            <a:picLocks noChangeAspect="1"/>
          </p:cNvPicPr>
          <p:nvPr/>
        </p:nvPicPr>
        <p:blipFill>
          <a:blip r:embed="rId3"/>
          <a:stretch>
            <a:fillRect/>
          </a:stretch>
        </p:blipFill>
        <p:spPr>
          <a:xfrm>
            <a:off x="6266689" y="1247574"/>
            <a:ext cx="2034887" cy="1692279"/>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93688382-65DF-191F-9E76-31F4C5085ACC}"/>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a:t>
            </a:r>
            <a:r>
              <a:rPr lang="en-GB" sz="3200" b="1" dirty="0" err="1">
                <a:effectLst/>
                <a:latin typeface="Open sans" panose="020B0606030504020204" pitchFamily="34" charset="0"/>
                <a:ea typeface="Open sans" panose="020B0606030504020204" pitchFamily="34" charset="0"/>
                <a:cs typeface="Open sans" panose="020B0606030504020204" pitchFamily="34" charset="0"/>
              </a:rPr>
              <a:t>Unifrog</a:t>
            </a:r>
            <a:r>
              <a:rPr lang="en-GB" sz="3200" b="1" dirty="0">
                <a:effectLst/>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31E565D3-5F21-B434-B159-EC7C7CAC41F3}"/>
              </a:ext>
            </a:extLst>
          </p:cNvPr>
          <p:cNvSpPr txBox="1"/>
          <p:nvPr/>
        </p:nvSpPr>
        <p:spPr>
          <a:xfrm>
            <a:off x="220757" y="1107096"/>
            <a:ext cx="5704556"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sustainability analyst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career profile. </a:t>
            </a:r>
          </a:p>
          <a:p>
            <a:pPr marL="342900" marR="0" lvl="0" indent="-3429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sustainability officer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climate change analyst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environmental and earth sciences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DEA8938C-05BC-98D3-D3DA-71C7FFA3A5CC}"/>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6" name="Graphic 5">
            <a:extLst>
              <a:ext uri="{FF2B5EF4-FFF2-40B4-BE49-F238E27FC236}">
                <a16:creationId xmlns:a16="http://schemas.microsoft.com/office/drawing/2014/main" id="{1D2F5075-5DE8-58F4-5465-4AF9C5B832F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339942"/>
            <a:ext cx="603656" cy="603656"/>
          </a:xfrm>
          <a:prstGeom prst="rect">
            <a:avLst/>
          </a:prstGeom>
        </p:spPr>
      </p:pic>
      <p:pic>
        <p:nvPicPr>
          <p:cNvPr id="7" name="Graphic 6">
            <a:extLst>
              <a:ext uri="{FF2B5EF4-FFF2-40B4-BE49-F238E27FC236}">
                <a16:creationId xmlns:a16="http://schemas.microsoft.com/office/drawing/2014/main" id="{9A47D220-8CE3-FE70-6662-789578A3DDB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025909" y="2438483"/>
            <a:ext cx="530606" cy="530606"/>
          </a:xfrm>
          <a:prstGeom prst="rect">
            <a:avLst/>
          </a:prstGeom>
        </p:spPr>
      </p:pic>
      <p:pic>
        <p:nvPicPr>
          <p:cNvPr id="8" name="Picture 7">
            <a:extLst>
              <a:ext uri="{FF2B5EF4-FFF2-40B4-BE49-F238E27FC236}">
                <a16:creationId xmlns:a16="http://schemas.microsoft.com/office/drawing/2014/main" id="{9766259C-9131-96EF-F193-F424A1FB3F72}"/>
              </a:ext>
            </a:extLst>
          </p:cNvPr>
          <p:cNvPicPr>
            <a:picLocks noChangeAspect="1"/>
          </p:cNvPicPr>
          <p:nvPr/>
        </p:nvPicPr>
        <p:blipFill>
          <a:blip r:embed="rId8"/>
          <a:stretch>
            <a:fillRect/>
          </a:stretch>
        </p:blipFill>
        <p:spPr>
          <a:xfrm>
            <a:off x="8771280" y="1217845"/>
            <a:ext cx="2105862" cy="172200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2FBB03D-D850-D209-0483-A2606E7CC2A8}"/>
              </a:ext>
            </a:extLst>
          </p:cNvPr>
          <p:cNvPicPr>
            <a:picLocks noChangeAspect="1"/>
          </p:cNvPicPr>
          <p:nvPr/>
        </p:nvPicPr>
        <p:blipFill>
          <a:blip r:embed="rId9"/>
          <a:stretch>
            <a:fillRect/>
          </a:stretch>
        </p:blipFill>
        <p:spPr>
          <a:xfrm>
            <a:off x="6268218" y="3234427"/>
            <a:ext cx="2044695" cy="168340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D6CE825-9DE1-D351-B884-C03F4DF924FA}"/>
              </a:ext>
            </a:extLst>
          </p:cNvPr>
          <p:cNvPicPr>
            <a:picLocks noChangeAspect="1"/>
          </p:cNvPicPr>
          <p:nvPr/>
        </p:nvPicPr>
        <p:blipFill>
          <a:blip r:embed="rId10"/>
          <a:stretch>
            <a:fillRect/>
          </a:stretch>
        </p:blipFill>
        <p:spPr>
          <a:xfrm>
            <a:off x="8830204" y="3255517"/>
            <a:ext cx="2036712" cy="16834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01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74261955-9BB6-7811-CDEE-961B4DDD1C4D}"/>
              </a:ext>
            </a:extLst>
          </p:cNvPr>
          <p:cNvSpPr/>
          <p:nvPr/>
        </p:nvSpPr>
        <p:spPr>
          <a:xfrm>
            <a:off x="398792" y="1189861"/>
            <a:ext cx="1484027" cy="2166004"/>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7" name="Rectangle 6">
            <a:hlinkClick r:id="rId4" action="ppaction://hlinksldjump"/>
            <a:extLst>
              <a:ext uri="{FF2B5EF4-FFF2-40B4-BE49-F238E27FC236}">
                <a16:creationId xmlns:a16="http://schemas.microsoft.com/office/drawing/2014/main" id="{F62B8931-200A-308B-B093-850068A92A75}"/>
              </a:ext>
            </a:extLst>
          </p:cNvPr>
          <p:cNvSpPr/>
          <p:nvPr/>
        </p:nvSpPr>
        <p:spPr>
          <a:xfrm>
            <a:off x="3702643" y="1189861"/>
            <a:ext cx="1484027" cy="2162973"/>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9" name="Rectangle 8">
            <a:hlinkClick r:id="rId5" action="ppaction://hlinksldjump"/>
            <a:extLst>
              <a:ext uri="{FF2B5EF4-FFF2-40B4-BE49-F238E27FC236}">
                <a16:creationId xmlns:a16="http://schemas.microsoft.com/office/drawing/2014/main" id="{703DA76E-5E41-47EE-70DD-9EE03F6B70A9}"/>
              </a:ext>
            </a:extLst>
          </p:cNvPr>
          <p:cNvSpPr/>
          <p:nvPr/>
        </p:nvSpPr>
        <p:spPr>
          <a:xfrm>
            <a:off x="6991162" y="1185341"/>
            <a:ext cx="1484027" cy="2194711"/>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Career of the month</a:t>
            </a:r>
          </a:p>
        </p:txBody>
      </p:sp>
      <p:sp>
        <p:nvSpPr>
          <p:cNvPr id="11" name="Rectangle 10">
            <a:hlinkClick r:id="rId6" action="ppaction://hlinksldjump"/>
            <a:extLst>
              <a:ext uri="{FF2B5EF4-FFF2-40B4-BE49-F238E27FC236}">
                <a16:creationId xmlns:a16="http://schemas.microsoft.com/office/drawing/2014/main" id="{9F5BC1C3-CB7E-EB48-478F-E791F19B1A7E}"/>
              </a:ext>
            </a:extLst>
          </p:cNvPr>
          <p:cNvSpPr/>
          <p:nvPr/>
        </p:nvSpPr>
        <p:spPr>
          <a:xfrm>
            <a:off x="10310765" y="1169893"/>
            <a:ext cx="1484027" cy="2209851"/>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2" name="Rectangle 11">
            <a:hlinkClick r:id="rId7" action="ppaction://hlinksldjump"/>
            <a:extLst>
              <a:ext uri="{FF2B5EF4-FFF2-40B4-BE49-F238E27FC236}">
                <a16:creationId xmlns:a16="http://schemas.microsoft.com/office/drawing/2014/main" id="{2ACF7417-5421-0728-5AE5-D2613BF1DC76}"/>
              </a:ext>
            </a:extLst>
          </p:cNvPr>
          <p:cNvSpPr/>
          <p:nvPr/>
        </p:nvSpPr>
        <p:spPr>
          <a:xfrm>
            <a:off x="397208" y="3622478"/>
            <a:ext cx="1484027" cy="2184343"/>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3" name="Rectangle 12">
            <a:hlinkClick r:id="rId8" action="ppaction://hlinksldjump"/>
            <a:extLst>
              <a:ext uri="{FF2B5EF4-FFF2-40B4-BE49-F238E27FC236}">
                <a16:creationId xmlns:a16="http://schemas.microsoft.com/office/drawing/2014/main" id="{B633B70A-7453-DB43-4883-9C085C125FA7}"/>
              </a:ext>
            </a:extLst>
          </p:cNvPr>
          <p:cNvSpPr/>
          <p:nvPr/>
        </p:nvSpPr>
        <p:spPr>
          <a:xfrm>
            <a:off x="3707004" y="3622599"/>
            <a:ext cx="1478969" cy="2194711"/>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4" name="Rectangle 13">
            <a:hlinkClick r:id="rId9" action="ppaction://hlinksldjump"/>
            <a:extLst>
              <a:ext uri="{FF2B5EF4-FFF2-40B4-BE49-F238E27FC236}">
                <a16:creationId xmlns:a16="http://schemas.microsoft.com/office/drawing/2014/main" id="{F9E553F3-E8C9-BBB9-C249-BBF0E74CAD7C}"/>
              </a:ext>
            </a:extLst>
          </p:cNvPr>
          <p:cNvSpPr/>
          <p:nvPr/>
        </p:nvSpPr>
        <p:spPr>
          <a:xfrm>
            <a:off x="6990407" y="3622600"/>
            <a:ext cx="1484026" cy="2194710"/>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5" name="Rectangle 14">
            <a:hlinkClick r:id="rId10" action="ppaction://hlinksldjump"/>
            <a:extLst>
              <a:ext uri="{FF2B5EF4-FFF2-40B4-BE49-F238E27FC236}">
                <a16:creationId xmlns:a16="http://schemas.microsoft.com/office/drawing/2014/main" id="{92FA6274-D234-D9FF-6D25-20D30EF161C4}"/>
              </a:ext>
            </a:extLst>
          </p:cNvPr>
          <p:cNvSpPr>
            <a:spLocks/>
          </p:cNvSpPr>
          <p:nvPr/>
        </p:nvSpPr>
        <p:spPr>
          <a:xfrm>
            <a:off x="10310764" y="3622478"/>
            <a:ext cx="1484027" cy="2184344"/>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6" name="Rectangle 15">
            <a:hlinkClick r:id="rId11" action="ppaction://hlinksldjump"/>
            <a:extLst>
              <a:ext uri="{FF2B5EF4-FFF2-40B4-BE49-F238E27FC236}">
                <a16:creationId xmlns:a16="http://schemas.microsoft.com/office/drawing/2014/main" id="{F2FD1A02-43E1-159E-F383-F5E9AE25466C}"/>
              </a:ext>
            </a:extLst>
          </p:cNvPr>
          <p:cNvSpPr/>
          <p:nvPr/>
        </p:nvSpPr>
        <p:spPr>
          <a:xfrm>
            <a:off x="2049968" y="1189860"/>
            <a:ext cx="1484027" cy="2194711"/>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7" name="Rectangle 16">
            <a:hlinkClick r:id="rId12" action="ppaction://hlinksldjump"/>
            <a:extLst>
              <a:ext uri="{FF2B5EF4-FFF2-40B4-BE49-F238E27FC236}">
                <a16:creationId xmlns:a16="http://schemas.microsoft.com/office/drawing/2014/main" id="{19D2E599-6D52-21ED-2221-9E5CDCA3CD38}"/>
              </a:ext>
            </a:extLst>
          </p:cNvPr>
          <p:cNvSpPr/>
          <p:nvPr/>
        </p:nvSpPr>
        <p:spPr>
          <a:xfrm>
            <a:off x="5336619" y="1185341"/>
            <a:ext cx="1484027"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8" name="Rectangle 17">
            <a:hlinkClick r:id="rId13" action="ppaction://hlinksldjump"/>
            <a:extLst>
              <a:ext uri="{FF2B5EF4-FFF2-40B4-BE49-F238E27FC236}">
                <a16:creationId xmlns:a16="http://schemas.microsoft.com/office/drawing/2014/main" id="{40A95F47-67F0-C0AE-CF4E-48BEAD19D690}"/>
              </a:ext>
            </a:extLst>
          </p:cNvPr>
          <p:cNvSpPr/>
          <p:nvPr/>
        </p:nvSpPr>
        <p:spPr>
          <a:xfrm>
            <a:off x="8659589" y="1185341"/>
            <a:ext cx="1484027" cy="2194710"/>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9" name="Rectangle 18">
            <a:hlinkClick r:id="rId14" action="ppaction://hlinksldjump"/>
            <a:extLst>
              <a:ext uri="{FF2B5EF4-FFF2-40B4-BE49-F238E27FC236}">
                <a16:creationId xmlns:a16="http://schemas.microsoft.com/office/drawing/2014/main" id="{8D08FA37-F467-4D9E-CD80-52847B6F7FCF}"/>
              </a:ext>
            </a:extLst>
          </p:cNvPr>
          <p:cNvSpPr/>
          <p:nvPr/>
        </p:nvSpPr>
        <p:spPr>
          <a:xfrm>
            <a:off x="2032768" y="3604014"/>
            <a:ext cx="1478969" cy="2213295"/>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0" name="Rectangle 19">
            <a:hlinkClick r:id="rId15" action="ppaction://hlinksldjump"/>
            <a:extLst>
              <a:ext uri="{FF2B5EF4-FFF2-40B4-BE49-F238E27FC236}">
                <a16:creationId xmlns:a16="http://schemas.microsoft.com/office/drawing/2014/main" id="{3D194855-EB1B-EAC4-947C-B75AFAB6C639}"/>
              </a:ext>
            </a:extLst>
          </p:cNvPr>
          <p:cNvSpPr/>
          <p:nvPr/>
        </p:nvSpPr>
        <p:spPr>
          <a:xfrm>
            <a:off x="5336619" y="3622599"/>
            <a:ext cx="1478969"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2" name="Rectangle 21">
            <a:hlinkClick r:id="rId16" action="ppaction://hlinksldjump"/>
            <a:extLst>
              <a:ext uri="{FF2B5EF4-FFF2-40B4-BE49-F238E27FC236}">
                <a16:creationId xmlns:a16="http://schemas.microsoft.com/office/drawing/2014/main" id="{E9BEE5AF-A626-5D4B-98EE-D9E20B49415B}"/>
              </a:ext>
            </a:extLst>
          </p:cNvPr>
          <p:cNvSpPr/>
          <p:nvPr/>
        </p:nvSpPr>
        <p:spPr>
          <a:xfrm>
            <a:off x="8659589" y="3622599"/>
            <a:ext cx="1484027" cy="2194711"/>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4" name="Title 1">
            <a:extLst>
              <a:ext uri="{FF2B5EF4-FFF2-40B4-BE49-F238E27FC236}">
                <a16:creationId xmlns:a16="http://schemas.microsoft.com/office/drawing/2014/main" id="{F227BA9D-8103-CE26-6972-0CA0CE8831C7}"/>
              </a:ext>
            </a:extLst>
          </p:cNvPr>
          <p:cNvSpPr>
            <a:spLocks noGrp="1"/>
          </p:cNvSpPr>
          <p:nvPr>
            <p:ph type="title"/>
          </p:nvPr>
        </p:nvSpPr>
        <p:spPr>
          <a:xfrm>
            <a:off x="-1545901" y="393550"/>
            <a:ext cx="6013855" cy="658023"/>
          </a:xfrm>
        </p:spPr>
        <p:txBody>
          <a:bodyPr>
            <a:noAutofit/>
          </a:bodyPr>
          <a:lstStyle/>
          <a:p>
            <a:pPr algn="ct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E43E925-9366-271F-6095-783D82A8D665}"/>
              </a:ext>
            </a:extLst>
          </p:cNvPr>
          <p:cNvSpPr txBox="1">
            <a:spLocks/>
          </p:cNvSpPr>
          <p:nvPr/>
        </p:nvSpPr>
        <p:spPr>
          <a:xfrm>
            <a:off x="6152455" y="393549"/>
            <a:ext cx="5659452" cy="658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en-GB" sz="2000" dirty="0">
                <a:latin typeface="Open sans" panose="020B0606030504020204" pitchFamily="34" charset="0"/>
                <a:ea typeface="Open sans" panose="020B0606030504020204" pitchFamily="34" charset="0"/>
                <a:cs typeface="Open sans" panose="020B0606030504020204" pitchFamily="34" charset="0"/>
              </a:rPr>
              <a:t>Click a box to go straight to the relevant slides</a:t>
            </a:r>
          </a:p>
        </p:txBody>
      </p:sp>
      <p:pic>
        <p:nvPicPr>
          <p:cNvPr id="4" name="Graphic 3" descr="Cursor with solid fill">
            <a:extLst>
              <a:ext uri="{FF2B5EF4-FFF2-40B4-BE49-F238E27FC236}">
                <a16:creationId xmlns:a16="http://schemas.microsoft.com/office/drawing/2014/main" id="{508A3E9B-0E9A-4F3F-4E3A-8755B90797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10946" y="512342"/>
            <a:ext cx="457200" cy="457200"/>
          </a:xfrm>
          <a:prstGeom prst="rect">
            <a:avLst/>
          </a:prstGeom>
        </p:spPr>
      </p:pic>
      <p:pic>
        <p:nvPicPr>
          <p:cNvPr id="27" name="Graphic 26" descr="Briefcase with solid fill">
            <a:extLst>
              <a:ext uri="{FF2B5EF4-FFF2-40B4-BE49-F238E27FC236}">
                <a16:creationId xmlns:a16="http://schemas.microsoft.com/office/drawing/2014/main" id="{8CF70B3F-B491-03CA-A6A0-78419028B1F2}"/>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887642" y="1277897"/>
            <a:ext cx="543372" cy="543372"/>
          </a:xfrm>
          <a:prstGeom prst="rect">
            <a:avLst/>
          </a:prstGeom>
        </p:spPr>
      </p:pic>
      <p:pic>
        <p:nvPicPr>
          <p:cNvPr id="28" name="Graphic 27" descr="Briefcase with solid fill">
            <a:extLst>
              <a:ext uri="{FF2B5EF4-FFF2-40B4-BE49-F238E27FC236}">
                <a16:creationId xmlns:a16="http://schemas.microsoft.com/office/drawing/2014/main" id="{D7F615C9-4979-B752-2625-2D48FF0597DA}"/>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7145" y="1276281"/>
            <a:ext cx="543372" cy="543372"/>
          </a:xfrm>
          <a:prstGeom prst="rect">
            <a:avLst/>
          </a:prstGeom>
        </p:spPr>
      </p:pic>
      <p:pic>
        <p:nvPicPr>
          <p:cNvPr id="29" name="Graphic 28" descr="Briefcase with solid fill">
            <a:extLst>
              <a:ext uri="{FF2B5EF4-FFF2-40B4-BE49-F238E27FC236}">
                <a16:creationId xmlns:a16="http://schemas.microsoft.com/office/drawing/2014/main" id="{3900E135-8A23-2C44-3577-8F4DBCEA7AA1}"/>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2527337" y="1277897"/>
            <a:ext cx="543372" cy="543372"/>
          </a:xfrm>
          <a:prstGeom prst="rect">
            <a:avLst/>
          </a:prstGeom>
        </p:spPr>
      </p:pic>
      <p:pic>
        <p:nvPicPr>
          <p:cNvPr id="30" name="Graphic 29" descr="Briefcase with solid fill">
            <a:extLst>
              <a:ext uri="{FF2B5EF4-FFF2-40B4-BE49-F238E27FC236}">
                <a16:creationId xmlns:a16="http://schemas.microsoft.com/office/drawing/2014/main" id="{C0E51A78-EDF5-8A9E-6B23-3B49DC2D002A}"/>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7449253" y="1276281"/>
            <a:ext cx="543372" cy="543372"/>
          </a:xfrm>
          <a:prstGeom prst="rect">
            <a:avLst/>
          </a:prstGeom>
        </p:spPr>
      </p:pic>
      <p:pic>
        <p:nvPicPr>
          <p:cNvPr id="31" name="Graphic 30" descr="Briefcase with solid fill">
            <a:extLst>
              <a:ext uri="{FF2B5EF4-FFF2-40B4-BE49-F238E27FC236}">
                <a16:creationId xmlns:a16="http://schemas.microsoft.com/office/drawing/2014/main" id="{C6F9FE92-053A-EF8B-9A8B-80626DDCB958}"/>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810946" y="1294119"/>
            <a:ext cx="543372" cy="543372"/>
          </a:xfrm>
          <a:prstGeom prst="rect">
            <a:avLst/>
          </a:prstGeom>
        </p:spPr>
      </p:pic>
      <p:pic>
        <p:nvPicPr>
          <p:cNvPr id="32" name="Graphic 31" descr="Briefcase with solid fill">
            <a:extLst>
              <a:ext uri="{FF2B5EF4-FFF2-40B4-BE49-F238E27FC236}">
                <a16:creationId xmlns:a16="http://schemas.microsoft.com/office/drawing/2014/main" id="{05E98924-4DD7-35D0-32CD-64774B21F5ED}"/>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9129916" y="1276281"/>
            <a:ext cx="543372" cy="543372"/>
          </a:xfrm>
          <a:prstGeom prst="rect">
            <a:avLst/>
          </a:prstGeom>
        </p:spPr>
      </p:pic>
      <p:pic>
        <p:nvPicPr>
          <p:cNvPr id="33" name="Graphic 32" descr="Briefcase with solid fill">
            <a:extLst>
              <a:ext uri="{FF2B5EF4-FFF2-40B4-BE49-F238E27FC236}">
                <a16:creationId xmlns:a16="http://schemas.microsoft.com/office/drawing/2014/main" id="{A8C7431F-09CA-CE64-E9BD-C188FB4216E2}"/>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0760986" y="1276281"/>
            <a:ext cx="543372" cy="543372"/>
          </a:xfrm>
          <a:prstGeom prst="rect">
            <a:avLst/>
          </a:prstGeom>
        </p:spPr>
      </p:pic>
      <p:pic>
        <p:nvPicPr>
          <p:cNvPr id="48" name="Graphic 47" descr="Graduation cap with solid fill">
            <a:extLst>
              <a:ext uri="{FF2B5EF4-FFF2-40B4-BE49-F238E27FC236}">
                <a16:creationId xmlns:a16="http://schemas.microsoft.com/office/drawing/2014/main" id="{A0082311-128A-9B6C-451E-454FB3F4B576}"/>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825804" y="3624094"/>
            <a:ext cx="667048" cy="667048"/>
          </a:xfrm>
          <a:prstGeom prst="rect">
            <a:avLst/>
          </a:prstGeom>
        </p:spPr>
      </p:pic>
      <p:pic>
        <p:nvPicPr>
          <p:cNvPr id="49" name="Graphic 48" descr="Graduation cap with solid fill">
            <a:extLst>
              <a:ext uri="{FF2B5EF4-FFF2-40B4-BE49-F238E27FC236}">
                <a16:creationId xmlns:a16="http://schemas.microsoft.com/office/drawing/2014/main" id="{011FE06C-970C-8E80-6055-7EC3A19DAF6D}"/>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4085307" y="3622478"/>
            <a:ext cx="667048" cy="667048"/>
          </a:xfrm>
          <a:prstGeom prst="rect">
            <a:avLst/>
          </a:prstGeom>
        </p:spPr>
      </p:pic>
      <p:pic>
        <p:nvPicPr>
          <p:cNvPr id="50" name="Graphic 49" descr="Graduation cap with solid fill">
            <a:extLst>
              <a:ext uri="{FF2B5EF4-FFF2-40B4-BE49-F238E27FC236}">
                <a16:creationId xmlns:a16="http://schemas.microsoft.com/office/drawing/2014/main" id="{CA66B977-8FC8-5119-DC69-9D217DEBC546}"/>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2465499" y="3624094"/>
            <a:ext cx="667048" cy="667048"/>
          </a:xfrm>
          <a:prstGeom prst="rect">
            <a:avLst/>
          </a:prstGeom>
        </p:spPr>
      </p:pic>
      <p:pic>
        <p:nvPicPr>
          <p:cNvPr id="51" name="Graphic 50" descr="Graduation cap with solid fill">
            <a:extLst>
              <a:ext uri="{FF2B5EF4-FFF2-40B4-BE49-F238E27FC236}">
                <a16:creationId xmlns:a16="http://schemas.microsoft.com/office/drawing/2014/main" id="{E8243CB3-A508-A7F2-EBC7-0BB9C3D065D1}"/>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7387415" y="3622478"/>
            <a:ext cx="667048" cy="667048"/>
          </a:xfrm>
          <a:prstGeom prst="rect">
            <a:avLst/>
          </a:prstGeom>
        </p:spPr>
      </p:pic>
      <p:pic>
        <p:nvPicPr>
          <p:cNvPr id="52" name="Graphic 51" descr="Graduation cap with solid fill">
            <a:extLst>
              <a:ext uri="{FF2B5EF4-FFF2-40B4-BE49-F238E27FC236}">
                <a16:creationId xmlns:a16="http://schemas.microsoft.com/office/drawing/2014/main" id="{E6F5583E-9F94-EBDA-120B-74CEF300A2EE}"/>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749108" y="3640316"/>
            <a:ext cx="667048" cy="667048"/>
          </a:xfrm>
          <a:prstGeom prst="rect">
            <a:avLst/>
          </a:prstGeom>
        </p:spPr>
      </p:pic>
      <p:pic>
        <p:nvPicPr>
          <p:cNvPr id="53" name="Graphic 52" descr="Graduation cap with solid fill">
            <a:extLst>
              <a:ext uri="{FF2B5EF4-FFF2-40B4-BE49-F238E27FC236}">
                <a16:creationId xmlns:a16="http://schemas.microsoft.com/office/drawing/2014/main" id="{69A5790F-EF6A-71FC-F097-5CF2C966C8A1}"/>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9068078" y="3622478"/>
            <a:ext cx="667048" cy="667048"/>
          </a:xfrm>
          <a:prstGeom prst="rect">
            <a:avLst/>
          </a:prstGeom>
        </p:spPr>
      </p:pic>
      <p:pic>
        <p:nvPicPr>
          <p:cNvPr id="54" name="Graphic 53" descr="Graduation cap with solid fill">
            <a:extLst>
              <a:ext uri="{FF2B5EF4-FFF2-40B4-BE49-F238E27FC236}">
                <a16:creationId xmlns:a16="http://schemas.microsoft.com/office/drawing/2014/main" id="{4CCA2D12-29B3-049E-C502-6CBF946E46FA}"/>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0699148" y="3622478"/>
            <a:ext cx="667048" cy="667048"/>
          </a:xfrm>
          <a:prstGeom prst="rect">
            <a:avLst/>
          </a:prstGeom>
        </p:spPr>
      </p:pic>
    </p:spTree>
    <p:extLst>
      <p:ext uri="{BB962C8B-B14F-4D97-AF65-F5344CB8AC3E}">
        <p14:creationId xmlns:p14="http://schemas.microsoft.com/office/powerpoint/2010/main" val="11450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0173732-2920-EB0B-83C2-3719155CA6E5}"/>
              </a:ext>
            </a:extLst>
          </p:cNvPr>
          <p:cNvSpPr txBox="1"/>
          <p:nvPr/>
        </p:nvSpPr>
        <p:spPr>
          <a:xfrm>
            <a:off x="279121" y="1480069"/>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D1BDBD4-386F-BA3C-5B0A-EBBA36FEB9D4}"/>
              </a:ext>
            </a:extLst>
          </p:cNvPr>
          <p:cNvPicPr>
            <a:picLocks noChangeAspect="1"/>
          </p:cNvPicPr>
          <p:nvPr/>
        </p:nvPicPr>
        <p:blipFill>
          <a:blip r:embed="rId3"/>
          <a:stretch>
            <a:fillRect/>
          </a:stretch>
        </p:blipFill>
        <p:spPr>
          <a:xfrm>
            <a:off x="9026127" y="620233"/>
            <a:ext cx="2802703" cy="169266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94EB9C4-C2DB-CB30-F229-DDC4F5C232D0}"/>
              </a:ext>
            </a:extLst>
          </p:cNvPr>
          <p:cNvSpPr txBox="1"/>
          <p:nvPr/>
        </p:nvSpPr>
        <p:spPr>
          <a:xfrm>
            <a:off x="279121" y="2859933"/>
            <a:ext cx="3849126" cy="27825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 introduction to offshore wind (beginner level)</a:t>
            </a:r>
          </a:p>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Eat more trees: how to save the planet</a:t>
            </a:r>
          </a:p>
        </p:txBody>
      </p:sp>
      <p:pic>
        <p:nvPicPr>
          <p:cNvPr id="13" name="Picture 12">
            <a:extLst>
              <a:ext uri="{FF2B5EF4-FFF2-40B4-BE49-F238E27FC236}">
                <a16:creationId xmlns:a16="http://schemas.microsoft.com/office/drawing/2014/main" id="{1B41C1A7-6654-FDBA-3CDC-E6C0125EB994}"/>
              </a:ext>
            </a:extLst>
          </p:cNvPr>
          <p:cNvPicPr>
            <a:picLocks noChangeAspect="1"/>
          </p:cNvPicPr>
          <p:nvPr/>
        </p:nvPicPr>
        <p:blipFill>
          <a:blip r:embed="rId4"/>
          <a:stretch>
            <a:fillRect/>
          </a:stretch>
        </p:blipFill>
        <p:spPr>
          <a:xfrm>
            <a:off x="4593197" y="2433253"/>
            <a:ext cx="2493211" cy="312918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1FD9D67D-6FFD-A1B9-0140-F3006494E45F}"/>
              </a:ext>
            </a:extLst>
          </p:cNvPr>
          <p:cNvPicPr>
            <a:picLocks noChangeAspect="1"/>
          </p:cNvPicPr>
          <p:nvPr/>
        </p:nvPicPr>
        <p:blipFill>
          <a:blip r:embed="rId5"/>
          <a:stretch>
            <a:fillRect/>
          </a:stretch>
        </p:blipFill>
        <p:spPr>
          <a:xfrm>
            <a:off x="7902390" y="2740912"/>
            <a:ext cx="3253006" cy="2821528"/>
          </a:xfrm>
          <a:prstGeom prst="rect">
            <a:avLst/>
          </a:prstGeom>
          <a:ln>
            <a:noFill/>
          </a:ln>
          <a:effectLst>
            <a:outerShdw blurRad="292100" dist="139700" dir="2700000" algn="tl" rotWithShape="0">
              <a:srgbClr val="333333">
                <a:alpha val="65000"/>
              </a:srgbClr>
            </a:outerShdw>
          </a:effectLst>
        </p:spPr>
      </p:pic>
      <p:pic>
        <p:nvPicPr>
          <p:cNvPr id="10" name="Graphic 9" descr="Line arrow: Counter-clockwise curve with solid fill">
            <a:extLst>
              <a:ext uri="{FF2B5EF4-FFF2-40B4-BE49-F238E27FC236}">
                <a16:creationId xmlns:a16="http://schemas.microsoft.com/office/drawing/2014/main" id="{3D08BBAF-3108-64DA-91C2-915F0B611D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948345" flipH="1">
            <a:off x="6982336" y="3042899"/>
            <a:ext cx="914400" cy="914400"/>
          </a:xfrm>
          <a:prstGeom prst="rect">
            <a:avLst/>
          </a:prstGeom>
        </p:spPr>
      </p:pic>
    </p:spTree>
    <p:extLst>
      <p:ext uri="{BB962C8B-B14F-4D97-AF65-F5344CB8AC3E}">
        <p14:creationId xmlns:p14="http://schemas.microsoft.com/office/powerpoint/2010/main" val="1345367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3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 September</a:t>
            </a:r>
          </a:p>
        </p:txBody>
      </p:sp>
    </p:spTree>
    <p:extLst>
      <p:ext uri="{BB962C8B-B14F-4D97-AF65-F5344CB8AC3E}">
        <p14:creationId xmlns:p14="http://schemas.microsoft.com/office/powerpoint/2010/main" val="4185970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136810A6-1A7C-8808-6480-F39F66281A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5884" y="1366738"/>
            <a:ext cx="5018479" cy="412452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50000"/>
              </a:lnSpc>
              <a:defRPr/>
            </a:pPr>
            <a:r>
              <a:rPr lang="en-GB"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Sport science</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12" name="Graphic 11" descr="Lungs with solid fill">
            <a:extLst>
              <a:ext uri="{FF2B5EF4-FFF2-40B4-BE49-F238E27FC236}">
                <a16:creationId xmlns:a16="http://schemas.microsoft.com/office/drawing/2014/main" id="{8A3B7238-783B-3B97-8408-D931EC6C6B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6600" y="2425700"/>
            <a:ext cx="914400" cy="914400"/>
          </a:xfrm>
          <a:prstGeom prst="rect">
            <a:avLst/>
          </a:prstGeom>
        </p:spPr>
      </p:pic>
      <p:pic>
        <p:nvPicPr>
          <p:cNvPr id="14" name="Graphic 13" descr="Dumbbell with solid fill">
            <a:extLst>
              <a:ext uri="{FF2B5EF4-FFF2-40B4-BE49-F238E27FC236}">
                <a16:creationId xmlns:a16="http://schemas.microsoft.com/office/drawing/2014/main" id="{E7050C13-536F-ED1D-C63F-8824E133B8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16488" y="905257"/>
            <a:ext cx="914400" cy="914400"/>
          </a:xfrm>
          <a:prstGeom prst="rect">
            <a:avLst/>
          </a:prstGeom>
        </p:spPr>
      </p:pic>
    </p:spTree>
    <p:extLst>
      <p:ext uri="{BB962C8B-B14F-4D97-AF65-F5344CB8AC3E}">
        <p14:creationId xmlns:p14="http://schemas.microsoft.com/office/powerpoint/2010/main" val="29617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Sport science</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214949"/>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 science</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Elliott, who’s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 therapy and rehabilitation</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65017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skills</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related to this subject.</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80C287F4-5528-F95C-EBEB-DBCE6BDF1D8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5884" y="1366738"/>
            <a:ext cx="5018479" cy="41245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1727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756DDF89-7092-ED35-4148-738650C328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9506" y="1976384"/>
            <a:ext cx="3720347" cy="305763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do you think you’d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enjoy</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about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skills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are needed to study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of your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would help prepare you to study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else would you like to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find out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about this subject?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Sport science</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734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talking to a coach&#10;&#10;Description automatically generated">
            <a:extLst>
              <a:ext uri="{FF2B5EF4-FFF2-40B4-BE49-F238E27FC236}">
                <a16:creationId xmlns:a16="http://schemas.microsoft.com/office/drawing/2014/main" id="{569F788F-1735-0DE2-F8BA-3408D8E1C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591" y="3232718"/>
            <a:ext cx="2069410" cy="161424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097396F-B7DE-108E-4E46-E96B653B99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11852" y="1230240"/>
            <a:ext cx="2045529" cy="1681154"/>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AA5CB4D6-5CEC-1B09-EB1B-B248DAF9668B}"/>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a:t>
            </a:r>
            <a:r>
              <a:rPr lang="en-GB" sz="3200" b="1" dirty="0" err="1">
                <a:latin typeface="Open sans" panose="020B0606030504020204" pitchFamily="34" charset="0"/>
                <a:ea typeface="Open sans" panose="020B0606030504020204" pitchFamily="34" charset="0"/>
                <a:cs typeface="Open sans" panose="020B0606030504020204" pitchFamily="34" charset="0"/>
              </a:rPr>
              <a:t>Unifrog</a:t>
            </a:r>
            <a:r>
              <a:rPr lang="en-GB" sz="3200" b="1" dirty="0">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0C836D1-CAB1-180C-DE0A-130E942A684C}"/>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6" name="Graphic 5">
            <a:extLst>
              <a:ext uri="{FF2B5EF4-FFF2-40B4-BE49-F238E27FC236}">
                <a16:creationId xmlns:a16="http://schemas.microsoft.com/office/drawing/2014/main" id="{CFE3AA06-D993-5045-446E-85ED2F2D108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744" y="5339942"/>
            <a:ext cx="603656" cy="603656"/>
          </a:xfrm>
          <a:prstGeom prst="rect">
            <a:avLst/>
          </a:prstGeom>
        </p:spPr>
      </p:pic>
      <p:pic>
        <p:nvPicPr>
          <p:cNvPr id="7" name="Graphic 6">
            <a:extLst>
              <a:ext uri="{FF2B5EF4-FFF2-40B4-BE49-F238E27FC236}">
                <a16:creationId xmlns:a16="http://schemas.microsoft.com/office/drawing/2014/main" id="{5ADC11B6-E123-F948-37AC-524BE350B12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787016" y="2412194"/>
            <a:ext cx="533381" cy="533381"/>
          </a:xfrm>
          <a:prstGeom prst="rect">
            <a:avLst/>
          </a:prstGeom>
        </p:spPr>
      </p:pic>
      <p:sp>
        <p:nvSpPr>
          <p:cNvPr id="9" name="TextBox 8">
            <a:extLst>
              <a:ext uri="{FF2B5EF4-FFF2-40B4-BE49-F238E27FC236}">
                <a16:creationId xmlns:a16="http://schemas.microsoft.com/office/drawing/2014/main" id="{FF472592-5405-67FE-B7BB-6A77EB35B70A}"/>
              </a:ext>
            </a:extLst>
          </p:cNvPr>
          <p:cNvSpPr txBox="1"/>
          <p:nvPr/>
        </p:nvSpPr>
        <p:spPr>
          <a:xfrm>
            <a:off x="220756" y="1341612"/>
            <a:ext cx="6491329"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 science</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subject profile. </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nutrition.</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sports coach</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 and exercise psychologist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erson in a red plaid shirt&#10;&#10;Description automatically generated">
            <a:extLst>
              <a:ext uri="{FF2B5EF4-FFF2-40B4-BE49-F238E27FC236}">
                <a16:creationId xmlns:a16="http://schemas.microsoft.com/office/drawing/2014/main" id="{C6A0013D-A7D7-7BF5-47BA-AA7DCE8AC0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9427" y="1244408"/>
            <a:ext cx="2038271" cy="1596299"/>
          </a:xfrm>
          <a:prstGeom prst="rect">
            <a:avLst/>
          </a:prstGeom>
          <a:ln>
            <a:noFill/>
          </a:ln>
          <a:effectLst>
            <a:outerShdw blurRad="292100" dist="139700" dir="2700000" algn="tl" rotWithShape="0">
              <a:srgbClr val="333333">
                <a:alpha val="65000"/>
              </a:srgbClr>
            </a:outerShdw>
          </a:effectLst>
        </p:spPr>
      </p:pic>
      <p:pic>
        <p:nvPicPr>
          <p:cNvPr id="11" name="Picture 10" descr="A person and person exercising in a gym&#10;&#10;Description automatically generated">
            <a:extLst>
              <a:ext uri="{FF2B5EF4-FFF2-40B4-BE49-F238E27FC236}">
                <a16:creationId xmlns:a16="http://schemas.microsoft.com/office/drawing/2014/main" id="{C165CB3A-8E3C-641F-590D-4CB8532EBC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99031" y="3199986"/>
            <a:ext cx="2035630" cy="1681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00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980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 September</a:t>
            </a:r>
          </a:p>
        </p:txBody>
      </p:sp>
    </p:spTree>
    <p:extLst>
      <p:ext uri="{BB962C8B-B14F-4D97-AF65-F5344CB8AC3E}">
        <p14:creationId xmlns:p14="http://schemas.microsoft.com/office/powerpoint/2010/main" val="3920373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136810A6-1A7C-8808-6480-F39F66281A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2640" y="1361969"/>
            <a:ext cx="5024968" cy="413406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media manager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3" name="Graphic 2" descr="Internet with solid fill">
            <a:extLst>
              <a:ext uri="{FF2B5EF4-FFF2-40B4-BE49-F238E27FC236}">
                <a16:creationId xmlns:a16="http://schemas.microsoft.com/office/drawing/2014/main" id="{A247C140-D149-0609-3BCB-4CD9494C7D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710" y="2406536"/>
            <a:ext cx="914400" cy="914400"/>
          </a:xfrm>
          <a:prstGeom prst="rect">
            <a:avLst/>
          </a:prstGeom>
        </p:spPr>
      </p:pic>
      <p:pic>
        <p:nvPicPr>
          <p:cNvPr id="7" name="Graphic 6" descr="Online Network with solid fill">
            <a:extLst>
              <a:ext uri="{FF2B5EF4-FFF2-40B4-BE49-F238E27FC236}">
                <a16:creationId xmlns:a16="http://schemas.microsoft.com/office/drawing/2014/main" id="{311DD5A7-B01F-17F2-E268-C5BCF7562F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9888" y="2300719"/>
            <a:ext cx="914400" cy="914400"/>
          </a:xfrm>
          <a:prstGeom prst="rect">
            <a:avLst/>
          </a:prstGeom>
        </p:spPr>
      </p:pic>
    </p:spTree>
    <p:extLst>
      <p:ext uri="{BB962C8B-B14F-4D97-AF65-F5344CB8AC3E}">
        <p14:creationId xmlns:p14="http://schemas.microsoft.com/office/powerpoint/2010/main" val="14620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 September</a:t>
            </a:r>
          </a:p>
        </p:txBody>
      </p:sp>
    </p:spTree>
    <p:extLst>
      <p:ext uri="{BB962C8B-B14F-4D97-AF65-F5344CB8AC3E}">
        <p14:creationId xmlns:p14="http://schemas.microsoft.com/office/powerpoint/2010/main" val="184109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359689"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2800" b="1" dirty="0">
                <a:latin typeface="Open sans" panose="020B0606030504020204" pitchFamily="34" charset="0"/>
                <a:ea typeface="Open sans" panose="020B0606030504020204" pitchFamily="34" charset="0"/>
                <a:cs typeface="Open sans" panose="020B0606030504020204" pitchFamily="34" charset="0"/>
              </a:rPr>
              <a:t>Social media manager</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70"/>
            <a:ext cx="5503854" cy="2246644"/>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media manager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Joel,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media producer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3"/>
            <a:ext cx="5503854" cy="1712458"/>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what someone could do to help them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prepare</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for this career.</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FB4A98A2-73DB-55CB-E8C3-C61CADA011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2640" y="1361969"/>
            <a:ext cx="5024968" cy="4134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8930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E20FBF5-1762-8C9E-16EE-B2951337E8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83292" y="1900183"/>
            <a:ext cx="3716562" cy="3057631"/>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180075"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2800" b="1" dirty="0">
                <a:latin typeface="Open sans" panose="020B0606030504020204" pitchFamily="34" charset="0"/>
                <a:ea typeface="Open sans" panose="020B0606030504020204" pitchFamily="34" charset="0"/>
                <a:cs typeface="Open sans" panose="020B0606030504020204" pitchFamily="34" charset="0"/>
              </a:rPr>
              <a:t>Social media manager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If you could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ask</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Joel anything about their career, what would you ask them?</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work experience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might help someone prepare for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Select one of your current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How does this subject relate to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could you do to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prepare</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for this career, outside of school and work experience?</a:t>
            </a:r>
          </a:p>
        </p:txBody>
      </p:sp>
    </p:spTree>
    <p:extLst>
      <p:ext uri="{BB962C8B-B14F-4D97-AF65-F5344CB8AC3E}">
        <p14:creationId xmlns:p14="http://schemas.microsoft.com/office/powerpoint/2010/main" val="3105327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B5F30-C843-0ABC-BFA7-09E15FD3F7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7036" y="1279382"/>
            <a:ext cx="1996684" cy="1642680"/>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14BDB054-D4C5-6E26-F0F4-60E8B7AF1F8A}"/>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a:t>
            </a:r>
            <a:r>
              <a:rPr lang="en-GB" sz="3200" b="1" dirty="0" err="1">
                <a:effectLst/>
                <a:latin typeface="Open sans" panose="020B0606030504020204" pitchFamily="34" charset="0"/>
                <a:ea typeface="Open sans" panose="020B0606030504020204" pitchFamily="34" charset="0"/>
                <a:cs typeface="Open sans" panose="020B0606030504020204" pitchFamily="34" charset="0"/>
              </a:rPr>
              <a:t>Unifrog</a:t>
            </a:r>
            <a:r>
              <a:rPr lang="en-GB" sz="3200" b="1" dirty="0">
                <a:effectLst/>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4E589D74-58B5-BA65-2FFE-E04F1BBBE911}"/>
              </a:ext>
            </a:extLst>
          </p:cNvPr>
          <p:cNvSpPr txBox="1"/>
          <p:nvPr/>
        </p:nvSpPr>
        <p:spPr>
          <a:xfrm>
            <a:off x="220757" y="1295576"/>
            <a:ext cx="6352464"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media manager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career profile. </a:t>
            </a:r>
          </a:p>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content manager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public relations executive</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media and communications.</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F5D80DA-C90F-44E8-B027-EDFA073F8856}"/>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6" name="Graphic 5">
            <a:extLst>
              <a:ext uri="{FF2B5EF4-FFF2-40B4-BE49-F238E27FC236}">
                <a16:creationId xmlns:a16="http://schemas.microsoft.com/office/drawing/2014/main" id="{F4ACE5C8-01D4-0A2E-C83A-3677AD742BD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339942"/>
            <a:ext cx="603656" cy="603656"/>
          </a:xfrm>
          <a:prstGeom prst="rect">
            <a:avLst/>
          </a:prstGeom>
        </p:spPr>
      </p:pic>
      <p:pic>
        <p:nvPicPr>
          <p:cNvPr id="7" name="Graphic 6">
            <a:extLst>
              <a:ext uri="{FF2B5EF4-FFF2-40B4-BE49-F238E27FC236}">
                <a16:creationId xmlns:a16="http://schemas.microsoft.com/office/drawing/2014/main" id="{8C722EBE-C106-D566-B69A-A54D8B9C6BC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679453" y="2448210"/>
            <a:ext cx="517025" cy="517025"/>
          </a:xfrm>
          <a:prstGeom prst="rect">
            <a:avLst/>
          </a:prstGeom>
        </p:spPr>
      </p:pic>
      <p:pic>
        <p:nvPicPr>
          <p:cNvPr id="8" name="Picture 7">
            <a:extLst>
              <a:ext uri="{FF2B5EF4-FFF2-40B4-BE49-F238E27FC236}">
                <a16:creationId xmlns:a16="http://schemas.microsoft.com/office/drawing/2014/main" id="{02BE1DD5-C95D-12D5-1A67-1768815D4D20}"/>
              </a:ext>
            </a:extLst>
          </p:cNvPr>
          <p:cNvPicPr>
            <a:picLocks noChangeAspect="1"/>
          </p:cNvPicPr>
          <p:nvPr/>
        </p:nvPicPr>
        <p:blipFill>
          <a:blip r:embed="rId8"/>
          <a:stretch>
            <a:fillRect/>
          </a:stretch>
        </p:blipFill>
        <p:spPr>
          <a:xfrm>
            <a:off x="9164189" y="1285622"/>
            <a:ext cx="1968926" cy="168872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4597F08-18A5-D173-5F21-F6B5558665A4}"/>
              </a:ext>
            </a:extLst>
          </p:cNvPr>
          <p:cNvPicPr>
            <a:picLocks noChangeAspect="1"/>
          </p:cNvPicPr>
          <p:nvPr/>
        </p:nvPicPr>
        <p:blipFill>
          <a:blip r:embed="rId9"/>
          <a:stretch>
            <a:fillRect/>
          </a:stretch>
        </p:blipFill>
        <p:spPr>
          <a:xfrm>
            <a:off x="6920511" y="3253623"/>
            <a:ext cx="1993209" cy="163982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66E4F03-6EA8-0357-B3C9-0C6C5C374347}"/>
              </a:ext>
            </a:extLst>
          </p:cNvPr>
          <p:cNvPicPr>
            <a:picLocks noChangeAspect="1"/>
          </p:cNvPicPr>
          <p:nvPr/>
        </p:nvPicPr>
        <p:blipFill>
          <a:blip r:embed="rId10"/>
          <a:stretch>
            <a:fillRect/>
          </a:stretch>
        </p:blipFill>
        <p:spPr>
          <a:xfrm>
            <a:off x="9168445" y="3253623"/>
            <a:ext cx="1991758" cy="16398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25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383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 September</a:t>
            </a:r>
          </a:p>
        </p:txBody>
      </p:sp>
    </p:spTree>
    <p:extLst>
      <p:ext uri="{BB962C8B-B14F-4D97-AF65-F5344CB8AC3E}">
        <p14:creationId xmlns:p14="http://schemas.microsoft.com/office/powerpoint/2010/main" val="2694306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Geology</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Picture 6">
            <a:hlinkClick r:id="rId5"/>
            <a:extLst>
              <a:ext uri="{FF2B5EF4-FFF2-40B4-BE49-F238E27FC236}">
                <a16:creationId xmlns:a16="http://schemas.microsoft.com/office/drawing/2014/main" id="{3B1E2960-DF44-4239-9653-7066ADB4B87A}"/>
              </a:ext>
            </a:extLst>
          </p:cNvPr>
          <p:cNvPicPr>
            <a:picLocks noChangeAspect="1"/>
          </p:cNvPicPr>
          <p:nvPr/>
        </p:nvPicPr>
        <p:blipFill>
          <a:blip r:embed="rId6"/>
          <a:stretch>
            <a:fillRect/>
          </a:stretch>
        </p:blipFill>
        <p:spPr>
          <a:xfrm>
            <a:off x="6634758" y="1389698"/>
            <a:ext cx="4959605" cy="4115011"/>
          </a:xfrm>
          <a:prstGeom prst="rect">
            <a:avLst/>
          </a:prstGeom>
          <a:ln>
            <a:noFill/>
          </a:ln>
          <a:effectLst>
            <a:outerShdw blurRad="292100" dist="139700" dir="2700000" algn="tl" rotWithShape="0">
              <a:srgbClr val="333333">
                <a:alpha val="65000"/>
              </a:srgbClr>
            </a:outerShdw>
          </a:effectLst>
        </p:spPr>
      </p:pic>
      <p:pic>
        <p:nvPicPr>
          <p:cNvPr id="9" name="Graphic 8" descr="Stacked Rocks with solid fill">
            <a:extLst>
              <a:ext uri="{FF2B5EF4-FFF2-40B4-BE49-F238E27FC236}">
                <a16:creationId xmlns:a16="http://schemas.microsoft.com/office/drawing/2014/main" id="{F86B5C36-BCF2-10ED-571F-A24998276A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200" y="2470243"/>
            <a:ext cx="914400" cy="914400"/>
          </a:xfrm>
          <a:prstGeom prst="rect">
            <a:avLst/>
          </a:prstGeom>
        </p:spPr>
      </p:pic>
      <p:pic>
        <p:nvPicPr>
          <p:cNvPr id="11" name="Graphic 10" descr="Earth Globe - Asia with solid fill">
            <a:extLst>
              <a:ext uri="{FF2B5EF4-FFF2-40B4-BE49-F238E27FC236}">
                <a16:creationId xmlns:a16="http://schemas.microsoft.com/office/drawing/2014/main" id="{D5B9EF00-8174-361B-F015-9D086763C5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22470" y="1250576"/>
            <a:ext cx="914400" cy="914400"/>
          </a:xfrm>
          <a:prstGeom prst="rect">
            <a:avLst/>
          </a:prstGeom>
        </p:spPr>
      </p:pic>
    </p:spTree>
    <p:extLst>
      <p:ext uri="{BB962C8B-B14F-4D97-AF65-F5344CB8AC3E}">
        <p14:creationId xmlns:p14="http://schemas.microsoft.com/office/powerpoint/2010/main" val="40064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3E27BFF3-92E2-DC56-6630-A9B398EC3368}"/>
              </a:ext>
            </a:extLst>
          </p:cNvPr>
          <p:cNvPicPr>
            <a:picLocks noChangeAspect="1"/>
          </p:cNvPicPr>
          <p:nvPr/>
        </p:nvPicPr>
        <p:blipFill>
          <a:blip r:embed="rId4"/>
          <a:stretch>
            <a:fillRect/>
          </a:stretch>
        </p:blipFill>
        <p:spPr>
          <a:xfrm>
            <a:off x="6634758" y="1389698"/>
            <a:ext cx="4959605" cy="4115011"/>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Geology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214949"/>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geology</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James, who’s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palaeontology and geology</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65017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what makes this subject similar or different to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geography</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school.</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8798" y="5038830"/>
            <a:ext cx="914400" cy="914400"/>
          </a:xfrm>
          <a:prstGeom prst="rect">
            <a:avLst/>
          </a:prstGeom>
        </p:spPr>
      </p:pic>
    </p:spTree>
    <p:extLst>
      <p:ext uri="{BB962C8B-B14F-4D97-AF65-F5344CB8AC3E}">
        <p14:creationId xmlns:p14="http://schemas.microsoft.com/office/powerpoint/2010/main" val="2232640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0620D966-D9D9-B4E1-A5C9-3A93FDB47472}"/>
              </a:ext>
            </a:extLst>
          </p:cNvPr>
          <p:cNvPicPr>
            <a:picLocks noChangeAspect="1"/>
          </p:cNvPicPr>
          <p:nvPr/>
        </p:nvPicPr>
        <p:blipFill>
          <a:blip r:embed="rId4"/>
          <a:stretch>
            <a:fillRect/>
          </a:stretch>
        </p:blipFill>
        <p:spPr>
          <a:xfrm>
            <a:off x="7879506" y="1976385"/>
            <a:ext cx="3720347" cy="308679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does this subject (geology) help James in his joint studies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palaeontology</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dirty="0"/>
              <a:t>What are the benefits of </a:t>
            </a:r>
            <a:r>
              <a:rPr lang="en-GB" b="1" dirty="0"/>
              <a:t>fieldwork</a:t>
            </a:r>
            <a:r>
              <a:rPr lang="en-GB" dirty="0"/>
              <a:t> in a degree?</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is this subject different to studying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geography</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school?</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If you’re interested in this subject, 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further research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could you do next?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Geology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161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72836-412F-1A00-BFB1-8D802FED3BA1}"/>
              </a:ext>
            </a:extLst>
          </p:cNvPr>
          <p:cNvPicPr>
            <a:picLocks noChangeAspect="1"/>
          </p:cNvPicPr>
          <p:nvPr/>
        </p:nvPicPr>
        <p:blipFill>
          <a:blip r:embed="rId3"/>
          <a:stretch>
            <a:fillRect/>
          </a:stretch>
        </p:blipFill>
        <p:spPr>
          <a:xfrm>
            <a:off x="6355080" y="3410202"/>
            <a:ext cx="2049187" cy="16652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1E8AD38-0C6A-C0E6-352E-92E8C8798FA0}"/>
              </a:ext>
            </a:extLst>
          </p:cNvPr>
          <p:cNvPicPr>
            <a:picLocks noChangeAspect="1"/>
          </p:cNvPicPr>
          <p:nvPr/>
        </p:nvPicPr>
        <p:blipFill>
          <a:blip r:embed="rId4"/>
          <a:stretch>
            <a:fillRect/>
          </a:stretch>
        </p:blipFill>
        <p:spPr>
          <a:xfrm>
            <a:off x="8884442" y="3412572"/>
            <a:ext cx="2088794" cy="163320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6179331-7968-6033-CBC6-B311CCF5CB78}"/>
              </a:ext>
            </a:extLst>
          </p:cNvPr>
          <p:cNvPicPr>
            <a:picLocks noChangeAspect="1"/>
          </p:cNvPicPr>
          <p:nvPr/>
        </p:nvPicPr>
        <p:blipFill>
          <a:blip r:embed="rId5"/>
          <a:stretch>
            <a:fillRect/>
          </a:stretch>
        </p:blipFill>
        <p:spPr>
          <a:xfrm>
            <a:off x="8888708" y="1178492"/>
            <a:ext cx="2084529" cy="17242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A86599C-016C-5922-B8E6-3855538B4C96}"/>
              </a:ext>
            </a:extLst>
          </p:cNvPr>
          <p:cNvPicPr>
            <a:picLocks noChangeAspect="1"/>
          </p:cNvPicPr>
          <p:nvPr/>
        </p:nvPicPr>
        <p:blipFill>
          <a:blip r:embed="rId6"/>
          <a:stretch>
            <a:fillRect/>
          </a:stretch>
        </p:blipFill>
        <p:spPr>
          <a:xfrm>
            <a:off x="6355080" y="1184030"/>
            <a:ext cx="2049187" cy="1700221"/>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2CCC5C5C-ADC7-369E-E6A8-4208173C23FC}"/>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a:t>
            </a:r>
            <a:r>
              <a:rPr lang="en-GB" sz="3200" b="1" dirty="0" err="1">
                <a:latin typeface="Open sans" panose="020B0606030504020204" pitchFamily="34" charset="0"/>
                <a:ea typeface="Open sans" panose="020B0606030504020204" pitchFamily="34" charset="0"/>
                <a:cs typeface="Open sans" panose="020B0606030504020204" pitchFamily="34" charset="0"/>
              </a:rPr>
              <a:t>Unifrog</a:t>
            </a:r>
            <a:r>
              <a:rPr lang="en-GB" sz="3200" b="1" dirty="0">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396ECC0-4D14-F849-346D-4CB8AC8CEBFF}"/>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9" name="Graphic 8">
            <a:extLst>
              <a:ext uri="{FF2B5EF4-FFF2-40B4-BE49-F238E27FC236}">
                <a16:creationId xmlns:a16="http://schemas.microsoft.com/office/drawing/2014/main" id="{0CE1C121-EC0A-4038-E69D-452DF2DD7B2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4744" y="5339942"/>
            <a:ext cx="603656" cy="603656"/>
          </a:xfrm>
          <a:prstGeom prst="rect">
            <a:avLst/>
          </a:prstGeom>
        </p:spPr>
      </p:pic>
      <p:pic>
        <p:nvPicPr>
          <p:cNvPr id="10" name="Graphic 9">
            <a:extLst>
              <a:ext uri="{FF2B5EF4-FFF2-40B4-BE49-F238E27FC236}">
                <a16:creationId xmlns:a16="http://schemas.microsoft.com/office/drawing/2014/main" id="{58A9B3DC-B7B4-5825-C659-259548690F1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56428">
            <a:off x="8133397" y="2383225"/>
            <a:ext cx="547041" cy="547041"/>
          </a:xfrm>
          <a:prstGeom prst="rect">
            <a:avLst/>
          </a:prstGeom>
        </p:spPr>
      </p:pic>
      <p:sp>
        <p:nvSpPr>
          <p:cNvPr id="11" name="TextBox 10">
            <a:extLst>
              <a:ext uri="{FF2B5EF4-FFF2-40B4-BE49-F238E27FC236}">
                <a16:creationId xmlns:a16="http://schemas.microsoft.com/office/drawing/2014/main" id="{918BFE94-301B-6D76-81A3-8A348972BD56}"/>
              </a:ext>
            </a:extLst>
          </p:cNvPr>
          <p:cNvSpPr txBox="1"/>
          <p:nvPr/>
        </p:nvSpPr>
        <p:spPr>
          <a:xfrm>
            <a:off x="220756" y="1341612"/>
            <a:ext cx="5793551"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geology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subject profile. </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geography.</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geoscientist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palaeontologist.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5292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75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136810A6-1A7C-8808-6480-F39F66281A75}"/>
              </a:ext>
            </a:extLst>
          </p:cNvPr>
          <p:cNvPicPr>
            <a:picLocks noChangeAspect="1"/>
          </p:cNvPicPr>
          <p:nvPr/>
        </p:nvPicPr>
        <p:blipFill>
          <a:blip r:embed="rId4"/>
          <a:stretch>
            <a:fillRect/>
          </a:stretch>
        </p:blipFill>
        <p:spPr>
          <a:xfrm>
            <a:off x="6570395" y="1361969"/>
            <a:ext cx="5029458" cy="413406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Baker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career.</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23" name="Graphic 22" descr="Wedding cake with solid fill">
            <a:extLst>
              <a:ext uri="{FF2B5EF4-FFF2-40B4-BE49-F238E27FC236}">
                <a16:creationId xmlns:a16="http://schemas.microsoft.com/office/drawing/2014/main" id="{C866B796-831B-250B-D8EA-EF1E87F8AD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720" y="2560320"/>
            <a:ext cx="914400" cy="914400"/>
          </a:xfrm>
          <a:prstGeom prst="rect">
            <a:avLst/>
          </a:prstGeom>
        </p:spPr>
      </p:pic>
      <p:pic>
        <p:nvPicPr>
          <p:cNvPr id="26" name="Graphic 25" descr="Chef Hat with solid fill">
            <a:extLst>
              <a:ext uri="{FF2B5EF4-FFF2-40B4-BE49-F238E27FC236}">
                <a16:creationId xmlns:a16="http://schemas.microsoft.com/office/drawing/2014/main" id="{0449DB78-5AFB-09DA-D507-6BDD72E0F1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44428" y="882931"/>
            <a:ext cx="914400" cy="914400"/>
          </a:xfrm>
          <a:prstGeom prst="rect">
            <a:avLst/>
          </a:prstGeom>
        </p:spPr>
      </p:pic>
    </p:spTree>
    <p:extLst>
      <p:ext uri="{BB962C8B-B14F-4D97-AF65-F5344CB8AC3E}">
        <p14:creationId xmlns:p14="http://schemas.microsoft.com/office/powerpoint/2010/main" val="361531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 September</a:t>
            </a:r>
          </a:p>
        </p:txBody>
      </p:sp>
    </p:spTree>
    <p:extLst>
      <p:ext uri="{BB962C8B-B14F-4D97-AF65-F5344CB8AC3E}">
        <p14:creationId xmlns:p14="http://schemas.microsoft.com/office/powerpoint/2010/main" val="3215526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C7E84653-CD50-B603-E962-8F4016AE8F25}"/>
              </a:ext>
            </a:extLst>
          </p:cNvPr>
          <p:cNvPicPr>
            <a:picLocks noChangeAspect="1"/>
          </p:cNvPicPr>
          <p:nvPr/>
        </p:nvPicPr>
        <p:blipFill>
          <a:blip r:embed="rId4"/>
          <a:stretch>
            <a:fillRect/>
          </a:stretch>
        </p:blipFill>
        <p:spPr>
          <a:xfrm>
            <a:off x="6608496" y="1400071"/>
            <a:ext cx="4991357" cy="4102311"/>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Radiographer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11" name="Graphic 10" descr="Hospital with solid fill">
            <a:extLst>
              <a:ext uri="{FF2B5EF4-FFF2-40B4-BE49-F238E27FC236}">
                <a16:creationId xmlns:a16="http://schemas.microsoft.com/office/drawing/2014/main" id="{589C7F70-AF34-CF54-47B6-B47C228737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5131" y="993462"/>
            <a:ext cx="914400" cy="914400"/>
          </a:xfrm>
          <a:prstGeom prst="rect">
            <a:avLst/>
          </a:prstGeom>
        </p:spPr>
      </p:pic>
      <p:pic>
        <p:nvPicPr>
          <p:cNvPr id="13" name="Graphic 12" descr="Skeleton with solid fill">
            <a:extLst>
              <a:ext uri="{FF2B5EF4-FFF2-40B4-BE49-F238E27FC236}">
                <a16:creationId xmlns:a16="http://schemas.microsoft.com/office/drawing/2014/main" id="{EA7BDD0C-DE56-EDC9-6780-F04326FA40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2147" y="2447365"/>
            <a:ext cx="914400" cy="914400"/>
          </a:xfrm>
          <a:prstGeom prst="rect">
            <a:avLst/>
          </a:prstGeom>
        </p:spPr>
      </p:pic>
    </p:spTree>
    <p:extLst>
      <p:ext uri="{BB962C8B-B14F-4D97-AF65-F5344CB8AC3E}">
        <p14:creationId xmlns:p14="http://schemas.microsoft.com/office/powerpoint/2010/main" val="6251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Radiographer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radiographer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Simone,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diagnostic radiographer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2"/>
            <a:ext cx="5503854"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lang="en-GB" dirty="0"/>
              <a:t>why this career would make you feel </a:t>
            </a:r>
            <a:r>
              <a:rPr lang="en-GB" b="1" dirty="0"/>
              <a:t>proud</a:t>
            </a:r>
            <a:r>
              <a:rPr lang="en-GB" dirty="0"/>
              <a: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CB4984B6-4367-2ED3-3D92-2E67CD09E53D}"/>
              </a:ext>
            </a:extLst>
          </p:cNvPr>
          <p:cNvPicPr>
            <a:picLocks noChangeAspect="1"/>
          </p:cNvPicPr>
          <p:nvPr/>
        </p:nvPicPr>
        <p:blipFill>
          <a:blip r:embed="rId6"/>
          <a:stretch>
            <a:fillRect/>
          </a:stretch>
        </p:blipFill>
        <p:spPr>
          <a:xfrm>
            <a:off x="6608496" y="1400071"/>
            <a:ext cx="4991357" cy="4102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841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FAD1F44-E556-CA8F-77C6-1450509B3C5E}"/>
              </a:ext>
            </a:extLst>
          </p:cNvPr>
          <p:cNvPicPr>
            <a:picLocks noChangeAspect="1"/>
          </p:cNvPicPr>
          <p:nvPr/>
        </p:nvPicPr>
        <p:blipFill>
          <a:blip r:embed="rId4"/>
          <a:stretch>
            <a:fillRect/>
          </a:stretch>
        </p:blipFill>
        <p:spPr>
          <a:xfrm>
            <a:off x="7835842" y="1882211"/>
            <a:ext cx="3764012" cy="3093577"/>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217534"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Radiographer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do you think are the biggest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challenges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 professionals </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might Simone work alongside?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Simone says her career makes her ‘happy and proud’. How important is it for you to have a career that makes you feel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proud</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 </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might help you prepare for this career?</a:t>
            </a:r>
          </a:p>
        </p:txBody>
      </p:sp>
    </p:spTree>
    <p:extLst>
      <p:ext uri="{BB962C8B-B14F-4D97-AF65-F5344CB8AC3E}">
        <p14:creationId xmlns:p14="http://schemas.microsoft.com/office/powerpoint/2010/main" val="1998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1E4EA3-2709-55F4-13E5-E7588108BC2D}"/>
              </a:ext>
            </a:extLst>
          </p:cNvPr>
          <p:cNvPicPr>
            <a:picLocks noChangeAspect="1"/>
          </p:cNvPicPr>
          <p:nvPr/>
        </p:nvPicPr>
        <p:blipFill>
          <a:blip r:embed="rId3"/>
          <a:stretch>
            <a:fillRect/>
          </a:stretch>
        </p:blipFill>
        <p:spPr>
          <a:xfrm>
            <a:off x="6492240" y="1274377"/>
            <a:ext cx="1866126" cy="1533737"/>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45C32A25-60D1-976A-A13E-7C00FBFA67F8}"/>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a:t>
            </a:r>
            <a:r>
              <a:rPr lang="en-GB" sz="3200" b="1" dirty="0" err="1">
                <a:effectLst/>
                <a:latin typeface="Open sans" panose="020B0606030504020204" pitchFamily="34" charset="0"/>
                <a:ea typeface="Open sans" panose="020B0606030504020204" pitchFamily="34" charset="0"/>
                <a:cs typeface="Open sans" panose="020B0606030504020204" pitchFamily="34" charset="0"/>
              </a:rPr>
              <a:t>Unifrog</a:t>
            </a:r>
            <a:r>
              <a:rPr lang="en-GB" sz="3200" b="1" dirty="0">
                <a:effectLst/>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2453440E-B374-68A4-E389-3DD3EC3029FA}"/>
              </a:ext>
            </a:extLst>
          </p:cNvPr>
          <p:cNvSpPr txBox="1"/>
          <p:nvPr/>
        </p:nvSpPr>
        <p:spPr>
          <a:xfrm>
            <a:off x="220757" y="1274377"/>
            <a:ext cx="5875244"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radiographer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 profile. </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radiologist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clinical scientist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medical sciences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ED083D67-93C7-06DD-298B-9677FFE23876}"/>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6" name="Graphic 5">
            <a:extLst>
              <a:ext uri="{FF2B5EF4-FFF2-40B4-BE49-F238E27FC236}">
                <a16:creationId xmlns:a16="http://schemas.microsoft.com/office/drawing/2014/main" id="{A0C38F5A-44AD-7DF0-AE44-DD339EA5E6C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339942"/>
            <a:ext cx="603656" cy="603656"/>
          </a:xfrm>
          <a:prstGeom prst="rect">
            <a:avLst/>
          </a:prstGeom>
        </p:spPr>
      </p:pic>
      <p:pic>
        <p:nvPicPr>
          <p:cNvPr id="8" name="Graphic 7">
            <a:extLst>
              <a:ext uri="{FF2B5EF4-FFF2-40B4-BE49-F238E27FC236}">
                <a16:creationId xmlns:a16="http://schemas.microsoft.com/office/drawing/2014/main" id="{2CBBC897-6B58-1F92-2422-31305810F3B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133611" y="2363846"/>
            <a:ext cx="479534" cy="479534"/>
          </a:xfrm>
          <a:prstGeom prst="rect">
            <a:avLst/>
          </a:prstGeom>
        </p:spPr>
      </p:pic>
      <p:pic>
        <p:nvPicPr>
          <p:cNvPr id="9" name="Picture 8">
            <a:extLst>
              <a:ext uri="{FF2B5EF4-FFF2-40B4-BE49-F238E27FC236}">
                <a16:creationId xmlns:a16="http://schemas.microsoft.com/office/drawing/2014/main" id="{C8529F1D-F8A5-1146-1749-D14FC4995ED6}"/>
              </a:ext>
            </a:extLst>
          </p:cNvPr>
          <p:cNvPicPr>
            <a:picLocks noChangeAspect="1"/>
          </p:cNvPicPr>
          <p:nvPr/>
        </p:nvPicPr>
        <p:blipFill>
          <a:blip r:embed="rId8"/>
          <a:stretch>
            <a:fillRect/>
          </a:stretch>
        </p:blipFill>
        <p:spPr>
          <a:xfrm>
            <a:off x="8826360" y="1272891"/>
            <a:ext cx="1840674" cy="152841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0385A9F-E462-B58A-4DC9-91888DC77DA6}"/>
              </a:ext>
            </a:extLst>
          </p:cNvPr>
          <p:cNvPicPr>
            <a:picLocks noChangeAspect="1"/>
          </p:cNvPicPr>
          <p:nvPr/>
        </p:nvPicPr>
        <p:blipFill>
          <a:blip r:embed="rId9"/>
          <a:stretch>
            <a:fillRect/>
          </a:stretch>
        </p:blipFill>
        <p:spPr>
          <a:xfrm>
            <a:off x="6492240" y="3275722"/>
            <a:ext cx="1866125" cy="145353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5F438EA-540C-B75F-F736-90F8591B259D}"/>
              </a:ext>
            </a:extLst>
          </p:cNvPr>
          <p:cNvPicPr>
            <a:picLocks noChangeAspect="1"/>
          </p:cNvPicPr>
          <p:nvPr/>
        </p:nvPicPr>
        <p:blipFill>
          <a:blip r:embed="rId10"/>
          <a:stretch>
            <a:fillRect/>
          </a:stretch>
        </p:blipFill>
        <p:spPr>
          <a:xfrm>
            <a:off x="8812112" y="3267761"/>
            <a:ext cx="1854921" cy="1528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255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00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 September</a:t>
            </a:r>
          </a:p>
        </p:txBody>
      </p:sp>
    </p:spTree>
    <p:extLst>
      <p:ext uri="{BB962C8B-B14F-4D97-AF65-F5344CB8AC3E}">
        <p14:creationId xmlns:p14="http://schemas.microsoft.com/office/powerpoint/2010/main" val="2908481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Social work and community care</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Group with solid fill">
            <a:extLst>
              <a:ext uri="{FF2B5EF4-FFF2-40B4-BE49-F238E27FC236}">
                <a16:creationId xmlns:a16="http://schemas.microsoft.com/office/drawing/2014/main" id="{74447AE9-E65D-1931-88FF-05B37A6653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3547" y="2603293"/>
            <a:ext cx="914400" cy="914400"/>
          </a:xfrm>
          <a:prstGeom prst="rect">
            <a:avLst/>
          </a:prstGeom>
        </p:spPr>
      </p:pic>
      <p:pic>
        <p:nvPicPr>
          <p:cNvPr id="14" name="Graphic 13" descr="Social network with solid fill">
            <a:extLst>
              <a:ext uri="{FF2B5EF4-FFF2-40B4-BE49-F238E27FC236}">
                <a16:creationId xmlns:a16="http://schemas.microsoft.com/office/drawing/2014/main" id="{77FF8FD5-F1A4-90DC-6CBB-5120DFD5D9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10201" y="924141"/>
            <a:ext cx="914400" cy="914400"/>
          </a:xfrm>
          <a:prstGeom prst="rect">
            <a:avLst/>
          </a:prstGeom>
        </p:spPr>
      </p:pic>
      <p:pic>
        <p:nvPicPr>
          <p:cNvPr id="17" name="Picture 16">
            <a:hlinkClick r:id="rId9"/>
            <a:extLst>
              <a:ext uri="{FF2B5EF4-FFF2-40B4-BE49-F238E27FC236}">
                <a16:creationId xmlns:a16="http://schemas.microsoft.com/office/drawing/2014/main" id="{2784F1DA-05C5-3DDD-8D98-F6CB642E5CAB}"/>
              </a:ext>
            </a:extLst>
          </p:cNvPr>
          <p:cNvPicPr>
            <a:picLocks noChangeAspect="1"/>
          </p:cNvPicPr>
          <p:nvPr/>
        </p:nvPicPr>
        <p:blipFill>
          <a:blip r:embed="rId10"/>
          <a:stretch>
            <a:fillRect/>
          </a:stretch>
        </p:blipFill>
        <p:spPr>
          <a:xfrm>
            <a:off x="6618881" y="1402398"/>
            <a:ext cx="4980972" cy="2863266"/>
          </a:xfrm>
          <a:prstGeom prst="rect">
            <a:avLst/>
          </a:prstGeom>
          <a:ln>
            <a:noFill/>
          </a:ln>
          <a:effectLst>
            <a:outerShdw blurRad="292100" dist="139700" dir="2700000" algn="tl" rotWithShape="0">
              <a:srgbClr val="333333">
                <a:alpha val="65000"/>
              </a:srgbClr>
            </a:outerShdw>
          </a:effectLst>
        </p:spPr>
      </p:pic>
      <p:pic>
        <p:nvPicPr>
          <p:cNvPr id="18" name="Picture 17">
            <a:hlinkClick r:id="rId9"/>
            <a:extLst>
              <a:ext uri="{FF2B5EF4-FFF2-40B4-BE49-F238E27FC236}">
                <a16:creationId xmlns:a16="http://schemas.microsoft.com/office/drawing/2014/main" id="{64092DE2-5A35-CDA2-D252-AA6B5F9AA8F5}"/>
              </a:ext>
            </a:extLst>
          </p:cNvPr>
          <p:cNvPicPr>
            <a:picLocks noChangeAspect="1"/>
          </p:cNvPicPr>
          <p:nvPr/>
        </p:nvPicPr>
        <p:blipFill rotWithShape="1">
          <a:blip r:embed="rId11"/>
          <a:srcRect t="69796"/>
          <a:stretch/>
        </p:blipFill>
        <p:spPr>
          <a:xfrm>
            <a:off x="6618881" y="4256985"/>
            <a:ext cx="4991357" cy="1239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274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28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2800" b="1" dirty="0">
                <a:latin typeface="Open sans" panose="020B0606030504020204" pitchFamily="34" charset="0"/>
                <a:ea typeface="Open sans" panose="020B0606030504020204" pitchFamily="34" charset="0"/>
                <a:cs typeface="Open sans" panose="020B0606030504020204" pitchFamily="34" charset="0"/>
              </a:rPr>
              <a:t>e month is… </a:t>
            </a:r>
            <a:r>
              <a:rPr lang="en-GB" sz="2400" b="1" dirty="0">
                <a:latin typeface="Open sans" panose="020B0606030504020204" pitchFamily="34" charset="0"/>
                <a:ea typeface="Open sans" panose="020B0606030504020204" pitchFamily="34" charset="0"/>
                <a:cs typeface="Open sans" panose="020B0606030504020204" pitchFamily="34" charset="0"/>
              </a:rPr>
              <a:t>Social work and community care</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214949"/>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work and community care</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Joe, who’s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work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65017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benefits of having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placement</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as part of your degree.</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9" name="Picture 8">
            <a:hlinkClick r:id="rId5"/>
            <a:extLst>
              <a:ext uri="{FF2B5EF4-FFF2-40B4-BE49-F238E27FC236}">
                <a16:creationId xmlns:a16="http://schemas.microsoft.com/office/drawing/2014/main" id="{3F9D3473-CECF-CE16-7298-636D40897D13}"/>
              </a:ext>
            </a:extLst>
          </p:cNvPr>
          <p:cNvPicPr>
            <a:picLocks noChangeAspect="1"/>
          </p:cNvPicPr>
          <p:nvPr/>
        </p:nvPicPr>
        <p:blipFill>
          <a:blip r:embed="rId6"/>
          <a:stretch>
            <a:fillRect/>
          </a:stretch>
        </p:blipFill>
        <p:spPr>
          <a:xfrm>
            <a:off x="6618881" y="1402398"/>
            <a:ext cx="4980972" cy="2863266"/>
          </a:xfrm>
          <a:prstGeom prst="rect">
            <a:avLst/>
          </a:prstGeom>
          <a:ln>
            <a:noFill/>
          </a:ln>
          <a:effectLst>
            <a:outerShdw blurRad="292100" dist="139700" dir="2700000" algn="tl" rotWithShape="0">
              <a:srgbClr val="333333">
                <a:alpha val="65000"/>
              </a:srgbClr>
            </a:outerShdw>
          </a:effectLst>
        </p:spPr>
      </p:pic>
      <p:pic>
        <p:nvPicPr>
          <p:cNvPr id="5" name="Picture 4">
            <a:hlinkClick r:id="rId5"/>
            <a:extLst>
              <a:ext uri="{FF2B5EF4-FFF2-40B4-BE49-F238E27FC236}">
                <a16:creationId xmlns:a16="http://schemas.microsoft.com/office/drawing/2014/main" id="{5FA4D30F-2D61-86B6-9472-E93EDDE941A7}"/>
              </a:ext>
            </a:extLst>
          </p:cNvPr>
          <p:cNvPicPr>
            <a:picLocks noChangeAspect="1"/>
          </p:cNvPicPr>
          <p:nvPr/>
        </p:nvPicPr>
        <p:blipFill rotWithShape="1">
          <a:blip r:embed="rId7"/>
          <a:srcRect t="69796"/>
          <a:stretch/>
        </p:blipFill>
        <p:spPr>
          <a:xfrm>
            <a:off x="6618881" y="4256985"/>
            <a:ext cx="4991357" cy="1239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468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If you could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ask</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Joe anything about this subject, what would you ask?</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are the benefits having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placement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alongside lectures/seminars?</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skills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are essential for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qualifications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work experience</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does Joe mention that helped prepare him for this subject? </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28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2800" b="1" dirty="0">
                <a:latin typeface="Open sans" panose="020B0606030504020204" pitchFamily="34" charset="0"/>
                <a:ea typeface="Open sans" panose="020B0606030504020204" pitchFamily="34" charset="0"/>
                <a:cs typeface="Open sans" panose="020B0606030504020204" pitchFamily="34" charset="0"/>
              </a:rPr>
              <a:t>e month is… </a:t>
            </a:r>
            <a:r>
              <a:rPr lang="en-GB" sz="2400" b="1" dirty="0">
                <a:latin typeface="Open sans" panose="020B0606030504020204" pitchFamily="34" charset="0"/>
                <a:ea typeface="Open sans" panose="020B0606030504020204" pitchFamily="34" charset="0"/>
                <a:cs typeface="Open sans" panose="020B0606030504020204" pitchFamily="34" charset="0"/>
              </a:rPr>
              <a:t>Social work and community care</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hlinkClick r:id="rId3"/>
            <a:extLst>
              <a:ext uri="{FF2B5EF4-FFF2-40B4-BE49-F238E27FC236}">
                <a16:creationId xmlns:a16="http://schemas.microsoft.com/office/drawing/2014/main" id="{7D123283-36B8-F436-D6E3-C75DAEE77C32}"/>
              </a:ext>
            </a:extLst>
          </p:cNvPr>
          <p:cNvPicPr>
            <a:picLocks noChangeAspect="1"/>
          </p:cNvPicPr>
          <p:nvPr/>
        </p:nvPicPr>
        <p:blipFill>
          <a:blip r:embed="rId4"/>
          <a:stretch>
            <a:fillRect/>
          </a:stretch>
        </p:blipFill>
        <p:spPr>
          <a:xfrm>
            <a:off x="7875293" y="1963269"/>
            <a:ext cx="3724560" cy="2141029"/>
          </a:xfrm>
          <a:prstGeom prst="rect">
            <a:avLst/>
          </a:prstGeom>
          <a:ln>
            <a:noFill/>
          </a:ln>
          <a:effectLst>
            <a:outerShdw blurRad="292100" dist="139700" dir="2700000" algn="tl" rotWithShape="0">
              <a:srgbClr val="333333">
                <a:alpha val="65000"/>
              </a:srgbClr>
            </a:outerShdw>
          </a:effectLst>
        </p:spPr>
      </p:pic>
      <p:pic>
        <p:nvPicPr>
          <p:cNvPr id="7" name="Picture 6">
            <a:hlinkClick r:id="rId3"/>
            <a:extLst>
              <a:ext uri="{FF2B5EF4-FFF2-40B4-BE49-F238E27FC236}">
                <a16:creationId xmlns:a16="http://schemas.microsoft.com/office/drawing/2014/main" id="{A28723A8-AE06-83DD-5909-EFDD07C542B4}"/>
              </a:ext>
            </a:extLst>
          </p:cNvPr>
          <p:cNvPicPr>
            <a:picLocks noChangeAspect="1"/>
          </p:cNvPicPr>
          <p:nvPr/>
        </p:nvPicPr>
        <p:blipFill rotWithShape="1">
          <a:blip r:embed="rId5"/>
          <a:srcRect t="69796"/>
          <a:stretch/>
        </p:blipFill>
        <p:spPr>
          <a:xfrm>
            <a:off x="7885678" y="4090851"/>
            <a:ext cx="3724560" cy="9245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9476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Baker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136810A6-1A7C-8808-6480-F39F66281A75}"/>
              </a:ext>
            </a:extLst>
          </p:cNvPr>
          <p:cNvPicPr>
            <a:picLocks noChangeAspect="1"/>
          </p:cNvPicPr>
          <p:nvPr/>
        </p:nvPicPr>
        <p:blipFill>
          <a:blip r:embed="rId4"/>
          <a:stretch>
            <a:fillRect/>
          </a:stretch>
        </p:blipFill>
        <p:spPr>
          <a:xfrm>
            <a:off x="6570395" y="1361969"/>
            <a:ext cx="5029458" cy="413406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805773"/>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baker</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Arun,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pastry chef</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429000"/>
            <a:ext cx="5503854" cy="2067032"/>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GB" dirty="0"/>
              <a:t>Whilst you’re watching, think about what you would or wouldn’t </a:t>
            </a:r>
            <a:r>
              <a:rPr lang="en-GB" b="1" dirty="0"/>
              <a:t>enjoy</a:t>
            </a:r>
            <a:r>
              <a:rPr lang="en-GB" dirty="0"/>
              <a:t> about this career and what </a:t>
            </a:r>
            <a:r>
              <a:rPr lang="en-GB" b="1" dirty="0"/>
              <a:t>skills</a:t>
            </a:r>
            <a:r>
              <a:rPr lang="en-GB" dirty="0"/>
              <a:t> are needed.</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8798" y="5038830"/>
            <a:ext cx="914400" cy="914400"/>
          </a:xfrm>
          <a:prstGeom prst="rect">
            <a:avLst/>
          </a:prstGeom>
        </p:spPr>
      </p:pic>
    </p:spTree>
    <p:extLst>
      <p:ext uri="{BB962C8B-B14F-4D97-AF65-F5344CB8AC3E}">
        <p14:creationId xmlns:p14="http://schemas.microsoft.com/office/powerpoint/2010/main" val="3696212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8DA8CB-1BF7-6BBC-BC49-ED9FD3E49D3A}"/>
              </a:ext>
            </a:extLst>
          </p:cNvPr>
          <p:cNvPicPr>
            <a:picLocks noChangeAspect="1"/>
          </p:cNvPicPr>
          <p:nvPr/>
        </p:nvPicPr>
        <p:blipFill>
          <a:blip r:embed="rId3"/>
          <a:stretch>
            <a:fillRect/>
          </a:stretch>
        </p:blipFill>
        <p:spPr>
          <a:xfrm>
            <a:off x="7075170" y="1296315"/>
            <a:ext cx="1869703" cy="1536677"/>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5530B345-0BE1-E2F1-FB6B-EABFC606A5B5}"/>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a:t>
            </a:r>
            <a:r>
              <a:rPr lang="en-GB" sz="3200" b="1" dirty="0" err="1">
                <a:latin typeface="Open sans" panose="020B0606030504020204" pitchFamily="34" charset="0"/>
                <a:ea typeface="Open sans" panose="020B0606030504020204" pitchFamily="34" charset="0"/>
                <a:cs typeface="Open sans" panose="020B0606030504020204" pitchFamily="34" charset="0"/>
              </a:rPr>
              <a:t>Unifrog</a:t>
            </a:r>
            <a:r>
              <a:rPr lang="en-GB" sz="3200" b="1" dirty="0">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730A1C5-20CD-50CE-FF54-2DFBFEB56F38}"/>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5" name="Graphic 4">
            <a:extLst>
              <a:ext uri="{FF2B5EF4-FFF2-40B4-BE49-F238E27FC236}">
                <a16:creationId xmlns:a16="http://schemas.microsoft.com/office/drawing/2014/main" id="{9DBD8C3E-1501-08BE-F6EE-3924EE4C13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339942"/>
            <a:ext cx="603656" cy="603656"/>
          </a:xfrm>
          <a:prstGeom prst="rect">
            <a:avLst/>
          </a:prstGeom>
        </p:spPr>
      </p:pic>
      <p:pic>
        <p:nvPicPr>
          <p:cNvPr id="6" name="Graphic 5">
            <a:extLst>
              <a:ext uri="{FF2B5EF4-FFF2-40B4-BE49-F238E27FC236}">
                <a16:creationId xmlns:a16="http://schemas.microsoft.com/office/drawing/2014/main" id="{E60974E6-9061-F2CE-DA62-8CAE2F38084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707220" y="2395670"/>
            <a:ext cx="501242" cy="501242"/>
          </a:xfrm>
          <a:prstGeom prst="rect">
            <a:avLst/>
          </a:prstGeom>
        </p:spPr>
      </p:pic>
      <p:sp>
        <p:nvSpPr>
          <p:cNvPr id="7" name="TextBox 6">
            <a:extLst>
              <a:ext uri="{FF2B5EF4-FFF2-40B4-BE49-F238E27FC236}">
                <a16:creationId xmlns:a16="http://schemas.microsoft.com/office/drawing/2014/main" id="{4D99BA73-3A78-19D2-34B5-0D821E6432C6}"/>
              </a:ext>
            </a:extLst>
          </p:cNvPr>
          <p:cNvSpPr txBox="1"/>
          <p:nvPr/>
        </p:nvSpPr>
        <p:spPr>
          <a:xfrm>
            <a:off x="220756" y="1087612"/>
            <a:ext cx="6697372"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work and community care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subject profile</a:t>
            </a:r>
            <a:r>
              <a:rPr lang="en-GB" sz="22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 and watch Emily’s interview.</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psychology.</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worker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youth worker.</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02F1F8BE-582C-ED27-3FDC-A6D132ADD3C5}"/>
              </a:ext>
            </a:extLst>
          </p:cNvPr>
          <p:cNvPicPr>
            <a:picLocks noChangeAspect="1"/>
          </p:cNvPicPr>
          <p:nvPr/>
        </p:nvPicPr>
        <p:blipFill>
          <a:blip r:embed="rId8"/>
          <a:stretch>
            <a:fillRect/>
          </a:stretch>
        </p:blipFill>
        <p:spPr>
          <a:xfrm>
            <a:off x="9471344" y="1308372"/>
            <a:ext cx="1945635" cy="152462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FF0260D-4E91-E32D-E304-70CED6863663}"/>
              </a:ext>
            </a:extLst>
          </p:cNvPr>
          <p:cNvPicPr>
            <a:picLocks noChangeAspect="1"/>
          </p:cNvPicPr>
          <p:nvPr/>
        </p:nvPicPr>
        <p:blipFill>
          <a:blip r:embed="rId9"/>
          <a:stretch>
            <a:fillRect/>
          </a:stretch>
        </p:blipFill>
        <p:spPr>
          <a:xfrm>
            <a:off x="7072100" y="3343841"/>
            <a:ext cx="1863429" cy="153667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4287972-9374-EF5B-CD51-CF30FD2E12FE}"/>
              </a:ext>
            </a:extLst>
          </p:cNvPr>
          <p:cNvPicPr>
            <a:picLocks noChangeAspect="1"/>
          </p:cNvPicPr>
          <p:nvPr/>
        </p:nvPicPr>
        <p:blipFill>
          <a:blip r:embed="rId10"/>
          <a:stretch>
            <a:fillRect/>
          </a:stretch>
        </p:blipFill>
        <p:spPr>
          <a:xfrm>
            <a:off x="9462480" y="3341145"/>
            <a:ext cx="1933666" cy="15246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891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247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 September</a:t>
            </a:r>
          </a:p>
        </p:txBody>
      </p:sp>
    </p:spTree>
    <p:extLst>
      <p:ext uri="{BB962C8B-B14F-4D97-AF65-F5344CB8AC3E}">
        <p14:creationId xmlns:p14="http://schemas.microsoft.com/office/powerpoint/2010/main" val="3307816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BAC869D0-FF46-5F6A-163E-F31133750B15}"/>
              </a:ext>
            </a:extLst>
          </p:cNvPr>
          <p:cNvPicPr>
            <a:picLocks noChangeAspect="1"/>
          </p:cNvPicPr>
          <p:nvPr/>
        </p:nvPicPr>
        <p:blipFill>
          <a:blip r:embed="rId4"/>
          <a:stretch>
            <a:fillRect/>
          </a:stretch>
        </p:blipFill>
        <p:spPr>
          <a:xfrm>
            <a:off x="6602533" y="1393720"/>
            <a:ext cx="4991357" cy="4115011"/>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Environmental engineer</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7" name="Graphic 6" descr="Building Brick Wall with solid fill">
            <a:extLst>
              <a:ext uri="{FF2B5EF4-FFF2-40B4-BE49-F238E27FC236}">
                <a16:creationId xmlns:a16="http://schemas.microsoft.com/office/drawing/2014/main" id="{E3769D16-2093-0E47-C9E0-E78912C4AB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2471" y="2536825"/>
            <a:ext cx="914400" cy="914400"/>
          </a:xfrm>
          <a:prstGeom prst="rect">
            <a:avLst/>
          </a:prstGeom>
        </p:spPr>
      </p:pic>
      <p:pic>
        <p:nvPicPr>
          <p:cNvPr id="12" name="Graphic 11" descr="Power Plant with solid fill">
            <a:extLst>
              <a:ext uri="{FF2B5EF4-FFF2-40B4-BE49-F238E27FC236}">
                <a16:creationId xmlns:a16="http://schemas.microsoft.com/office/drawing/2014/main" id="{BD1C723B-3B55-7275-24C9-456DFA05FA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5271" y="2514112"/>
            <a:ext cx="914400" cy="914400"/>
          </a:xfrm>
          <a:prstGeom prst="rect">
            <a:avLst/>
          </a:prstGeom>
        </p:spPr>
      </p:pic>
    </p:spTree>
    <p:extLst>
      <p:ext uri="{BB962C8B-B14F-4D97-AF65-F5344CB8AC3E}">
        <p14:creationId xmlns:p14="http://schemas.microsoft.com/office/powerpoint/2010/main" val="32984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2700" b="1" dirty="0">
                <a:latin typeface="Open sans" panose="020B0606030504020204" pitchFamily="34" charset="0"/>
                <a:ea typeface="Open sans" panose="020B0606030504020204" pitchFamily="34" charset="0"/>
                <a:cs typeface="Open sans" panose="020B0606030504020204" pitchFamily="34" charset="0"/>
              </a:rPr>
              <a:t>Environmental engineer</a:t>
            </a:r>
            <a:endParaRPr lang="en-GB" sz="27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609862"/>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environmental</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engineer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Anthony, who’s an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asbestos</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analyst and surveyor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4182035"/>
            <a:ext cx="5503854" cy="1313996"/>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which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a:t>
            </a:r>
            <a:r>
              <a:rPr kumimoji="0" lang="en-GB" sz="2200" b="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linked.</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F3FA913A-F490-8298-A627-30961184849B}"/>
              </a:ext>
            </a:extLst>
          </p:cNvPr>
          <p:cNvPicPr>
            <a:picLocks noChangeAspect="1"/>
          </p:cNvPicPr>
          <p:nvPr/>
        </p:nvPicPr>
        <p:blipFill>
          <a:blip r:embed="rId6"/>
          <a:stretch>
            <a:fillRect/>
          </a:stretch>
        </p:blipFill>
        <p:spPr>
          <a:xfrm>
            <a:off x="6602533" y="1393720"/>
            <a:ext cx="4991357" cy="4115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2729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E2ACBBA0-5F5F-97C0-4428-8D8DD7BD23EA}"/>
              </a:ext>
            </a:extLst>
          </p:cNvPr>
          <p:cNvPicPr>
            <a:picLocks noChangeAspect="1"/>
          </p:cNvPicPr>
          <p:nvPr/>
        </p:nvPicPr>
        <p:blipFill>
          <a:blip r:embed="rId4"/>
          <a:stretch>
            <a:fillRect/>
          </a:stretch>
        </p:blipFill>
        <p:spPr>
          <a:xfrm>
            <a:off x="7829878" y="1882211"/>
            <a:ext cx="3764012" cy="310315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Anthony says ‘</a:t>
            </a:r>
            <a:r>
              <a:rPr lang="en-GB" sz="1900" dirty="0"/>
              <a:t>t</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 satisfaction of keeping others safe through my work makes it all worthwhile’ – what does this statement mean to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do you think is the most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interesting</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element of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Which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 </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would help prepare someone for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skills did Anthony learn in his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previous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role</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which prepared him for this career?</a:t>
            </a:r>
          </a:p>
        </p:txBody>
      </p:sp>
      <p:sp>
        <p:nvSpPr>
          <p:cNvPr id="6" name="Title 1">
            <a:extLst>
              <a:ext uri="{FF2B5EF4-FFF2-40B4-BE49-F238E27FC236}">
                <a16:creationId xmlns:a16="http://schemas.microsoft.com/office/drawing/2014/main" id="{C2A693D5-3BC9-88FC-F7AA-D657F42DF019}"/>
              </a:ext>
            </a:extLst>
          </p:cNvPr>
          <p:cNvSpPr txBox="1">
            <a:spLocks/>
          </p:cNvSpPr>
          <p:nvPr/>
        </p:nvSpPr>
        <p:spPr>
          <a:xfrm>
            <a:off x="180654" y="338209"/>
            <a:ext cx="12930228"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a:latin typeface="Open sans" panose="020B0606030504020204" pitchFamily="34" charset="0"/>
                <a:ea typeface="Open sans" panose="020B0606030504020204" pitchFamily="34" charset="0"/>
                <a:cs typeface="Open sans" panose="020B0606030504020204" pitchFamily="34" charset="0"/>
              </a:rPr>
              <a:t>September’s career of the month is… </a:t>
            </a:r>
            <a:r>
              <a:rPr lang="en-GB" sz="2700" b="1">
                <a:latin typeface="Open sans" panose="020B0606030504020204" pitchFamily="34" charset="0"/>
                <a:ea typeface="Open sans" panose="020B0606030504020204" pitchFamily="34" charset="0"/>
                <a:cs typeface="Open sans" panose="020B0606030504020204" pitchFamily="34" charset="0"/>
              </a:rPr>
              <a:t>Environmental engineer</a:t>
            </a:r>
            <a:endParaRPr lang="en-GB" sz="27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25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98279-388C-0358-0D99-6DBF6E717428}"/>
              </a:ext>
            </a:extLst>
          </p:cNvPr>
          <p:cNvPicPr>
            <a:picLocks noChangeAspect="1"/>
          </p:cNvPicPr>
          <p:nvPr/>
        </p:nvPicPr>
        <p:blipFill>
          <a:blip r:embed="rId3"/>
          <a:stretch>
            <a:fillRect/>
          </a:stretch>
        </p:blipFill>
        <p:spPr>
          <a:xfrm>
            <a:off x="6712628" y="1192634"/>
            <a:ext cx="2038424" cy="1680532"/>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606D3AE1-930F-FC5C-1F28-BA721FB370F7}"/>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a:t>
            </a:r>
            <a:r>
              <a:rPr lang="en-GB" sz="3200" b="1" dirty="0" err="1">
                <a:effectLst/>
                <a:latin typeface="Open sans" panose="020B0606030504020204" pitchFamily="34" charset="0"/>
                <a:ea typeface="Open sans" panose="020B0606030504020204" pitchFamily="34" charset="0"/>
                <a:cs typeface="Open sans" panose="020B0606030504020204" pitchFamily="34" charset="0"/>
              </a:rPr>
              <a:t>Unifrog</a:t>
            </a:r>
            <a:r>
              <a:rPr lang="en-GB" sz="3200" b="1" dirty="0">
                <a:effectLst/>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D1CB68B-A25A-5B19-38B2-752F49331F5D}"/>
              </a:ext>
            </a:extLst>
          </p:cNvPr>
          <p:cNvSpPr txBox="1"/>
          <p:nvPr/>
        </p:nvSpPr>
        <p:spPr>
          <a:xfrm>
            <a:off x="220757" y="1072672"/>
            <a:ext cx="6088604"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environmental engineer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 profile. </a:t>
            </a:r>
          </a:p>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energy engineer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environmental health officer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energy and environmental</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engineering</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26480A7-68C9-0171-B0E2-F12D0D994A7D}"/>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6" name="Graphic 5">
            <a:extLst>
              <a:ext uri="{FF2B5EF4-FFF2-40B4-BE49-F238E27FC236}">
                <a16:creationId xmlns:a16="http://schemas.microsoft.com/office/drawing/2014/main" id="{EC36205A-E295-9DB1-2C70-0DE20355F05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339942"/>
            <a:ext cx="603656" cy="603656"/>
          </a:xfrm>
          <a:prstGeom prst="rect">
            <a:avLst/>
          </a:prstGeom>
        </p:spPr>
      </p:pic>
      <p:pic>
        <p:nvPicPr>
          <p:cNvPr id="7" name="Graphic 6">
            <a:extLst>
              <a:ext uri="{FF2B5EF4-FFF2-40B4-BE49-F238E27FC236}">
                <a16:creationId xmlns:a16="http://schemas.microsoft.com/office/drawing/2014/main" id="{0A3322B9-DD3F-39E1-4606-118B20AD686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494949" y="2382155"/>
            <a:ext cx="525430" cy="525430"/>
          </a:xfrm>
          <a:prstGeom prst="rect">
            <a:avLst/>
          </a:prstGeom>
        </p:spPr>
      </p:pic>
      <p:pic>
        <p:nvPicPr>
          <p:cNvPr id="9" name="Picture 8">
            <a:extLst>
              <a:ext uri="{FF2B5EF4-FFF2-40B4-BE49-F238E27FC236}">
                <a16:creationId xmlns:a16="http://schemas.microsoft.com/office/drawing/2014/main" id="{01817CEE-341A-2932-89C3-41AD0B2A95F6}"/>
              </a:ext>
            </a:extLst>
          </p:cNvPr>
          <p:cNvPicPr>
            <a:picLocks noChangeAspect="1"/>
          </p:cNvPicPr>
          <p:nvPr/>
        </p:nvPicPr>
        <p:blipFill>
          <a:blip r:embed="rId8"/>
          <a:stretch>
            <a:fillRect/>
          </a:stretch>
        </p:blipFill>
        <p:spPr>
          <a:xfrm>
            <a:off x="9101333" y="1177781"/>
            <a:ext cx="2048046" cy="169538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43775C7-B0BD-179F-FB61-68CC1633D6B8}"/>
              </a:ext>
            </a:extLst>
          </p:cNvPr>
          <p:cNvPicPr>
            <a:picLocks noChangeAspect="1"/>
          </p:cNvPicPr>
          <p:nvPr/>
        </p:nvPicPr>
        <p:blipFill>
          <a:blip r:embed="rId9"/>
          <a:stretch>
            <a:fillRect/>
          </a:stretch>
        </p:blipFill>
        <p:spPr>
          <a:xfrm>
            <a:off x="6711628" y="3229502"/>
            <a:ext cx="2032455" cy="167547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89A1A71-1BE3-F7AA-D00D-A38413855714}"/>
              </a:ext>
            </a:extLst>
          </p:cNvPr>
          <p:cNvPicPr>
            <a:picLocks noChangeAspect="1"/>
          </p:cNvPicPr>
          <p:nvPr/>
        </p:nvPicPr>
        <p:blipFill>
          <a:blip r:embed="rId10"/>
          <a:stretch>
            <a:fillRect/>
          </a:stretch>
        </p:blipFill>
        <p:spPr>
          <a:xfrm>
            <a:off x="9102485" y="3232837"/>
            <a:ext cx="2054934" cy="1695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35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56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 September</a:t>
            </a:r>
          </a:p>
        </p:txBody>
      </p:sp>
    </p:spTree>
    <p:extLst>
      <p:ext uri="{BB962C8B-B14F-4D97-AF65-F5344CB8AC3E}">
        <p14:creationId xmlns:p14="http://schemas.microsoft.com/office/powerpoint/2010/main" val="2077106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Physics</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Picture 6">
            <a:hlinkClick r:id="rId5"/>
            <a:extLst>
              <a:ext uri="{FF2B5EF4-FFF2-40B4-BE49-F238E27FC236}">
                <a16:creationId xmlns:a16="http://schemas.microsoft.com/office/drawing/2014/main" id="{1E46A5BF-4F32-FD24-4610-7661F1D94C86}"/>
              </a:ext>
            </a:extLst>
          </p:cNvPr>
          <p:cNvPicPr>
            <a:picLocks noChangeAspect="1"/>
          </p:cNvPicPr>
          <p:nvPr/>
        </p:nvPicPr>
        <p:blipFill>
          <a:blip r:embed="rId6"/>
          <a:stretch>
            <a:fillRect/>
          </a:stretch>
        </p:blipFill>
        <p:spPr>
          <a:xfrm>
            <a:off x="6629564" y="1482625"/>
            <a:ext cx="4959605" cy="3892750"/>
          </a:xfrm>
          <a:prstGeom prst="rect">
            <a:avLst/>
          </a:prstGeom>
          <a:ln>
            <a:noFill/>
          </a:ln>
          <a:effectLst>
            <a:outerShdw blurRad="292100" dist="139700" dir="2700000" algn="tl" rotWithShape="0">
              <a:srgbClr val="333333">
                <a:alpha val="65000"/>
              </a:srgbClr>
            </a:outerShdw>
          </a:effectLst>
        </p:spPr>
      </p:pic>
      <p:pic>
        <p:nvPicPr>
          <p:cNvPr id="9" name="Graphic 8" descr="Microscope with solid fill">
            <a:extLst>
              <a:ext uri="{FF2B5EF4-FFF2-40B4-BE49-F238E27FC236}">
                <a16:creationId xmlns:a16="http://schemas.microsoft.com/office/drawing/2014/main" id="{21A9DA2B-03EF-23AD-4697-55BD98EE68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81600" y="1146069"/>
            <a:ext cx="914400" cy="914400"/>
          </a:xfrm>
          <a:prstGeom prst="rect">
            <a:avLst/>
          </a:prstGeom>
        </p:spPr>
      </p:pic>
      <p:pic>
        <p:nvPicPr>
          <p:cNvPr id="11" name="Graphic 10" descr="Newton's Cradle with solid fill">
            <a:extLst>
              <a:ext uri="{FF2B5EF4-FFF2-40B4-BE49-F238E27FC236}">
                <a16:creationId xmlns:a16="http://schemas.microsoft.com/office/drawing/2014/main" id="{F835FEC8-7A78-8A14-67FE-77DE43FE5E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3528" y="2375440"/>
            <a:ext cx="914400" cy="914400"/>
          </a:xfrm>
          <a:prstGeom prst="rect">
            <a:avLst/>
          </a:prstGeom>
        </p:spPr>
      </p:pic>
    </p:spTree>
    <p:extLst>
      <p:ext uri="{BB962C8B-B14F-4D97-AF65-F5344CB8AC3E}">
        <p14:creationId xmlns:p14="http://schemas.microsoft.com/office/powerpoint/2010/main" val="16688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Baker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136810A6-1A7C-8808-6480-F39F66281A75}"/>
              </a:ext>
            </a:extLst>
          </p:cNvPr>
          <p:cNvPicPr>
            <a:picLocks noChangeAspect="1"/>
          </p:cNvPicPr>
          <p:nvPr/>
        </p:nvPicPr>
        <p:blipFill>
          <a:blip r:embed="rId4"/>
          <a:stretch>
            <a:fillRect/>
          </a:stretch>
        </p:blipFill>
        <p:spPr>
          <a:xfrm>
            <a:off x="7879971" y="1900184"/>
            <a:ext cx="3719883" cy="305763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600"/>
              </a:spcAft>
              <a:buFont typeface="+mj-lt"/>
              <a:buAutoNum type="arabicPeriod"/>
            </a:pPr>
            <a:r>
              <a:rPr lang="en-GB" dirty="0"/>
              <a:t>What do you think you’d </a:t>
            </a:r>
            <a:r>
              <a:rPr lang="en-GB" b="1" dirty="0"/>
              <a:t>enjoy the most </a:t>
            </a:r>
            <a:r>
              <a:rPr lang="en-GB" dirty="0"/>
              <a:t>about this career?</a:t>
            </a:r>
          </a:p>
          <a:p>
            <a:pPr marL="457200" indent="-457200" algn="l">
              <a:spcAft>
                <a:spcPts val="1600"/>
              </a:spcAft>
              <a:buFont typeface="+mj-lt"/>
              <a:buAutoNum type="arabicPeriod"/>
            </a:pPr>
            <a:r>
              <a:rPr lang="en-GB" dirty="0"/>
              <a:t>What do you think you’d </a:t>
            </a:r>
            <a:r>
              <a:rPr lang="en-GB" b="1" dirty="0"/>
              <a:t>enjoy the least </a:t>
            </a:r>
            <a:r>
              <a:rPr lang="en-GB" dirty="0"/>
              <a:t>about this career?</a:t>
            </a:r>
          </a:p>
          <a:p>
            <a:pPr marL="457200" indent="-457200" algn="l">
              <a:spcAft>
                <a:spcPts val="1600"/>
              </a:spcAft>
              <a:buFont typeface="+mj-lt"/>
              <a:buAutoNum type="arabicPeriod"/>
            </a:pPr>
            <a:r>
              <a:rPr lang="en-GB" dirty="0"/>
              <a:t>What </a:t>
            </a:r>
            <a:r>
              <a:rPr lang="en-GB" b="1" dirty="0"/>
              <a:t>skills</a:t>
            </a:r>
            <a:r>
              <a:rPr lang="en-GB" dirty="0"/>
              <a:t> are needed for this career? Do you use any of these skills in your </a:t>
            </a:r>
            <a:r>
              <a:rPr lang="en-GB" b="1" dirty="0"/>
              <a:t>school</a:t>
            </a:r>
            <a:r>
              <a:rPr lang="en-GB" dirty="0"/>
              <a:t> </a:t>
            </a:r>
            <a:r>
              <a:rPr lang="en-GB" b="1" dirty="0"/>
              <a:t>subjects</a:t>
            </a:r>
            <a:r>
              <a:rPr lang="en-GB" dirty="0"/>
              <a:t>?</a:t>
            </a:r>
          </a:p>
          <a:p>
            <a:pPr marL="457200" indent="-457200" algn="l">
              <a:spcAft>
                <a:spcPts val="1600"/>
              </a:spcAft>
              <a:buFont typeface="+mj-lt"/>
              <a:buAutoNum type="arabicPeriod"/>
            </a:pPr>
            <a:r>
              <a:rPr lang="en-GB" dirty="0"/>
              <a:t>What else would you like to </a:t>
            </a:r>
            <a:r>
              <a:rPr lang="en-GB" b="1" dirty="0"/>
              <a:t>find out </a:t>
            </a:r>
            <a:r>
              <a:rPr lang="en-GB" dirty="0"/>
              <a:t>about this career?</a:t>
            </a:r>
          </a:p>
        </p:txBody>
      </p:sp>
    </p:spTree>
    <p:extLst>
      <p:ext uri="{BB962C8B-B14F-4D97-AF65-F5344CB8AC3E}">
        <p14:creationId xmlns:p14="http://schemas.microsoft.com/office/powerpoint/2010/main" val="2168902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Physics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214949"/>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physics</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Rohini, who’s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physics and astrophysics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65017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benefits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studying</a:t>
            </a:r>
            <a:r>
              <a:rPr kumimoji="0" lang="en-GB" sz="21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abroad</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as part of your degree.</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7" name="Picture 6">
            <a:hlinkClick r:id="rId5"/>
            <a:extLst>
              <a:ext uri="{FF2B5EF4-FFF2-40B4-BE49-F238E27FC236}">
                <a16:creationId xmlns:a16="http://schemas.microsoft.com/office/drawing/2014/main" id="{CBBACA9D-7356-5B72-4B58-66E258E35BDF}"/>
              </a:ext>
            </a:extLst>
          </p:cNvPr>
          <p:cNvPicPr>
            <a:picLocks noChangeAspect="1"/>
          </p:cNvPicPr>
          <p:nvPr/>
        </p:nvPicPr>
        <p:blipFill>
          <a:blip r:embed="rId6"/>
          <a:stretch>
            <a:fillRect/>
          </a:stretch>
        </p:blipFill>
        <p:spPr>
          <a:xfrm>
            <a:off x="6629564" y="1482625"/>
            <a:ext cx="4959605" cy="3892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605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3AA6BF09-0DFA-944B-1960-409BF9A87FC1}"/>
              </a:ext>
            </a:extLst>
          </p:cNvPr>
          <p:cNvPicPr>
            <a:picLocks noChangeAspect="1"/>
          </p:cNvPicPr>
          <p:nvPr/>
        </p:nvPicPr>
        <p:blipFill>
          <a:blip r:embed="rId4"/>
          <a:stretch>
            <a:fillRect/>
          </a:stretch>
        </p:blipFill>
        <p:spPr>
          <a:xfrm>
            <a:off x="7885678" y="1975581"/>
            <a:ext cx="3703491" cy="290683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advice</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would you give someone who wants to study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Rohini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studied</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abroad</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for a year – would this interest you? Why or why not?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Other than physics, what other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would help you prepare for this degree?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careers</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could this subject lead to?</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Physics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8732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58621-2A5B-6C3B-D959-243001ABD794}"/>
              </a:ext>
            </a:extLst>
          </p:cNvPr>
          <p:cNvPicPr>
            <a:picLocks noChangeAspect="1"/>
          </p:cNvPicPr>
          <p:nvPr/>
        </p:nvPicPr>
        <p:blipFill>
          <a:blip r:embed="rId3"/>
          <a:stretch>
            <a:fillRect/>
          </a:stretch>
        </p:blipFill>
        <p:spPr>
          <a:xfrm>
            <a:off x="6477002" y="1248309"/>
            <a:ext cx="1917509" cy="1505035"/>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FA820C97-8998-E397-22AA-24D4B926555E}"/>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a:t>
            </a:r>
            <a:r>
              <a:rPr lang="en-GB" sz="3200" b="1" dirty="0" err="1">
                <a:latin typeface="Open sans" panose="020B0606030504020204" pitchFamily="34" charset="0"/>
                <a:ea typeface="Open sans" panose="020B0606030504020204" pitchFamily="34" charset="0"/>
                <a:cs typeface="Open sans" panose="020B0606030504020204" pitchFamily="34" charset="0"/>
              </a:rPr>
              <a:t>Unifrog</a:t>
            </a:r>
            <a:r>
              <a:rPr lang="en-GB" sz="3200" b="1" dirty="0">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982C9EF-87D8-6ABA-BEB6-49B9F19D749B}"/>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5" name="Graphic 4">
            <a:extLst>
              <a:ext uri="{FF2B5EF4-FFF2-40B4-BE49-F238E27FC236}">
                <a16:creationId xmlns:a16="http://schemas.microsoft.com/office/drawing/2014/main" id="{9EA715B1-2939-4BF5-F09F-15C9D260F50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339942"/>
            <a:ext cx="603656" cy="603656"/>
          </a:xfrm>
          <a:prstGeom prst="rect">
            <a:avLst/>
          </a:prstGeom>
        </p:spPr>
      </p:pic>
      <p:pic>
        <p:nvPicPr>
          <p:cNvPr id="6" name="Graphic 5">
            <a:extLst>
              <a:ext uri="{FF2B5EF4-FFF2-40B4-BE49-F238E27FC236}">
                <a16:creationId xmlns:a16="http://schemas.microsoft.com/office/drawing/2014/main" id="{98035B64-05CA-224B-AB71-CAEE8B7AE47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136070" y="2354757"/>
            <a:ext cx="523415" cy="523415"/>
          </a:xfrm>
          <a:prstGeom prst="rect">
            <a:avLst/>
          </a:prstGeom>
        </p:spPr>
      </p:pic>
      <p:sp>
        <p:nvSpPr>
          <p:cNvPr id="8" name="TextBox 7">
            <a:extLst>
              <a:ext uri="{FF2B5EF4-FFF2-40B4-BE49-F238E27FC236}">
                <a16:creationId xmlns:a16="http://schemas.microsoft.com/office/drawing/2014/main" id="{CA38378E-A5F5-A62E-B047-6472EE508BF9}"/>
              </a:ext>
            </a:extLst>
          </p:cNvPr>
          <p:cNvSpPr txBox="1"/>
          <p:nvPr/>
        </p:nvSpPr>
        <p:spPr>
          <a:xfrm>
            <a:off x="220757" y="1341612"/>
            <a:ext cx="5505673"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physics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subject profile. </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materials science.</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physicist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medical physicist</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5F219624-798A-0BB6-FB92-C5AF0AA76EAA}"/>
              </a:ext>
            </a:extLst>
          </p:cNvPr>
          <p:cNvPicPr>
            <a:picLocks noChangeAspect="1"/>
          </p:cNvPicPr>
          <p:nvPr/>
        </p:nvPicPr>
        <p:blipFill>
          <a:blip r:embed="rId8"/>
          <a:stretch>
            <a:fillRect/>
          </a:stretch>
        </p:blipFill>
        <p:spPr>
          <a:xfrm>
            <a:off x="8759918" y="1258874"/>
            <a:ext cx="2024603" cy="159075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963DE68-0991-BAE0-917B-5C1A939CCC8B}"/>
              </a:ext>
            </a:extLst>
          </p:cNvPr>
          <p:cNvPicPr>
            <a:picLocks noChangeAspect="1"/>
          </p:cNvPicPr>
          <p:nvPr/>
        </p:nvPicPr>
        <p:blipFill>
          <a:blip r:embed="rId9"/>
          <a:stretch>
            <a:fillRect/>
          </a:stretch>
        </p:blipFill>
        <p:spPr>
          <a:xfrm>
            <a:off x="6478074" y="3257581"/>
            <a:ext cx="1923745" cy="159206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348F034-DF47-178D-067C-D179B297594A}"/>
              </a:ext>
            </a:extLst>
          </p:cNvPr>
          <p:cNvPicPr>
            <a:picLocks noChangeAspect="1"/>
          </p:cNvPicPr>
          <p:nvPr/>
        </p:nvPicPr>
        <p:blipFill>
          <a:blip r:embed="rId10"/>
          <a:stretch>
            <a:fillRect/>
          </a:stretch>
        </p:blipFill>
        <p:spPr>
          <a:xfrm>
            <a:off x="8828817" y="3257165"/>
            <a:ext cx="1932166" cy="1590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610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05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 September</a:t>
            </a:r>
          </a:p>
        </p:txBody>
      </p:sp>
    </p:spTree>
    <p:extLst>
      <p:ext uri="{BB962C8B-B14F-4D97-AF65-F5344CB8AC3E}">
        <p14:creationId xmlns:p14="http://schemas.microsoft.com/office/powerpoint/2010/main" val="3472413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Auditor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6" name="Graphic 5" descr="Calculator with solid fill">
            <a:extLst>
              <a:ext uri="{FF2B5EF4-FFF2-40B4-BE49-F238E27FC236}">
                <a16:creationId xmlns:a16="http://schemas.microsoft.com/office/drawing/2014/main" id="{ABC9556A-D803-C945-5106-7A9248D699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601" y="2311940"/>
            <a:ext cx="914400" cy="914400"/>
          </a:xfrm>
          <a:prstGeom prst="rect">
            <a:avLst/>
          </a:prstGeom>
        </p:spPr>
      </p:pic>
      <p:pic>
        <p:nvPicPr>
          <p:cNvPr id="11" name="Graphic 10" descr="Coins with solid fill">
            <a:extLst>
              <a:ext uri="{FF2B5EF4-FFF2-40B4-BE49-F238E27FC236}">
                <a16:creationId xmlns:a16="http://schemas.microsoft.com/office/drawing/2014/main" id="{1E16D71C-0915-AB5C-FF34-7EE879A8C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9449" y="1180314"/>
            <a:ext cx="914400" cy="914400"/>
          </a:xfrm>
          <a:prstGeom prst="rect">
            <a:avLst/>
          </a:prstGeom>
        </p:spPr>
      </p:pic>
      <p:pic>
        <p:nvPicPr>
          <p:cNvPr id="15" name="Picture 14">
            <a:hlinkClick r:id="rId9"/>
            <a:extLst>
              <a:ext uri="{FF2B5EF4-FFF2-40B4-BE49-F238E27FC236}">
                <a16:creationId xmlns:a16="http://schemas.microsoft.com/office/drawing/2014/main" id="{C0F3E49A-C552-EFCC-4D29-237C457F0DEF}"/>
              </a:ext>
            </a:extLst>
          </p:cNvPr>
          <p:cNvPicPr>
            <a:picLocks noChangeAspect="1"/>
          </p:cNvPicPr>
          <p:nvPr/>
        </p:nvPicPr>
        <p:blipFill>
          <a:blip r:embed="rId10"/>
          <a:stretch>
            <a:fillRect/>
          </a:stretch>
        </p:blipFill>
        <p:spPr>
          <a:xfrm>
            <a:off x="6602533" y="1393720"/>
            <a:ext cx="4988136" cy="2867384"/>
          </a:xfrm>
          <a:prstGeom prst="rect">
            <a:avLst/>
          </a:prstGeom>
          <a:ln>
            <a:noFill/>
          </a:ln>
          <a:effectLst>
            <a:outerShdw blurRad="292100" dist="139700" dir="2700000" algn="tl" rotWithShape="0">
              <a:srgbClr val="333333">
                <a:alpha val="65000"/>
              </a:srgbClr>
            </a:outerShdw>
          </a:effectLst>
        </p:spPr>
      </p:pic>
      <p:pic>
        <p:nvPicPr>
          <p:cNvPr id="13" name="Picture 12">
            <a:hlinkClick r:id="rId9"/>
            <a:extLst>
              <a:ext uri="{FF2B5EF4-FFF2-40B4-BE49-F238E27FC236}">
                <a16:creationId xmlns:a16="http://schemas.microsoft.com/office/drawing/2014/main" id="{52B3D7DD-D333-1D07-A16C-DD100D3CA2B1}"/>
              </a:ext>
            </a:extLst>
          </p:cNvPr>
          <p:cNvPicPr>
            <a:picLocks noChangeAspect="1"/>
          </p:cNvPicPr>
          <p:nvPr/>
        </p:nvPicPr>
        <p:blipFill rotWithShape="1">
          <a:blip r:embed="rId11"/>
          <a:srcRect t="69885"/>
          <a:stretch/>
        </p:blipFill>
        <p:spPr>
          <a:xfrm>
            <a:off x="6602533" y="4261104"/>
            <a:ext cx="4991356" cy="1235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7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Auditor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362867"/>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auditor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kumimoji="0" lang="en-GB" sz="2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Cajsa</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who’s a</a:t>
            </a:r>
            <a:r>
              <a:rPr lang="en-GB" sz="22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n </a:t>
            </a:r>
            <a:r>
              <a:rPr lang="en-GB" sz="22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audit apprentice</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13632"/>
            <a:ext cx="5503854" cy="158239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lang="en-GB" noProof="0" dirty="0"/>
              <a:t>the differences between an </a:t>
            </a:r>
            <a:r>
              <a:rPr lang="en-GB" b="1" noProof="0" dirty="0"/>
              <a:t>apprenticeship</a:t>
            </a:r>
            <a:r>
              <a:rPr lang="en-GB" noProof="0" dirty="0"/>
              <a:t> and </a:t>
            </a:r>
            <a:r>
              <a:rPr lang="en-GB" b="1" noProof="0" dirty="0"/>
              <a:t>university</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7" name="Picture 6">
            <a:hlinkClick r:id="rId5"/>
            <a:extLst>
              <a:ext uri="{FF2B5EF4-FFF2-40B4-BE49-F238E27FC236}">
                <a16:creationId xmlns:a16="http://schemas.microsoft.com/office/drawing/2014/main" id="{391062A0-A059-6700-477A-B0F6DE06D76C}"/>
              </a:ext>
            </a:extLst>
          </p:cNvPr>
          <p:cNvPicPr>
            <a:picLocks noChangeAspect="1"/>
          </p:cNvPicPr>
          <p:nvPr/>
        </p:nvPicPr>
        <p:blipFill>
          <a:blip r:embed="rId6"/>
          <a:stretch>
            <a:fillRect/>
          </a:stretch>
        </p:blipFill>
        <p:spPr>
          <a:xfrm>
            <a:off x="6602533" y="1393720"/>
            <a:ext cx="4988136" cy="2867384"/>
          </a:xfrm>
          <a:prstGeom prst="rect">
            <a:avLst/>
          </a:prstGeom>
          <a:ln>
            <a:noFill/>
          </a:ln>
          <a:effectLst>
            <a:outerShdw blurRad="292100" dist="139700" dir="2700000" algn="tl" rotWithShape="0">
              <a:srgbClr val="333333">
                <a:alpha val="65000"/>
              </a:srgbClr>
            </a:outerShdw>
          </a:effectLst>
        </p:spPr>
      </p:pic>
      <p:pic>
        <p:nvPicPr>
          <p:cNvPr id="9" name="Picture 8">
            <a:hlinkClick r:id="rId5"/>
            <a:extLst>
              <a:ext uri="{FF2B5EF4-FFF2-40B4-BE49-F238E27FC236}">
                <a16:creationId xmlns:a16="http://schemas.microsoft.com/office/drawing/2014/main" id="{FFE09725-591C-E661-C4EB-DFBABF7B59E0}"/>
              </a:ext>
            </a:extLst>
          </p:cNvPr>
          <p:cNvPicPr>
            <a:picLocks noChangeAspect="1"/>
          </p:cNvPicPr>
          <p:nvPr/>
        </p:nvPicPr>
        <p:blipFill rotWithShape="1">
          <a:blip r:embed="rId7"/>
          <a:srcRect t="69885"/>
          <a:stretch/>
        </p:blipFill>
        <p:spPr>
          <a:xfrm>
            <a:off x="6602533" y="4261104"/>
            <a:ext cx="4991356" cy="1235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363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err="1">
                <a:ln>
                  <a:noFill/>
                </a:ln>
                <a:solidFill>
                  <a:prstClr val="black"/>
                </a:solidFill>
                <a:effectLst/>
                <a:uLnTx/>
                <a:uFillTx/>
              </a:rPr>
              <a:t>Cajsa</a:t>
            </a:r>
            <a:r>
              <a:rPr kumimoji="0" lang="en-GB" sz="1900" b="0" i="0" u="none" strike="noStrike" kern="1200" cap="none" spc="0" normalizeH="0" baseline="0" noProof="0" dirty="0">
                <a:ln>
                  <a:noFill/>
                </a:ln>
                <a:solidFill>
                  <a:prstClr val="black"/>
                </a:solidFill>
                <a:effectLst/>
                <a:uLnTx/>
                <a:uFillTx/>
              </a:rPr>
              <a:t> mentions </a:t>
            </a:r>
            <a:r>
              <a:rPr lang="en-GB" sz="1900" b="1" dirty="0"/>
              <a:t>office </a:t>
            </a:r>
            <a:r>
              <a:rPr kumimoji="0" lang="en-GB" sz="1900" b="1" i="0" u="none" strike="noStrike" kern="1200" cap="none" spc="0" normalizeH="0" baseline="0" noProof="0" dirty="0">
                <a:ln>
                  <a:noFill/>
                </a:ln>
                <a:solidFill>
                  <a:prstClr val="black"/>
                </a:solidFill>
                <a:effectLst/>
                <a:uLnTx/>
                <a:uFillTx/>
              </a:rPr>
              <a:t>social events </a:t>
            </a:r>
            <a:r>
              <a:rPr kumimoji="0" lang="en-GB" sz="1900" b="0" i="0" u="none" strike="noStrike" kern="1200" cap="none" spc="0" normalizeH="0" baseline="0" noProof="0" dirty="0">
                <a:ln>
                  <a:noFill/>
                </a:ln>
                <a:solidFill>
                  <a:prstClr val="black"/>
                </a:solidFill>
                <a:effectLst/>
                <a:uLnTx/>
                <a:uFillTx/>
              </a:rPr>
              <a:t>organised by their employer – how important is this to you when looking for potential employers?</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rPr>
              <a:t>Why is </a:t>
            </a:r>
            <a:r>
              <a:rPr kumimoji="0" lang="en-GB" sz="1900" b="1" i="0" u="none" strike="noStrike" kern="1200" cap="none" spc="0" normalizeH="0" baseline="0" noProof="0" dirty="0">
                <a:ln>
                  <a:noFill/>
                </a:ln>
                <a:solidFill>
                  <a:prstClr val="black"/>
                </a:solidFill>
                <a:effectLst/>
                <a:uLnTx/>
                <a:uFillTx/>
              </a:rPr>
              <a:t>teamwork</a:t>
            </a:r>
            <a:r>
              <a:rPr kumimoji="0" lang="en-GB" sz="1900" i="0" u="none" strike="noStrike" kern="1200" cap="none" spc="0" normalizeH="0" baseline="0" noProof="0" dirty="0">
                <a:ln>
                  <a:noFill/>
                </a:ln>
                <a:solidFill>
                  <a:prstClr val="black"/>
                </a:solidFill>
                <a:effectLst/>
                <a:uLnTx/>
                <a:uFillTx/>
              </a:rPr>
              <a:t> an essential skill required for this career?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rPr>
              <a:t>What could</a:t>
            </a:r>
            <a:r>
              <a:rPr kumimoji="0" lang="en-GB" sz="1900" b="0" i="0" u="none" strike="noStrike" kern="1200" cap="none" spc="0" normalizeH="0" noProof="0" dirty="0">
                <a:ln>
                  <a:noFill/>
                </a:ln>
                <a:solidFill>
                  <a:prstClr val="black"/>
                </a:solidFill>
                <a:effectLst/>
                <a:uLnTx/>
                <a:uFillTx/>
              </a:rPr>
              <a:t> be the benefits of choosing an </a:t>
            </a:r>
            <a:r>
              <a:rPr kumimoji="0" lang="en-GB" sz="1900" b="1" i="0" u="none" strike="noStrike" kern="1200" cap="none" spc="0" normalizeH="0" noProof="0" dirty="0">
                <a:ln>
                  <a:noFill/>
                </a:ln>
                <a:solidFill>
                  <a:prstClr val="black"/>
                </a:solidFill>
                <a:effectLst/>
                <a:uLnTx/>
                <a:uFillTx/>
              </a:rPr>
              <a:t>apprenticeship </a:t>
            </a:r>
            <a:r>
              <a:rPr kumimoji="0" lang="en-GB" sz="1900" i="0" u="none" strike="noStrike" kern="1200" cap="none" spc="0" normalizeH="0" noProof="0" dirty="0">
                <a:ln>
                  <a:noFill/>
                </a:ln>
                <a:solidFill>
                  <a:prstClr val="black"/>
                </a:solidFill>
                <a:effectLst/>
                <a:uLnTx/>
                <a:uFillTx/>
              </a:rPr>
              <a:t>as the pathway into this career</a:t>
            </a:r>
            <a:r>
              <a:rPr kumimoji="0" lang="en-GB" sz="1900" b="0" i="0" u="none" strike="noStrike" kern="1200" cap="none" spc="0" normalizeH="0" noProof="0" dirty="0">
                <a:ln>
                  <a:noFill/>
                </a:ln>
                <a:solidFill>
                  <a:prstClr val="black"/>
                </a:solidFill>
                <a:effectLst/>
                <a:uLnTx/>
                <a:uFillTx/>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1900" noProof="0" dirty="0"/>
              <a:t>What else would you like to </a:t>
            </a:r>
            <a:r>
              <a:rPr lang="en-GB" sz="1900" b="1" noProof="0" dirty="0"/>
              <a:t>find out</a:t>
            </a:r>
            <a:r>
              <a:rPr lang="en-GB" sz="1900" b="1" dirty="0"/>
              <a:t> </a:t>
            </a:r>
            <a:r>
              <a:rPr lang="en-GB" sz="1900" dirty="0"/>
              <a:t>about this career?</a:t>
            </a:r>
            <a:endParaRPr kumimoji="0" lang="en-GB" sz="1900" b="0" i="0" u="none" strike="noStrike" kern="1200" cap="none" spc="0" normalizeH="0" baseline="0" noProof="0" dirty="0">
              <a:ln>
                <a:noFill/>
              </a:ln>
              <a:solidFill>
                <a:prstClr val="black"/>
              </a:solidFill>
              <a:effectLst/>
              <a:uLnTx/>
              <a:uFillTx/>
            </a:endParaRPr>
          </a:p>
        </p:txBody>
      </p:sp>
      <p:sp>
        <p:nvSpPr>
          <p:cNvPr id="6" name="Title 1">
            <a:extLst>
              <a:ext uri="{FF2B5EF4-FFF2-40B4-BE49-F238E27FC236}">
                <a16:creationId xmlns:a16="http://schemas.microsoft.com/office/drawing/2014/main" id="{C2A693D5-3BC9-88FC-F7AA-D657F42DF019}"/>
              </a:ext>
            </a:extLst>
          </p:cNvPr>
          <p:cNvSpPr txBox="1">
            <a:spLocks/>
          </p:cNvSpPr>
          <p:nvPr/>
        </p:nvSpPr>
        <p:spPr>
          <a:xfrm>
            <a:off x="180654" y="338209"/>
            <a:ext cx="12930228"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September’s career of the month is… Auditor</a:t>
            </a:r>
            <a:endParaRPr kumimoji="0" lang="en-GB"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3"/>
            <a:extLst>
              <a:ext uri="{FF2B5EF4-FFF2-40B4-BE49-F238E27FC236}">
                <a16:creationId xmlns:a16="http://schemas.microsoft.com/office/drawing/2014/main" id="{603A63B9-7B3E-1B6C-196C-6D6FA0FA8918}"/>
              </a:ext>
            </a:extLst>
          </p:cNvPr>
          <p:cNvPicPr>
            <a:picLocks noChangeAspect="1"/>
          </p:cNvPicPr>
          <p:nvPr/>
        </p:nvPicPr>
        <p:blipFill>
          <a:blip r:embed="rId4"/>
          <a:stretch>
            <a:fillRect/>
          </a:stretch>
        </p:blipFill>
        <p:spPr>
          <a:xfrm>
            <a:off x="7804799" y="1737360"/>
            <a:ext cx="3785869" cy="2176272"/>
          </a:xfrm>
          <a:prstGeom prst="rect">
            <a:avLst/>
          </a:prstGeom>
          <a:ln>
            <a:noFill/>
          </a:ln>
          <a:effectLst>
            <a:outerShdw blurRad="292100" dist="139700" dir="2700000" algn="tl" rotWithShape="0">
              <a:srgbClr val="333333">
                <a:alpha val="65000"/>
              </a:srgbClr>
            </a:outerShdw>
          </a:effectLst>
        </p:spPr>
      </p:pic>
      <p:pic>
        <p:nvPicPr>
          <p:cNvPr id="5" name="Picture 4">
            <a:hlinkClick r:id="rId3"/>
            <a:extLst>
              <a:ext uri="{FF2B5EF4-FFF2-40B4-BE49-F238E27FC236}">
                <a16:creationId xmlns:a16="http://schemas.microsoft.com/office/drawing/2014/main" id="{EBE95C28-51D7-F3DB-D049-FA60E560B621}"/>
              </a:ext>
            </a:extLst>
          </p:cNvPr>
          <p:cNvPicPr>
            <a:picLocks noChangeAspect="1"/>
          </p:cNvPicPr>
          <p:nvPr/>
        </p:nvPicPr>
        <p:blipFill rotWithShape="1">
          <a:blip r:embed="rId5"/>
          <a:srcRect t="69885"/>
          <a:stretch/>
        </p:blipFill>
        <p:spPr>
          <a:xfrm>
            <a:off x="7811540" y="3913632"/>
            <a:ext cx="3788314" cy="937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266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1D854B-C16A-689A-8988-1F16A2E26ACC}"/>
              </a:ext>
            </a:extLst>
          </p:cNvPr>
          <p:cNvPicPr>
            <a:picLocks noChangeAspect="1"/>
          </p:cNvPicPr>
          <p:nvPr/>
        </p:nvPicPr>
        <p:blipFill>
          <a:blip r:embed="rId3"/>
          <a:stretch>
            <a:fillRect/>
          </a:stretch>
        </p:blipFill>
        <p:spPr>
          <a:xfrm>
            <a:off x="6240780" y="1197847"/>
            <a:ext cx="1961632" cy="1612507"/>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01718CE6-3A4F-1DD8-42AA-D50B4D303063}"/>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a:t>
            </a:r>
            <a:r>
              <a:rPr lang="en-GB" sz="3200" b="1" dirty="0" err="1">
                <a:effectLst/>
                <a:latin typeface="Open sans" panose="020B0606030504020204" pitchFamily="34" charset="0"/>
                <a:ea typeface="Open sans" panose="020B0606030504020204" pitchFamily="34" charset="0"/>
                <a:cs typeface="Open sans" panose="020B0606030504020204" pitchFamily="34" charset="0"/>
              </a:rPr>
              <a:t>Unifrog</a:t>
            </a:r>
            <a:r>
              <a:rPr lang="en-GB" sz="3200" b="1" dirty="0">
                <a:effectLst/>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109FC965-73BB-C02C-F18C-91DF48088F8D}"/>
              </a:ext>
            </a:extLst>
          </p:cNvPr>
          <p:cNvSpPr txBox="1"/>
          <p:nvPr/>
        </p:nvSpPr>
        <p:spPr>
          <a:xfrm>
            <a:off x="220757" y="1043640"/>
            <a:ext cx="5414234"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auditor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 profile and watch Lauren’s interview. </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tax adviser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credit risk analyst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accounting</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360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E465D8F2-202B-7072-1D11-70A264C206E9}"/>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7" name="Graphic 6">
            <a:extLst>
              <a:ext uri="{FF2B5EF4-FFF2-40B4-BE49-F238E27FC236}">
                <a16:creationId xmlns:a16="http://schemas.microsoft.com/office/drawing/2014/main" id="{29553A26-6AFF-1FBF-FBAF-FD9C1A90154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339942"/>
            <a:ext cx="603656" cy="603656"/>
          </a:xfrm>
          <a:prstGeom prst="rect">
            <a:avLst/>
          </a:prstGeom>
        </p:spPr>
      </p:pic>
      <p:pic>
        <p:nvPicPr>
          <p:cNvPr id="8" name="Graphic 7">
            <a:extLst>
              <a:ext uri="{FF2B5EF4-FFF2-40B4-BE49-F238E27FC236}">
                <a16:creationId xmlns:a16="http://schemas.microsoft.com/office/drawing/2014/main" id="{D2A42184-E297-4982-47BE-CA72AD83DE8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7962897" y="2341332"/>
            <a:ext cx="505764" cy="505764"/>
          </a:xfrm>
          <a:prstGeom prst="rect">
            <a:avLst/>
          </a:prstGeom>
        </p:spPr>
      </p:pic>
      <p:pic>
        <p:nvPicPr>
          <p:cNvPr id="9" name="Picture 8">
            <a:extLst>
              <a:ext uri="{FF2B5EF4-FFF2-40B4-BE49-F238E27FC236}">
                <a16:creationId xmlns:a16="http://schemas.microsoft.com/office/drawing/2014/main" id="{4F9D9469-1414-03B3-1FC3-47B388C7EAB1}"/>
              </a:ext>
            </a:extLst>
          </p:cNvPr>
          <p:cNvPicPr>
            <a:picLocks noChangeAspect="1"/>
          </p:cNvPicPr>
          <p:nvPr/>
        </p:nvPicPr>
        <p:blipFill>
          <a:blip r:embed="rId8"/>
          <a:stretch>
            <a:fillRect/>
          </a:stretch>
        </p:blipFill>
        <p:spPr>
          <a:xfrm>
            <a:off x="8793448" y="1197847"/>
            <a:ext cx="1958582" cy="161250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E01183F-933C-A3BB-8D4B-49380825BD00}"/>
              </a:ext>
            </a:extLst>
          </p:cNvPr>
          <p:cNvPicPr>
            <a:picLocks noChangeAspect="1"/>
          </p:cNvPicPr>
          <p:nvPr/>
        </p:nvPicPr>
        <p:blipFill>
          <a:blip r:embed="rId9"/>
          <a:stretch>
            <a:fillRect/>
          </a:stretch>
        </p:blipFill>
        <p:spPr>
          <a:xfrm>
            <a:off x="6227628" y="3391149"/>
            <a:ext cx="1900941" cy="157235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521E35E-FCAE-F21A-793A-5FA9A5066DFE}"/>
              </a:ext>
            </a:extLst>
          </p:cNvPr>
          <p:cNvPicPr>
            <a:picLocks noChangeAspect="1"/>
          </p:cNvPicPr>
          <p:nvPr/>
        </p:nvPicPr>
        <p:blipFill>
          <a:blip r:embed="rId10"/>
          <a:stretch>
            <a:fillRect/>
          </a:stretch>
        </p:blipFill>
        <p:spPr>
          <a:xfrm>
            <a:off x="8731295" y="3387463"/>
            <a:ext cx="2014643" cy="1555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579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0173732-2920-EB0B-83C2-3719155CA6E5}"/>
              </a:ext>
            </a:extLst>
          </p:cNvPr>
          <p:cNvSpPr txBox="1"/>
          <p:nvPr/>
        </p:nvSpPr>
        <p:spPr>
          <a:xfrm>
            <a:off x="279121" y="1480069"/>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D1BDBD4-386F-BA3C-5B0A-EBBA36FEB9D4}"/>
              </a:ext>
            </a:extLst>
          </p:cNvPr>
          <p:cNvPicPr>
            <a:picLocks noChangeAspect="1"/>
          </p:cNvPicPr>
          <p:nvPr/>
        </p:nvPicPr>
        <p:blipFill>
          <a:blip r:embed="rId3"/>
          <a:stretch>
            <a:fillRect/>
          </a:stretch>
        </p:blipFill>
        <p:spPr>
          <a:xfrm>
            <a:off x="9026127" y="620233"/>
            <a:ext cx="2802703" cy="169266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94EB9C4-C2DB-CB30-F229-DDC4F5C232D0}"/>
              </a:ext>
            </a:extLst>
          </p:cNvPr>
          <p:cNvSpPr txBox="1"/>
          <p:nvPr/>
        </p:nvSpPr>
        <p:spPr>
          <a:xfrm>
            <a:off x="279121" y="2859933"/>
            <a:ext cx="3849126" cy="194643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30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Mathematics: the size of infinity</a:t>
            </a:r>
          </a:p>
          <a:p>
            <a:pPr marL="342900" marR="0" lvl="0" indent="-342900" algn="l" defTabSz="914400" rtl="0" eaLnBrk="1" fontAlgn="auto" latinLnBrk="0" hangingPunct="1">
              <a:lnSpc>
                <a:spcPct val="150000"/>
              </a:lnSpc>
              <a:spcBef>
                <a:spcPts val="0"/>
              </a:spcBef>
              <a:spcAft>
                <a:spcPts val="30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Proof in Mathematics</a:t>
            </a:r>
          </a:p>
        </p:txBody>
      </p:sp>
      <p:pic>
        <p:nvPicPr>
          <p:cNvPr id="6" name="Picture 5">
            <a:extLst>
              <a:ext uri="{FF2B5EF4-FFF2-40B4-BE49-F238E27FC236}">
                <a16:creationId xmlns:a16="http://schemas.microsoft.com/office/drawing/2014/main" id="{4DC0C962-DF2C-BF74-7658-3B42D640D23F}"/>
              </a:ext>
            </a:extLst>
          </p:cNvPr>
          <p:cNvPicPr>
            <a:picLocks noChangeAspect="1"/>
          </p:cNvPicPr>
          <p:nvPr/>
        </p:nvPicPr>
        <p:blipFill>
          <a:blip r:embed="rId4"/>
          <a:stretch>
            <a:fillRect/>
          </a:stretch>
        </p:blipFill>
        <p:spPr>
          <a:xfrm>
            <a:off x="4263159" y="2346862"/>
            <a:ext cx="2722258" cy="322767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365F07C-2075-23B6-6AF7-66B967AE69D4}"/>
              </a:ext>
            </a:extLst>
          </p:cNvPr>
          <p:cNvPicPr>
            <a:picLocks noChangeAspect="1"/>
          </p:cNvPicPr>
          <p:nvPr/>
        </p:nvPicPr>
        <p:blipFill>
          <a:blip r:embed="rId5"/>
          <a:stretch>
            <a:fillRect/>
          </a:stretch>
        </p:blipFill>
        <p:spPr>
          <a:xfrm>
            <a:off x="7688967" y="3203125"/>
            <a:ext cx="4139863" cy="2371414"/>
          </a:xfrm>
          <a:prstGeom prst="rect">
            <a:avLst/>
          </a:prstGeom>
          <a:ln>
            <a:noFill/>
          </a:ln>
          <a:effectLst>
            <a:outerShdw blurRad="292100" dist="139700" dir="2700000" algn="tl" rotWithShape="0">
              <a:srgbClr val="333333">
                <a:alpha val="65000"/>
              </a:srgbClr>
            </a:outerShdw>
          </a:effectLst>
        </p:spPr>
      </p:pic>
      <p:pic>
        <p:nvPicPr>
          <p:cNvPr id="10" name="Graphic 9" descr="Line arrow: Counter-clockwise curve with solid fill">
            <a:extLst>
              <a:ext uri="{FF2B5EF4-FFF2-40B4-BE49-F238E27FC236}">
                <a16:creationId xmlns:a16="http://schemas.microsoft.com/office/drawing/2014/main" id="{3D08BBAF-3108-64DA-91C2-915F0B611D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948345" flipH="1">
            <a:off x="6835023" y="3576215"/>
            <a:ext cx="914400" cy="914400"/>
          </a:xfrm>
          <a:prstGeom prst="rect">
            <a:avLst/>
          </a:prstGeom>
        </p:spPr>
      </p:pic>
    </p:spTree>
    <p:extLst>
      <p:ext uri="{BB962C8B-B14F-4D97-AF65-F5344CB8AC3E}">
        <p14:creationId xmlns:p14="http://schemas.microsoft.com/office/powerpoint/2010/main" val="385591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772E8-F96A-6BAB-20BA-6755A07FA803}"/>
              </a:ext>
            </a:extLst>
          </p:cNvPr>
          <p:cNvSpPr>
            <a:spLocks noGrp="1"/>
          </p:cNvSpPr>
          <p:nvPr>
            <p:ph type="title"/>
          </p:nvPr>
        </p:nvSpPr>
        <p:spPr>
          <a:xfrm>
            <a:off x="386400" y="519846"/>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3D9D64B3-AAF6-E62E-0A80-EC3E10AF1020}"/>
              </a:ext>
            </a:extLst>
          </p:cNvPr>
          <p:cNvSpPr txBox="1"/>
          <p:nvPr/>
        </p:nvSpPr>
        <p:spPr>
          <a:xfrm>
            <a:off x="521311" y="1445940"/>
            <a:ext cx="5322822"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baker</a:t>
            </a:r>
            <a:r>
              <a:rPr lang="en-GB" sz="2200" dirty="0">
                <a:latin typeface="Open Sans" panose="020B0606030504020204" pitchFamily="34" charset="0"/>
                <a:ea typeface="Open Sans" panose="020B0606030504020204" pitchFamily="34" charset="0"/>
                <a:cs typeface="Open Sans" panose="020B0606030504020204" pitchFamily="34" charset="0"/>
              </a:rPr>
              <a:t> 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street food trader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chef</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food and beverage studies</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E81B582D-1E16-D5D4-7AC8-F19E0431F107}"/>
              </a:ext>
            </a:extLst>
          </p:cNvPr>
          <p:cNvPicPr>
            <a:picLocks noChangeAspect="1"/>
          </p:cNvPicPr>
          <p:nvPr/>
        </p:nvPicPr>
        <p:blipFill>
          <a:blip r:embed="rId3"/>
          <a:stretch>
            <a:fillRect/>
          </a:stretch>
        </p:blipFill>
        <p:spPr>
          <a:xfrm>
            <a:off x="6195212" y="1496989"/>
            <a:ext cx="1939760" cy="159442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242C627-38EF-B007-2195-8FAB6206D542}"/>
              </a:ext>
            </a:extLst>
          </p:cNvPr>
          <p:cNvPicPr>
            <a:picLocks noChangeAspect="1"/>
          </p:cNvPicPr>
          <p:nvPr/>
        </p:nvPicPr>
        <p:blipFill>
          <a:blip r:embed="rId4"/>
          <a:stretch>
            <a:fillRect/>
          </a:stretch>
        </p:blipFill>
        <p:spPr>
          <a:xfrm>
            <a:off x="8722942" y="1445940"/>
            <a:ext cx="1924557" cy="15944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2DE88FF-1CCD-D036-984D-2702FEDA252B}"/>
              </a:ext>
            </a:extLst>
          </p:cNvPr>
          <p:cNvPicPr>
            <a:picLocks noChangeAspect="1"/>
          </p:cNvPicPr>
          <p:nvPr/>
        </p:nvPicPr>
        <p:blipFill>
          <a:blip r:embed="rId5"/>
          <a:stretch>
            <a:fillRect/>
          </a:stretch>
        </p:blipFill>
        <p:spPr>
          <a:xfrm>
            <a:off x="6195212" y="3346312"/>
            <a:ext cx="1942973" cy="159442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66CA183-623E-58E2-29B7-1CF26C5E77EB}"/>
              </a:ext>
            </a:extLst>
          </p:cNvPr>
          <p:cNvPicPr>
            <a:picLocks noChangeAspect="1"/>
          </p:cNvPicPr>
          <p:nvPr/>
        </p:nvPicPr>
        <p:blipFill>
          <a:blip r:embed="rId6"/>
          <a:stretch>
            <a:fillRect/>
          </a:stretch>
        </p:blipFill>
        <p:spPr>
          <a:xfrm>
            <a:off x="8721415" y="3323818"/>
            <a:ext cx="1926084" cy="1594424"/>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DA6F36AB-A0D9-513B-2E32-AC172C7DBBB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7859117" y="2606713"/>
            <a:ext cx="501837" cy="501837"/>
          </a:xfrm>
          <a:prstGeom prst="rect">
            <a:avLst/>
          </a:prstGeom>
        </p:spPr>
      </p:pic>
      <p:sp>
        <p:nvSpPr>
          <p:cNvPr id="10" name="TextBox 9">
            <a:extLst>
              <a:ext uri="{FF2B5EF4-FFF2-40B4-BE49-F238E27FC236}">
                <a16:creationId xmlns:a16="http://schemas.microsoft.com/office/drawing/2014/main" id="{EC8CDFF1-188C-A192-B494-6348A82E5FD4}"/>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1A6D38CA-1C7A-B9CE-25D8-D3FE718A282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744" y="5264588"/>
            <a:ext cx="603656" cy="603656"/>
          </a:xfrm>
          <a:prstGeom prst="rect">
            <a:avLst/>
          </a:prstGeom>
        </p:spPr>
      </p:pic>
    </p:spTree>
    <p:extLst>
      <p:ext uri="{BB962C8B-B14F-4D97-AF65-F5344CB8AC3E}">
        <p14:creationId xmlns:p14="http://schemas.microsoft.com/office/powerpoint/2010/main" val="332915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837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 September</a:t>
            </a:r>
          </a:p>
        </p:txBody>
      </p:sp>
    </p:spTree>
    <p:extLst>
      <p:ext uri="{BB962C8B-B14F-4D97-AF65-F5344CB8AC3E}">
        <p14:creationId xmlns:p14="http://schemas.microsoft.com/office/powerpoint/2010/main" val="8080338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B05FBBE0-52EF-28AE-13D7-A6D64EC79123}"/>
              </a:ext>
            </a:extLst>
          </p:cNvPr>
          <p:cNvPicPr>
            <a:picLocks noChangeAspect="1"/>
          </p:cNvPicPr>
          <p:nvPr/>
        </p:nvPicPr>
        <p:blipFill>
          <a:blip r:embed="rId4"/>
          <a:stretch>
            <a:fillRect/>
          </a:stretch>
        </p:blipFill>
        <p:spPr>
          <a:xfrm>
            <a:off x="6629564" y="1295290"/>
            <a:ext cx="4978656" cy="4267419"/>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Medicine</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12" name="Graphic 11" descr="First aid kit with solid fill">
            <a:extLst>
              <a:ext uri="{FF2B5EF4-FFF2-40B4-BE49-F238E27FC236}">
                <a16:creationId xmlns:a16="http://schemas.microsoft.com/office/drawing/2014/main" id="{E9864A78-468F-9979-B88B-70EAED7F46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27588" y="1057169"/>
            <a:ext cx="914400" cy="914400"/>
          </a:xfrm>
          <a:prstGeom prst="rect">
            <a:avLst/>
          </a:prstGeom>
        </p:spPr>
      </p:pic>
      <p:pic>
        <p:nvPicPr>
          <p:cNvPr id="14" name="Graphic 13" descr="Stethoscope with solid fill">
            <a:extLst>
              <a:ext uri="{FF2B5EF4-FFF2-40B4-BE49-F238E27FC236}">
                <a16:creationId xmlns:a16="http://schemas.microsoft.com/office/drawing/2014/main" id="{6E66755A-8E6F-621C-FB90-FF166A09B0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9294" y="2272811"/>
            <a:ext cx="914400" cy="914400"/>
          </a:xfrm>
          <a:prstGeom prst="rect">
            <a:avLst/>
          </a:prstGeom>
        </p:spPr>
      </p:pic>
    </p:spTree>
    <p:extLst>
      <p:ext uri="{BB962C8B-B14F-4D97-AF65-F5344CB8AC3E}">
        <p14:creationId xmlns:p14="http://schemas.microsoft.com/office/powerpoint/2010/main" val="33655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56619CEF-4DF1-B9DD-CB09-3E982D3019EC}"/>
              </a:ext>
            </a:extLst>
          </p:cNvPr>
          <p:cNvPicPr>
            <a:picLocks noChangeAspect="1"/>
          </p:cNvPicPr>
          <p:nvPr/>
        </p:nvPicPr>
        <p:blipFill>
          <a:blip r:embed="rId4"/>
          <a:stretch>
            <a:fillRect/>
          </a:stretch>
        </p:blipFill>
        <p:spPr>
          <a:xfrm>
            <a:off x="6629564" y="1295290"/>
            <a:ext cx="4978656" cy="4267419"/>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Medicine</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1522986"/>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Laura, who’s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medicine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239527"/>
            <a:ext cx="5503854" cy="225650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what someone could do to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prepare</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 study this subject at university.</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8798" y="5038830"/>
            <a:ext cx="914400" cy="914400"/>
          </a:xfrm>
          <a:prstGeom prst="rect">
            <a:avLst/>
          </a:prstGeom>
        </p:spPr>
      </p:pic>
    </p:spTree>
    <p:extLst>
      <p:ext uri="{BB962C8B-B14F-4D97-AF65-F5344CB8AC3E}">
        <p14:creationId xmlns:p14="http://schemas.microsoft.com/office/powerpoint/2010/main" val="42156391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F95D486D-5D06-B755-18F7-FF8C424A3668}"/>
              </a:ext>
            </a:extLst>
          </p:cNvPr>
          <p:cNvPicPr>
            <a:picLocks noChangeAspect="1"/>
          </p:cNvPicPr>
          <p:nvPr/>
        </p:nvPicPr>
        <p:blipFill>
          <a:blip r:embed="rId4"/>
          <a:stretch>
            <a:fillRect/>
          </a:stretch>
        </p:blipFill>
        <p:spPr>
          <a:xfrm>
            <a:off x="7896362" y="1841788"/>
            <a:ext cx="3703491" cy="317442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Laura treats her degree like a </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9-5 job </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do you think this strategy would work well for you? Why or why not?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2000" dirty="0"/>
              <a:t>What </a:t>
            </a:r>
            <a:r>
              <a:rPr lang="en-GB" sz="2000" b="1" dirty="0"/>
              <a:t>other subjects </a:t>
            </a:r>
            <a:r>
              <a:rPr lang="en-GB" sz="2000" dirty="0"/>
              <a:t>are similar to this subject?</a:t>
            </a: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Does this subject suit your </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skillset</a:t>
            </a:r>
            <a:r>
              <a:rPr kumimoji="0" lang="en-GB"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Why or </a:t>
            </a:r>
            <a:r>
              <a:rPr kumimoji="0" lang="en-GB" sz="200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r>
            <a:r>
              <a:rPr lang="en-GB" sz="2000" dirty="0"/>
              <a:t>y not?</a:t>
            </a: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could someone </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prepare</a:t>
            </a: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 study this subject at university?</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Medicine</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283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5E2AEA-051A-D568-360F-22BEFB6C1135}"/>
              </a:ext>
            </a:extLst>
          </p:cNvPr>
          <p:cNvPicPr>
            <a:picLocks noChangeAspect="1"/>
          </p:cNvPicPr>
          <p:nvPr/>
        </p:nvPicPr>
        <p:blipFill>
          <a:blip r:embed="rId3"/>
          <a:stretch>
            <a:fillRect/>
          </a:stretch>
        </p:blipFill>
        <p:spPr>
          <a:xfrm>
            <a:off x="6892719" y="1191064"/>
            <a:ext cx="2013468" cy="1725829"/>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A0F5740C-B818-C112-EAA0-13707CB403C6}"/>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a:t>
            </a:r>
            <a:r>
              <a:rPr lang="en-GB" sz="3200" b="1" dirty="0" err="1">
                <a:latin typeface="Open sans" panose="020B0606030504020204" pitchFamily="34" charset="0"/>
                <a:ea typeface="Open sans" panose="020B0606030504020204" pitchFamily="34" charset="0"/>
                <a:cs typeface="Open sans" panose="020B0606030504020204" pitchFamily="34" charset="0"/>
              </a:rPr>
              <a:t>Unifrog</a:t>
            </a:r>
            <a:r>
              <a:rPr lang="en-GB" sz="3200" b="1" dirty="0">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27104CF-FC42-C639-A27E-6D910C189B6E}"/>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5" name="Graphic 4">
            <a:extLst>
              <a:ext uri="{FF2B5EF4-FFF2-40B4-BE49-F238E27FC236}">
                <a16:creationId xmlns:a16="http://schemas.microsoft.com/office/drawing/2014/main" id="{588F81AC-9177-829B-7DF3-E0872E0004C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339942"/>
            <a:ext cx="603656" cy="603656"/>
          </a:xfrm>
          <a:prstGeom prst="rect">
            <a:avLst/>
          </a:prstGeom>
        </p:spPr>
      </p:pic>
      <p:pic>
        <p:nvPicPr>
          <p:cNvPr id="6" name="Graphic 5">
            <a:extLst>
              <a:ext uri="{FF2B5EF4-FFF2-40B4-BE49-F238E27FC236}">
                <a16:creationId xmlns:a16="http://schemas.microsoft.com/office/drawing/2014/main" id="{633DE314-C83D-778D-5367-9F8ABB1D03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640907" y="2346140"/>
            <a:ext cx="533186" cy="533186"/>
          </a:xfrm>
          <a:prstGeom prst="rect">
            <a:avLst/>
          </a:prstGeom>
        </p:spPr>
      </p:pic>
      <p:sp>
        <p:nvSpPr>
          <p:cNvPr id="7" name="TextBox 6">
            <a:extLst>
              <a:ext uri="{FF2B5EF4-FFF2-40B4-BE49-F238E27FC236}">
                <a16:creationId xmlns:a16="http://schemas.microsoft.com/office/drawing/2014/main" id="{25019DE0-0A20-7BAC-BE0E-E19F6DB7FB19}"/>
              </a:ext>
            </a:extLst>
          </p:cNvPr>
          <p:cNvSpPr txBox="1"/>
          <p:nvPr/>
        </p:nvSpPr>
        <p:spPr>
          <a:xfrm>
            <a:off x="220756" y="1104547"/>
            <a:ext cx="6491329"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medicine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subject profile. </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medical sciences.</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general practice doctor (GP)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emergency doctor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7C4DC58A-1D41-5B78-0248-84A74F3832A7}"/>
              </a:ext>
            </a:extLst>
          </p:cNvPr>
          <p:cNvPicPr>
            <a:picLocks noChangeAspect="1"/>
          </p:cNvPicPr>
          <p:nvPr/>
        </p:nvPicPr>
        <p:blipFill>
          <a:blip r:embed="rId8"/>
          <a:stretch>
            <a:fillRect/>
          </a:stretch>
        </p:blipFill>
        <p:spPr>
          <a:xfrm>
            <a:off x="9460349" y="1187212"/>
            <a:ext cx="1974929" cy="162045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732E37B-7D64-B52C-F0C4-AB8A1A41DCE5}"/>
              </a:ext>
            </a:extLst>
          </p:cNvPr>
          <p:cNvPicPr>
            <a:picLocks noChangeAspect="1"/>
          </p:cNvPicPr>
          <p:nvPr/>
        </p:nvPicPr>
        <p:blipFill>
          <a:blip r:embed="rId9"/>
          <a:stretch>
            <a:fillRect/>
          </a:stretch>
        </p:blipFill>
        <p:spPr>
          <a:xfrm>
            <a:off x="6882739" y="3396791"/>
            <a:ext cx="1975794" cy="162045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1B4629D-06AB-0BED-0E28-ED8BEEB7A124}"/>
              </a:ext>
            </a:extLst>
          </p:cNvPr>
          <p:cNvPicPr>
            <a:picLocks noChangeAspect="1"/>
          </p:cNvPicPr>
          <p:nvPr/>
        </p:nvPicPr>
        <p:blipFill>
          <a:blip r:embed="rId10"/>
          <a:stretch>
            <a:fillRect/>
          </a:stretch>
        </p:blipFill>
        <p:spPr>
          <a:xfrm>
            <a:off x="9481787" y="3387259"/>
            <a:ext cx="1953491" cy="1620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578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52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 September</a:t>
            </a:r>
          </a:p>
        </p:txBody>
      </p:sp>
    </p:spTree>
    <p:extLst>
      <p:ext uri="{BB962C8B-B14F-4D97-AF65-F5344CB8AC3E}">
        <p14:creationId xmlns:p14="http://schemas.microsoft.com/office/powerpoint/2010/main" val="2113355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FA2FD3D5-4483-1F26-FEB2-E93CDA935C84}"/>
              </a:ext>
            </a:extLst>
          </p:cNvPr>
          <p:cNvPicPr>
            <a:picLocks noChangeAspect="1"/>
          </p:cNvPicPr>
          <p:nvPr/>
        </p:nvPicPr>
        <p:blipFill>
          <a:blip r:embed="rId4"/>
          <a:stretch>
            <a:fillRect/>
          </a:stretch>
        </p:blipFill>
        <p:spPr>
          <a:xfrm>
            <a:off x="6602533" y="1489324"/>
            <a:ext cx="4997707" cy="3911801"/>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Network engineer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9" name="Graphic 8" descr="Cloud Computing with solid fill">
            <a:extLst>
              <a:ext uri="{FF2B5EF4-FFF2-40B4-BE49-F238E27FC236}">
                <a16:creationId xmlns:a16="http://schemas.microsoft.com/office/drawing/2014/main" id="{90E4B2F2-78B0-1A36-4F03-4C10CD5208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15478" y="996189"/>
            <a:ext cx="914400" cy="914400"/>
          </a:xfrm>
          <a:prstGeom prst="rect">
            <a:avLst/>
          </a:prstGeom>
        </p:spPr>
      </p:pic>
      <p:pic>
        <p:nvPicPr>
          <p:cNvPr id="14" name="Graphic 13" descr="Syncing cloud with solid fill">
            <a:extLst>
              <a:ext uri="{FF2B5EF4-FFF2-40B4-BE49-F238E27FC236}">
                <a16:creationId xmlns:a16="http://schemas.microsoft.com/office/drawing/2014/main" id="{1559883F-2FA4-7445-C045-F37E8BB2DC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848" y="2415582"/>
            <a:ext cx="914400" cy="914400"/>
          </a:xfrm>
          <a:prstGeom prst="rect">
            <a:avLst/>
          </a:prstGeom>
        </p:spPr>
      </p:pic>
    </p:spTree>
    <p:extLst>
      <p:ext uri="{BB962C8B-B14F-4D97-AF65-F5344CB8AC3E}">
        <p14:creationId xmlns:p14="http://schemas.microsoft.com/office/powerpoint/2010/main" val="33489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Network engineer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362867"/>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network engineer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Amy,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DevOps engineer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31920"/>
            <a:ext cx="5503854" cy="156411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work patterns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collaboration</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this career.</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FB880944-3E74-0E8F-93DF-510456852001}"/>
              </a:ext>
            </a:extLst>
          </p:cNvPr>
          <p:cNvPicPr>
            <a:picLocks noChangeAspect="1"/>
          </p:cNvPicPr>
          <p:nvPr/>
        </p:nvPicPr>
        <p:blipFill>
          <a:blip r:embed="rId6"/>
          <a:stretch>
            <a:fillRect/>
          </a:stretch>
        </p:blipFill>
        <p:spPr>
          <a:xfrm>
            <a:off x="6602533" y="1489324"/>
            <a:ext cx="4997707" cy="3911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5704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1163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A0FB7DDD-1A6A-530D-74E3-A320C84343DC}"/>
              </a:ext>
            </a:extLst>
          </p:cNvPr>
          <p:cNvPicPr>
            <a:picLocks noChangeAspect="1"/>
          </p:cNvPicPr>
          <p:nvPr/>
        </p:nvPicPr>
        <p:blipFill>
          <a:blip r:embed="rId4"/>
          <a:stretch>
            <a:fillRect/>
          </a:stretch>
        </p:blipFill>
        <p:spPr>
          <a:xfrm>
            <a:off x="7825221" y="1953623"/>
            <a:ext cx="3775020" cy="29547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other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professionals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would someone in this </a:t>
            </a:r>
            <a:r>
              <a:rPr kumimoji="0" lang="en-GB" sz="19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a:t>
            </a:r>
            <a:r>
              <a:rPr lang="en-GB" sz="1900" dirty="0"/>
              <a:t>r work alongside?</a:t>
            </a:r>
            <a:endPar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Amy mentions working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 call</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outside of her typical working hours. </a:t>
            </a:r>
            <a:r>
              <a:rPr lang="en-GB" sz="1900" dirty="0"/>
              <a:t>Would you like a career with this work pattern? Why or why not?</a:t>
            </a:r>
            <a:endPar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How important is it for your career to contribute to creating a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greener</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more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sustainable</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future, like Amy’s?</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Why is it important to stay up to date with </a:t>
            </a:r>
            <a:r>
              <a:rPr kumimoji="0" lang="en-GB" sz="19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industry</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GB" sz="1900" b="1" dirty="0"/>
              <a:t>news</a:t>
            </a:r>
            <a:r>
              <a:rPr kumimoji="0" lang="en-GB" sz="1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the career area you want to work in?</a:t>
            </a:r>
          </a:p>
        </p:txBody>
      </p:sp>
      <p:sp>
        <p:nvSpPr>
          <p:cNvPr id="6" name="Title 1">
            <a:extLst>
              <a:ext uri="{FF2B5EF4-FFF2-40B4-BE49-F238E27FC236}">
                <a16:creationId xmlns:a16="http://schemas.microsoft.com/office/drawing/2014/main" id="{C2A693D5-3BC9-88FC-F7AA-D657F42DF019}"/>
              </a:ext>
            </a:extLst>
          </p:cNvPr>
          <p:cNvSpPr txBox="1">
            <a:spLocks/>
          </p:cNvSpPr>
          <p:nvPr/>
        </p:nvSpPr>
        <p:spPr>
          <a:xfrm>
            <a:off x="180654" y="338209"/>
            <a:ext cx="12930228"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7000"/>
              </a:lnSpc>
              <a:spcBef>
                <a:spcPct val="0"/>
              </a:spcBef>
              <a:spcAft>
                <a:spcPts val="8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September’s career of the month is… Network engineer</a:t>
            </a:r>
            <a:endParaRPr kumimoji="0" lang="en-GB" sz="2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2389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70C20-3EB7-5E73-0D72-E7CC5C858702}"/>
              </a:ext>
            </a:extLst>
          </p:cNvPr>
          <p:cNvPicPr>
            <a:picLocks noChangeAspect="1"/>
          </p:cNvPicPr>
          <p:nvPr/>
        </p:nvPicPr>
        <p:blipFill>
          <a:blip r:embed="rId3"/>
          <a:stretch>
            <a:fillRect/>
          </a:stretch>
        </p:blipFill>
        <p:spPr>
          <a:xfrm>
            <a:off x="7152507" y="3242512"/>
            <a:ext cx="2039053" cy="167447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C3C0E91-48A1-9AE7-0559-01E8F91D4BB2}"/>
              </a:ext>
            </a:extLst>
          </p:cNvPr>
          <p:cNvPicPr>
            <a:picLocks noChangeAspect="1"/>
          </p:cNvPicPr>
          <p:nvPr/>
        </p:nvPicPr>
        <p:blipFill>
          <a:blip r:embed="rId4"/>
          <a:stretch>
            <a:fillRect/>
          </a:stretch>
        </p:blipFill>
        <p:spPr>
          <a:xfrm>
            <a:off x="7155180" y="1226597"/>
            <a:ext cx="2059508" cy="16120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16AA3ADA-268F-0FBA-45C6-A9A1DC77E063}"/>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a:t>
            </a:r>
            <a:r>
              <a:rPr lang="en-GB" sz="3200" b="1" dirty="0" err="1">
                <a:effectLst/>
                <a:latin typeface="Open sans" panose="020B0606030504020204" pitchFamily="34" charset="0"/>
                <a:ea typeface="Open sans" panose="020B0606030504020204" pitchFamily="34" charset="0"/>
                <a:cs typeface="Open sans" panose="020B0606030504020204" pitchFamily="34" charset="0"/>
              </a:rPr>
              <a:t>Unifrog</a:t>
            </a:r>
            <a:r>
              <a:rPr lang="en-GB" sz="3200" b="1" dirty="0">
                <a:effectLst/>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3D597C6-18BE-F266-4E3B-AA0952A893DD}"/>
              </a:ext>
            </a:extLst>
          </p:cNvPr>
          <p:cNvSpPr txBox="1"/>
          <p:nvPr/>
        </p:nvSpPr>
        <p:spPr>
          <a:xfrm>
            <a:off x="220756" y="1297640"/>
            <a:ext cx="6611711"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network engineer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career profile</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IT systems architect</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systems analyst</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computer science and AI</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360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360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44964C9-BAB0-DF31-9E94-F39E6C7D80AA}"/>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7" name="Graphic 6">
            <a:extLst>
              <a:ext uri="{FF2B5EF4-FFF2-40B4-BE49-F238E27FC236}">
                <a16:creationId xmlns:a16="http://schemas.microsoft.com/office/drawing/2014/main" id="{6CD7A6E7-F0D8-1ED1-7BD4-4BA5A848AF5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744" y="5339942"/>
            <a:ext cx="603656" cy="603656"/>
          </a:xfrm>
          <a:prstGeom prst="rect">
            <a:avLst/>
          </a:prstGeom>
        </p:spPr>
      </p:pic>
      <p:pic>
        <p:nvPicPr>
          <p:cNvPr id="9" name="Graphic 8">
            <a:extLst>
              <a:ext uri="{FF2B5EF4-FFF2-40B4-BE49-F238E27FC236}">
                <a16:creationId xmlns:a16="http://schemas.microsoft.com/office/drawing/2014/main" id="{1364780A-FD69-13BE-D20C-046C6F9DB94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929577" y="2433982"/>
            <a:ext cx="542510" cy="542510"/>
          </a:xfrm>
          <a:prstGeom prst="rect">
            <a:avLst/>
          </a:prstGeom>
        </p:spPr>
      </p:pic>
      <p:pic>
        <p:nvPicPr>
          <p:cNvPr id="10" name="Picture 9">
            <a:extLst>
              <a:ext uri="{FF2B5EF4-FFF2-40B4-BE49-F238E27FC236}">
                <a16:creationId xmlns:a16="http://schemas.microsoft.com/office/drawing/2014/main" id="{18C45F39-1D66-2C88-7DDE-137DDFFF23B9}"/>
              </a:ext>
            </a:extLst>
          </p:cNvPr>
          <p:cNvPicPr>
            <a:picLocks noChangeAspect="1"/>
          </p:cNvPicPr>
          <p:nvPr/>
        </p:nvPicPr>
        <p:blipFill>
          <a:blip r:embed="rId9"/>
          <a:stretch>
            <a:fillRect/>
          </a:stretch>
        </p:blipFill>
        <p:spPr>
          <a:xfrm>
            <a:off x="9757143" y="1226597"/>
            <a:ext cx="2056890" cy="161201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0D9F3A5-98D5-81BF-05F0-C9C57F537350}"/>
              </a:ext>
            </a:extLst>
          </p:cNvPr>
          <p:cNvPicPr>
            <a:picLocks noChangeAspect="1"/>
          </p:cNvPicPr>
          <p:nvPr/>
        </p:nvPicPr>
        <p:blipFill>
          <a:blip r:embed="rId10"/>
          <a:stretch>
            <a:fillRect/>
          </a:stretch>
        </p:blipFill>
        <p:spPr>
          <a:xfrm>
            <a:off x="9748709" y="3234354"/>
            <a:ext cx="2056890" cy="1612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471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6987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 September</a:t>
            </a:r>
          </a:p>
        </p:txBody>
      </p:sp>
    </p:spTree>
    <p:extLst>
      <p:ext uri="{BB962C8B-B14F-4D97-AF65-F5344CB8AC3E}">
        <p14:creationId xmlns:p14="http://schemas.microsoft.com/office/powerpoint/2010/main" val="28912322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9FA9F6C1-B4A1-84B3-9BED-C71A63628C14}"/>
              </a:ext>
            </a:extLst>
          </p:cNvPr>
          <p:cNvPicPr>
            <a:picLocks noChangeAspect="1"/>
          </p:cNvPicPr>
          <p:nvPr/>
        </p:nvPicPr>
        <p:blipFill>
          <a:blip r:embed="rId4"/>
          <a:stretch>
            <a:fillRect/>
          </a:stretch>
        </p:blipFill>
        <p:spPr>
          <a:xfrm>
            <a:off x="6629564" y="1295290"/>
            <a:ext cx="4978656" cy="4064209"/>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Industrial, product, and packaging design</a:t>
            </a:r>
            <a:endParaRPr kumimoji="0" lang="en-GB"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4" y="4886431"/>
            <a:ext cx="914400" cy="914400"/>
          </a:xfrm>
          <a:prstGeom prst="rect">
            <a:avLst/>
          </a:prstGeom>
        </p:spPr>
      </p:pic>
      <p:pic>
        <p:nvPicPr>
          <p:cNvPr id="10" name="Graphic 9" descr="Box with solid fill">
            <a:extLst>
              <a:ext uri="{FF2B5EF4-FFF2-40B4-BE49-F238E27FC236}">
                <a16:creationId xmlns:a16="http://schemas.microsoft.com/office/drawing/2014/main" id="{1A2A5D67-7B10-0245-CDB0-BC635F5A7A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1822" y="880717"/>
            <a:ext cx="914400" cy="914400"/>
          </a:xfrm>
          <a:prstGeom prst="rect">
            <a:avLst/>
          </a:prstGeom>
        </p:spPr>
      </p:pic>
      <p:pic>
        <p:nvPicPr>
          <p:cNvPr id="13" name="Graphic 12" descr="Blueprint with solid fill">
            <a:extLst>
              <a:ext uri="{FF2B5EF4-FFF2-40B4-BE49-F238E27FC236}">
                <a16:creationId xmlns:a16="http://schemas.microsoft.com/office/drawing/2014/main" id="{C866F7C2-C0FF-3F17-2F79-94E51D4945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898" y="2718340"/>
            <a:ext cx="914400" cy="914400"/>
          </a:xfrm>
          <a:prstGeom prst="rect">
            <a:avLst/>
          </a:prstGeom>
        </p:spPr>
      </p:pic>
    </p:spTree>
    <p:extLst>
      <p:ext uri="{BB962C8B-B14F-4D97-AF65-F5344CB8AC3E}">
        <p14:creationId xmlns:p14="http://schemas.microsoft.com/office/powerpoint/2010/main" val="76783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IPP design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8"/>
            <a:ext cx="5503854" cy="2067031"/>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IPP design</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Megan, who’s </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industrial design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566159"/>
            <a:ext cx="5503854" cy="1929871"/>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how this subject might link to one of your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current subjects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school/college.</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7" name="Picture 6">
            <a:hlinkClick r:id="rId5"/>
            <a:extLst>
              <a:ext uri="{FF2B5EF4-FFF2-40B4-BE49-F238E27FC236}">
                <a16:creationId xmlns:a16="http://schemas.microsoft.com/office/drawing/2014/main" id="{6C29BA91-9FF0-72DA-D5B1-314CF9071438}"/>
              </a:ext>
            </a:extLst>
          </p:cNvPr>
          <p:cNvPicPr>
            <a:picLocks noChangeAspect="1"/>
          </p:cNvPicPr>
          <p:nvPr/>
        </p:nvPicPr>
        <p:blipFill>
          <a:blip r:embed="rId6"/>
          <a:stretch>
            <a:fillRect/>
          </a:stretch>
        </p:blipFill>
        <p:spPr>
          <a:xfrm>
            <a:off x="6629564" y="1295290"/>
            <a:ext cx="4978656" cy="4064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6314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92BA76B-037C-C197-CB75-14C25A5558A4}"/>
              </a:ext>
            </a:extLst>
          </p:cNvPr>
          <p:cNvPicPr>
            <a:picLocks noChangeAspect="1"/>
          </p:cNvPicPr>
          <p:nvPr/>
        </p:nvPicPr>
        <p:blipFill>
          <a:blip r:embed="rId4"/>
          <a:stretch>
            <a:fillRect/>
          </a:stretch>
        </p:blipFill>
        <p:spPr>
          <a:xfrm>
            <a:off x="7952920" y="1940454"/>
            <a:ext cx="3646933" cy="297708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are the benefits of studying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variety of modules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within a degree?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What do you think the biggest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challenge</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would be when studying this subject?</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Select a </a:t>
            </a:r>
            <a:r>
              <a:rPr lang="en-GB" sz="2100" b="1" dirty="0"/>
              <a:t>subject</a:t>
            </a:r>
            <a:r>
              <a:rPr lang="en-GB" sz="2100" dirty="0"/>
              <a:t> you currently study at school/college. How does it link to this subject?</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If someone’s interested in this subject, what could they do to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prepare</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outside of school/college?</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September’s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IPP design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6418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E6B088-309A-6B0B-0906-436B73CB797A}"/>
              </a:ext>
            </a:extLst>
          </p:cNvPr>
          <p:cNvPicPr>
            <a:picLocks noChangeAspect="1"/>
          </p:cNvPicPr>
          <p:nvPr/>
        </p:nvPicPr>
        <p:blipFill>
          <a:blip r:embed="rId3"/>
          <a:stretch>
            <a:fillRect/>
          </a:stretch>
        </p:blipFill>
        <p:spPr>
          <a:xfrm>
            <a:off x="10133865" y="1149312"/>
            <a:ext cx="1662122" cy="136743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CB2ED6A-4E2B-50AD-E406-AF266C8BE12D}"/>
              </a:ext>
            </a:extLst>
          </p:cNvPr>
          <p:cNvPicPr>
            <a:picLocks noChangeAspect="1"/>
          </p:cNvPicPr>
          <p:nvPr/>
        </p:nvPicPr>
        <p:blipFill>
          <a:blip r:embed="rId4"/>
          <a:stretch>
            <a:fillRect/>
          </a:stretch>
        </p:blipFill>
        <p:spPr>
          <a:xfrm>
            <a:off x="7181248" y="1147522"/>
            <a:ext cx="1662122" cy="1356835"/>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2CFE5E0D-CA2E-8357-2AB6-AC6929B3E37A}"/>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a:t>
            </a:r>
            <a:r>
              <a:rPr lang="en-GB" sz="3200" b="1" dirty="0" err="1">
                <a:latin typeface="Open sans" panose="020B0606030504020204" pitchFamily="34" charset="0"/>
                <a:ea typeface="Open sans" panose="020B0606030504020204" pitchFamily="34" charset="0"/>
                <a:cs typeface="Open sans" panose="020B0606030504020204" pitchFamily="34" charset="0"/>
              </a:rPr>
              <a:t>Unifrog</a:t>
            </a:r>
            <a:r>
              <a:rPr lang="en-GB" sz="3200" b="1" dirty="0">
                <a:latin typeface="Open sans" panose="020B0606030504020204" pitchFamily="34" charset="0"/>
                <a:ea typeface="Open sans" panose="020B0606030504020204" pitchFamily="34" charset="0"/>
                <a:cs typeface="Open sans" panose="020B0606030504020204" pitchFamily="34" charset="0"/>
              </a:rPr>
              <a: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4165D4BC-FB75-41B0-B89D-500693E92464}"/>
              </a:ext>
            </a:extLst>
          </p:cNvPr>
          <p:cNvSpPr txBox="1"/>
          <p:nvPr/>
        </p:nvSpPr>
        <p:spPr>
          <a:xfrm>
            <a:off x="386400" y="5274410"/>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6" name="Graphic 5">
            <a:extLst>
              <a:ext uri="{FF2B5EF4-FFF2-40B4-BE49-F238E27FC236}">
                <a16:creationId xmlns:a16="http://schemas.microsoft.com/office/drawing/2014/main" id="{2DE67FA8-D632-6FC3-DA47-616E33E1047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744" y="5339942"/>
            <a:ext cx="603656" cy="603656"/>
          </a:xfrm>
          <a:prstGeom prst="rect">
            <a:avLst/>
          </a:prstGeom>
        </p:spPr>
      </p:pic>
      <p:sp>
        <p:nvSpPr>
          <p:cNvPr id="8" name="TextBox 7">
            <a:extLst>
              <a:ext uri="{FF2B5EF4-FFF2-40B4-BE49-F238E27FC236}">
                <a16:creationId xmlns:a16="http://schemas.microsoft.com/office/drawing/2014/main" id="{400CB918-3EFB-0311-F6DA-44FBCC3F574F}"/>
              </a:ext>
            </a:extLst>
          </p:cNvPr>
          <p:cNvSpPr txBox="1"/>
          <p:nvPr/>
        </p:nvSpPr>
        <p:spPr>
          <a:xfrm>
            <a:off x="220756" y="1049683"/>
            <a:ext cx="6491329" cy="3443748"/>
          </a:xfrm>
          <a:prstGeom prst="rect">
            <a:avLst/>
          </a:prstGeom>
          <a:solidFill>
            <a:schemeClr val="bg1"/>
          </a:solidFill>
        </p:spPr>
        <p:txBody>
          <a:bodyPr wrap="square" anchor="t" anchorCtr="0">
            <a:noAutofit/>
          </a:bodyPr>
          <a:lstStyle/>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the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in</a:t>
            </a:r>
            <a:r>
              <a:rPr kumimoji="0" lang="en-GB" sz="2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dustrial</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product, and packaging design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subject profile. </a:t>
            </a:r>
          </a:p>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subject profiles, like</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graphic design.</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18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Explore related career profiles, like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industrial designer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product designer,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packaging designer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BEA1B042-B3B3-293F-E27A-C9EB703E3C5C}"/>
              </a:ext>
            </a:extLst>
          </p:cNvPr>
          <p:cNvPicPr>
            <a:picLocks noChangeAspect="1"/>
          </p:cNvPicPr>
          <p:nvPr/>
        </p:nvPicPr>
        <p:blipFill>
          <a:blip r:embed="rId7"/>
          <a:stretch>
            <a:fillRect/>
          </a:stretch>
        </p:blipFill>
        <p:spPr>
          <a:xfrm>
            <a:off x="8650152" y="2421613"/>
            <a:ext cx="1662122" cy="1357998"/>
          </a:xfrm>
          <a:prstGeom prst="rect">
            <a:avLst/>
          </a:prstGeom>
          <a:ln>
            <a:noFill/>
          </a:ln>
          <a:effectLst>
            <a:outerShdw blurRad="292100" dist="139700" dir="2700000" algn="tl" rotWithShape="0">
              <a:srgbClr val="333333">
                <a:alpha val="65000"/>
              </a:srgbClr>
            </a:outerShdw>
          </a:effectLst>
        </p:spPr>
      </p:pic>
      <p:pic>
        <p:nvPicPr>
          <p:cNvPr id="10" name="Graphic 9">
            <a:extLst>
              <a:ext uri="{FF2B5EF4-FFF2-40B4-BE49-F238E27FC236}">
                <a16:creationId xmlns:a16="http://schemas.microsoft.com/office/drawing/2014/main" id="{D4C5CC36-7BE6-5AA5-E5BD-E3FD7022B83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56428">
            <a:off x="8595383" y="2079969"/>
            <a:ext cx="524806" cy="524806"/>
          </a:xfrm>
          <a:prstGeom prst="rect">
            <a:avLst/>
          </a:prstGeom>
        </p:spPr>
      </p:pic>
      <p:pic>
        <p:nvPicPr>
          <p:cNvPr id="11" name="Picture 10">
            <a:extLst>
              <a:ext uri="{FF2B5EF4-FFF2-40B4-BE49-F238E27FC236}">
                <a16:creationId xmlns:a16="http://schemas.microsoft.com/office/drawing/2014/main" id="{00047959-AE9F-1FD5-8AB7-0CE5A756661F}"/>
              </a:ext>
            </a:extLst>
          </p:cNvPr>
          <p:cNvPicPr>
            <a:picLocks noChangeAspect="1"/>
          </p:cNvPicPr>
          <p:nvPr/>
        </p:nvPicPr>
        <p:blipFill>
          <a:blip r:embed="rId10"/>
          <a:stretch>
            <a:fillRect/>
          </a:stretch>
        </p:blipFill>
        <p:spPr>
          <a:xfrm>
            <a:off x="7180179" y="3691685"/>
            <a:ext cx="1655786" cy="129463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C528F4-6746-33FA-D742-FD02B6B8ACCE}"/>
              </a:ext>
            </a:extLst>
          </p:cNvPr>
          <p:cNvPicPr>
            <a:picLocks noChangeAspect="1"/>
          </p:cNvPicPr>
          <p:nvPr/>
        </p:nvPicPr>
        <p:blipFill>
          <a:blip r:embed="rId11"/>
          <a:stretch>
            <a:fillRect/>
          </a:stretch>
        </p:blipFill>
        <p:spPr>
          <a:xfrm>
            <a:off x="10131727" y="3687462"/>
            <a:ext cx="1649450" cy="1298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173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783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 September</a:t>
            </a:r>
          </a:p>
        </p:txBody>
      </p:sp>
    </p:spTree>
    <p:extLst>
      <p:ext uri="{BB962C8B-B14F-4D97-AF65-F5344CB8AC3E}">
        <p14:creationId xmlns:p14="http://schemas.microsoft.com/office/powerpoint/2010/main" val="1917046835"/>
      </p:ext>
    </p:extLst>
  </p:cSld>
  <p:clrMapOvr>
    <a:masterClrMapping/>
  </p:clrMapOvr>
</p:sld>
</file>

<file path=ppt/theme/theme1.xml><?xml version="1.0" encoding="utf-8"?>
<a:theme xmlns:a="http://schemas.openxmlformats.org/drawingml/2006/main" name="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7897</TotalTime>
  <Words>10069</Words>
  <Application>Microsoft Office PowerPoint</Application>
  <PresentationFormat>Widescreen</PresentationFormat>
  <Paragraphs>968</Paragraphs>
  <Slides>88</Slides>
  <Notes>74</Notes>
  <HiddenSlides>0</HiddenSlides>
  <MMClips>0</MMClips>
  <ScaleCrop>false</ScaleCrop>
  <HeadingPairs>
    <vt:vector size="4" baseType="variant">
      <vt:variant>
        <vt:lpstr>Theme</vt:lpstr>
      </vt:variant>
      <vt:variant>
        <vt:i4>2</vt:i4>
      </vt:variant>
      <vt:variant>
        <vt:lpstr>Slide Titles</vt:lpstr>
      </vt:variant>
      <vt:variant>
        <vt:i4>88</vt:i4>
      </vt:variant>
    </vt:vector>
  </HeadingPairs>
  <TitlesOfParts>
    <vt:vector size="90" baseType="lpstr">
      <vt:lpstr>Office Theme</vt:lpstr>
      <vt:lpstr>4_Office Theme</vt:lpstr>
      <vt:lpstr>PowerPoint Presentation</vt:lpstr>
      <vt:lpstr>September</vt:lpstr>
      <vt:lpstr>PowerPoint Presentation</vt:lpstr>
      <vt:lpstr>September’s career of the month is…</vt:lpstr>
      <vt:lpstr>September’s career of the month is… Baker</vt:lpstr>
      <vt:lpstr>September’s career of the month is… Baker</vt:lpstr>
      <vt:lpstr>Curious about this career? Discover more on Unifrog!</vt:lpstr>
      <vt:lpstr>PowerPoint Presentation</vt:lpstr>
      <vt:lpstr>PowerPoint Presentation</vt:lpstr>
      <vt:lpstr>September’s subject of the month is…</vt:lpstr>
      <vt:lpstr>September’s subject of the month is… Archaeology</vt:lpstr>
      <vt:lpstr>September’s subject of the month is… Archaeology</vt:lpstr>
      <vt:lpstr>Fascinated by this field? Find out more on Unifrog!</vt:lpstr>
      <vt:lpstr>PowerPoint Presentation</vt:lpstr>
      <vt:lpstr>PowerPoint Presentation</vt:lpstr>
      <vt:lpstr>September’s career of the month is…</vt:lpstr>
      <vt:lpstr>September’s career of the month is… Sustainability analyst</vt:lpstr>
      <vt:lpstr>September’s career of the month is… Sustainability analyst</vt:lpstr>
      <vt:lpstr>Curious about this career? Discover more on Unifrog!</vt:lpstr>
      <vt:lpstr>Further exploration</vt:lpstr>
      <vt:lpstr>PowerPoint Presentation</vt:lpstr>
      <vt:lpstr>PowerPoint Presentation</vt:lpstr>
      <vt:lpstr>September’s subject of the month is…</vt:lpstr>
      <vt:lpstr>September’s subject of the month is… Sport science</vt:lpstr>
      <vt:lpstr>September’s subject of the month is… Sport science</vt:lpstr>
      <vt:lpstr>Fascinated by this field? Find out more on Unifrog!</vt:lpstr>
      <vt:lpstr>PowerPoint Presentation</vt:lpstr>
      <vt:lpstr>PowerPoint Presentation</vt:lpstr>
      <vt:lpstr>September’s career of the month is…</vt:lpstr>
      <vt:lpstr>September’s career of the month is… Social media manager</vt:lpstr>
      <vt:lpstr>September’s career of the month is… Social media manager</vt:lpstr>
      <vt:lpstr>Curious about this career? Discover more on Unifrog!</vt:lpstr>
      <vt:lpstr>PowerPoint Presentation</vt:lpstr>
      <vt:lpstr>PowerPoint Presentation</vt:lpstr>
      <vt:lpstr>September’s subject of the month is…</vt:lpstr>
      <vt:lpstr>September’s subject of the month is… Geology</vt:lpstr>
      <vt:lpstr>September’s subject of the month is… Geology</vt:lpstr>
      <vt:lpstr>Fascinated by this field? Find out more on Unifrog!</vt:lpstr>
      <vt:lpstr>PowerPoint Presentation</vt:lpstr>
      <vt:lpstr>PowerPoint Presentation</vt:lpstr>
      <vt:lpstr>September’s career of the month is…</vt:lpstr>
      <vt:lpstr>September’s career of the month is… Radiographer</vt:lpstr>
      <vt:lpstr>September’s career of the month is… Radiographer</vt:lpstr>
      <vt:lpstr>Curious about this career? Discover more on Unifrog!</vt:lpstr>
      <vt:lpstr>PowerPoint Presentation</vt:lpstr>
      <vt:lpstr>PowerPoint Presentation</vt:lpstr>
      <vt:lpstr>September’s subject of the month is…</vt:lpstr>
      <vt:lpstr>September’s subject of the month is… Social work and community care</vt:lpstr>
      <vt:lpstr>September’s subject of the month is… Social work and community care</vt:lpstr>
      <vt:lpstr>Fascinated by this field? Find out more on Unifrog!</vt:lpstr>
      <vt:lpstr>PowerPoint Presentation</vt:lpstr>
      <vt:lpstr>PowerPoint Presentation</vt:lpstr>
      <vt:lpstr>September’s career of the month is…</vt:lpstr>
      <vt:lpstr>September’s career of the month is… Environmental engineer</vt:lpstr>
      <vt:lpstr>PowerPoint Presentation</vt:lpstr>
      <vt:lpstr>Curious about this career? Discover more on Unifrog!</vt:lpstr>
      <vt:lpstr>PowerPoint Presentation</vt:lpstr>
      <vt:lpstr>PowerPoint Presentation</vt:lpstr>
      <vt:lpstr>September’s subject of the month is…</vt:lpstr>
      <vt:lpstr>September’s subject of the month is… Physics</vt:lpstr>
      <vt:lpstr>September’s subject of the month is… Physics</vt:lpstr>
      <vt:lpstr>Fascinated by this field? Find out more on Unifrog!</vt:lpstr>
      <vt:lpstr>PowerPoint Presentation</vt:lpstr>
      <vt:lpstr>PowerPoint Presentation</vt:lpstr>
      <vt:lpstr>September’s career of the month is…</vt:lpstr>
      <vt:lpstr>September’s career of the month is… Auditor</vt:lpstr>
      <vt:lpstr>PowerPoint Presentation</vt:lpstr>
      <vt:lpstr>Curious about this career? Discover more on Unifrog!</vt:lpstr>
      <vt:lpstr>Further exploration</vt:lpstr>
      <vt:lpstr>PowerPoint Presentation</vt:lpstr>
      <vt:lpstr>PowerPoint Presentation</vt:lpstr>
      <vt:lpstr>September’s subject of the month is…</vt:lpstr>
      <vt:lpstr>September’s subject of the month is… Medicine</vt:lpstr>
      <vt:lpstr>September’s subject of the month is… Medicine</vt:lpstr>
      <vt:lpstr>Fascinated by this field? Find out more on Unifrog!</vt:lpstr>
      <vt:lpstr>PowerPoint Presentation</vt:lpstr>
      <vt:lpstr>PowerPoint Presentation</vt:lpstr>
      <vt:lpstr>September’s career of the month is…</vt:lpstr>
      <vt:lpstr>September’s career of the month is… Network engineer</vt:lpstr>
      <vt:lpstr>PowerPoint Presentation</vt:lpstr>
      <vt:lpstr>Curious about this career? Discover more on Unifrog!</vt:lpstr>
      <vt:lpstr>PowerPoint Presentation</vt:lpstr>
      <vt:lpstr>PowerPoint Presentation</vt:lpstr>
      <vt:lpstr>September’s subject of the month is…</vt:lpstr>
      <vt:lpstr>September’s subject of the month is… IPP design</vt:lpstr>
      <vt:lpstr>September’s subject of the month is… IPP design</vt:lpstr>
      <vt:lpstr>Fascinated by this field? Find out more on Unifrog!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Adkins</dc:creator>
  <cp:lastModifiedBy>Emily Adkins</cp:lastModifiedBy>
  <cp:revision>835</cp:revision>
  <dcterms:created xsi:type="dcterms:W3CDTF">2021-12-13T14:38:16Z</dcterms:created>
  <dcterms:modified xsi:type="dcterms:W3CDTF">2025-02-10T13:30:16Z</dcterms:modified>
</cp:coreProperties>
</file>