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6" r:id="rId2"/>
  </p:sldMasterIdLst>
  <p:notesMasterIdLst>
    <p:notesMasterId r:id="rId89"/>
  </p:notesMasterIdLst>
  <p:sldIdLst>
    <p:sldId id="740" r:id="rId3"/>
    <p:sldId id="1094" r:id="rId4"/>
    <p:sldId id="256" r:id="rId5"/>
    <p:sldId id="966" r:id="rId6"/>
    <p:sldId id="1008" r:id="rId7"/>
    <p:sldId id="1009" r:id="rId8"/>
    <p:sldId id="878" r:id="rId9"/>
    <p:sldId id="400" r:id="rId10"/>
    <p:sldId id="1010" r:id="rId11"/>
    <p:sldId id="1011" r:id="rId12"/>
    <p:sldId id="1012" r:id="rId13"/>
    <p:sldId id="1013" r:id="rId14"/>
    <p:sldId id="1014" r:id="rId15"/>
    <p:sldId id="1016" r:id="rId16"/>
    <p:sldId id="1032" r:id="rId17"/>
    <p:sldId id="1033" r:id="rId18"/>
    <p:sldId id="1034" r:id="rId19"/>
    <p:sldId id="1035" r:id="rId20"/>
    <p:sldId id="1036" r:id="rId21"/>
    <p:sldId id="1037" r:id="rId22"/>
    <p:sldId id="1026" r:id="rId23"/>
    <p:sldId id="1027" r:id="rId24"/>
    <p:sldId id="1028" r:id="rId25"/>
    <p:sldId id="1029" r:id="rId26"/>
    <p:sldId id="1030" r:id="rId27"/>
    <p:sldId id="1031" r:id="rId28"/>
    <p:sldId id="1020" r:id="rId29"/>
    <p:sldId id="1021" r:id="rId30"/>
    <p:sldId id="1022" r:id="rId31"/>
    <p:sldId id="1023" r:id="rId32"/>
    <p:sldId id="1024" r:id="rId33"/>
    <p:sldId id="1025" r:id="rId34"/>
    <p:sldId id="1038" r:id="rId35"/>
    <p:sldId id="1039" r:id="rId36"/>
    <p:sldId id="1040" r:id="rId37"/>
    <p:sldId id="1041" r:id="rId38"/>
    <p:sldId id="1042" r:id="rId39"/>
    <p:sldId id="1092" r:id="rId40"/>
    <p:sldId id="1043" r:id="rId41"/>
    <p:sldId id="1044" r:id="rId42"/>
    <p:sldId id="1045" r:id="rId43"/>
    <p:sldId id="1046" r:id="rId44"/>
    <p:sldId id="1047" r:id="rId45"/>
    <p:sldId id="1049" r:id="rId46"/>
    <p:sldId id="1050" r:id="rId47"/>
    <p:sldId id="1051" r:id="rId48"/>
    <p:sldId id="1052" r:id="rId49"/>
    <p:sldId id="1053" r:id="rId50"/>
    <p:sldId id="1054" r:id="rId51"/>
    <p:sldId id="1061" r:id="rId52"/>
    <p:sldId id="1055" r:id="rId53"/>
    <p:sldId id="1056" r:id="rId54"/>
    <p:sldId id="1057" r:id="rId55"/>
    <p:sldId id="1058" r:id="rId56"/>
    <p:sldId id="1059" r:id="rId57"/>
    <p:sldId id="1060" r:id="rId58"/>
    <p:sldId id="1062" r:id="rId59"/>
    <p:sldId id="1063" r:id="rId60"/>
    <p:sldId id="1064" r:id="rId61"/>
    <p:sldId id="1065" r:id="rId62"/>
    <p:sldId id="1066" r:id="rId63"/>
    <p:sldId id="1067" r:id="rId64"/>
    <p:sldId id="1068" r:id="rId65"/>
    <p:sldId id="1069" r:id="rId66"/>
    <p:sldId id="1070" r:id="rId67"/>
    <p:sldId id="1071" r:id="rId68"/>
    <p:sldId id="1072" r:id="rId69"/>
    <p:sldId id="1073" r:id="rId70"/>
    <p:sldId id="1074" r:id="rId71"/>
    <p:sldId id="1075" r:id="rId72"/>
    <p:sldId id="1076" r:id="rId73"/>
    <p:sldId id="1077" r:id="rId74"/>
    <p:sldId id="1078" r:id="rId75"/>
    <p:sldId id="1079" r:id="rId76"/>
    <p:sldId id="1080" r:id="rId77"/>
    <p:sldId id="1081" r:id="rId78"/>
    <p:sldId id="1082" r:id="rId79"/>
    <p:sldId id="1083" r:id="rId80"/>
    <p:sldId id="1084" r:id="rId81"/>
    <p:sldId id="1085" r:id="rId82"/>
    <p:sldId id="1086" r:id="rId83"/>
    <p:sldId id="1087" r:id="rId84"/>
    <p:sldId id="1088" r:id="rId85"/>
    <p:sldId id="1089" r:id="rId86"/>
    <p:sldId id="1095" r:id="rId87"/>
    <p:sldId id="1091" r:id="rId8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E879BBB-0E67-4D39-A556-4A747D80AFDD}">
          <p14:sldIdLst>
            <p14:sldId id="740"/>
            <p14:sldId id="1094"/>
          </p14:sldIdLst>
        </p14:section>
        <p14:section name="Year 7 career" id="{3217A35A-F6BC-4950-907F-8C09DF84E2E9}">
          <p14:sldIdLst>
            <p14:sldId id="256"/>
            <p14:sldId id="966"/>
            <p14:sldId id="1008"/>
            <p14:sldId id="1009"/>
            <p14:sldId id="878"/>
            <p14:sldId id="400"/>
          </p14:sldIdLst>
        </p14:section>
        <p14:section name="Year 7 subject" id="{3D3D4C5A-A613-4798-89C3-B546AE1CCA3E}">
          <p14:sldIdLst>
            <p14:sldId id="1010"/>
            <p14:sldId id="1011"/>
            <p14:sldId id="1012"/>
            <p14:sldId id="1013"/>
            <p14:sldId id="1014"/>
            <p14:sldId id="1016"/>
          </p14:sldIdLst>
        </p14:section>
        <p14:section name="Year 8 career" id="{FCE5492E-A7C5-41D1-9647-A7C87BFD4605}">
          <p14:sldIdLst>
            <p14:sldId id="1032"/>
            <p14:sldId id="1033"/>
            <p14:sldId id="1034"/>
            <p14:sldId id="1035"/>
            <p14:sldId id="1036"/>
            <p14:sldId id="1037"/>
          </p14:sldIdLst>
        </p14:section>
        <p14:section name="Year 8 subject" id="{E3516B76-60F0-4E52-9F25-8BA0AEC62408}">
          <p14:sldIdLst>
            <p14:sldId id="1026"/>
            <p14:sldId id="1027"/>
            <p14:sldId id="1028"/>
            <p14:sldId id="1029"/>
            <p14:sldId id="1030"/>
            <p14:sldId id="1031"/>
          </p14:sldIdLst>
        </p14:section>
        <p14:section name="Year 9 career" id="{BC52FCA3-5BBE-4017-8F2D-1CC1AD669B89}">
          <p14:sldIdLst>
            <p14:sldId id="1020"/>
            <p14:sldId id="1021"/>
            <p14:sldId id="1022"/>
            <p14:sldId id="1023"/>
            <p14:sldId id="1024"/>
            <p14:sldId id="1025"/>
          </p14:sldIdLst>
        </p14:section>
        <p14:section name="Year 9 subject" id="{A4D95E4F-D9EC-4006-B65F-23E69EE379AD}">
          <p14:sldIdLst>
            <p14:sldId id="1038"/>
            <p14:sldId id="1039"/>
            <p14:sldId id="1040"/>
            <p14:sldId id="1041"/>
            <p14:sldId id="1042"/>
            <p14:sldId id="1092"/>
          </p14:sldIdLst>
        </p14:section>
        <p14:section name="Year 10 career" id="{F7CF4A5B-ABE6-430A-8BD2-E0A95ADB9835}">
          <p14:sldIdLst>
            <p14:sldId id="1043"/>
            <p14:sldId id="1044"/>
            <p14:sldId id="1045"/>
            <p14:sldId id="1046"/>
            <p14:sldId id="1047"/>
            <p14:sldId id="1049"/>
          </p14:sldIdLst>
        </p14:section>
        <p14:section name="Year 10 subject" id="{76FD2251-8577-4AB1-B8BF-CFB1163872D0}">
          <p14:sldIdLst>
            <p14:sldId id="1050"/>
            <p14:sldId id="1051"/>
            <p14:sldId id="1052"/>
            <p14:sldId id="1053"/>
            <p14:sldId id="1054"/>
            <p14:sldId id="1061"/>
          </p14:sldIdLst>
        </p14:section>
        <p14:section name="Year 11 career" id="{E749F417-73A3-4945-8762-7B3C31E7DC2C}">
          <p14:sldIdLst>
            <p14:sldId id="1055"/>
            <p14:sldId id="1056"/>
            <p14:sldId id="1057"/>
            <p14:sldId id="1058"/>
            <p14:sldId id="1059"/>
            <p14:sldId id="1060"/>
          </p14:sldIdLst>
        </p14:section>
        <p14:section name="Year 11 subject" id="{36F782D0-D336-4964-9735-B829CDDCE332}">
          <p14:sldIdLst>
            <p14:sldId id="1062"/>
            <p14:sldId id="1063"/>
            <p14:sldId id="1064"/>
            <p14:sldId id="1065"/>
            <p14:sldId id="1066"/>
            <p14:sldId id="1067"/>
          </p14:sldIdLst>
        </p14:section>
        <p14:section name="Year 12 career" id="{077707E6-7E4C-4E20-A049-66A3EEDFC0DE}">
          <p14:sldIdLst>
            <p14:sldId id="1068"/>
            <p14:sldId id="1069"/>
            <p14:sldId id="1070"/>
            <p14:sldId id="1071"/>
            <p14:sldId id="1072"/>
            <p14:sldId id="1073"/>
          </p14:sldIdLst>
        </p14:section>
        <p14:section name="Year 12 subject" id="{B0B98E0A-66CE-4585-BC9D-DB5F2191A6FF}">
          <p14:sldIdLst>
            <p14:sldId id="1074"/>
            <p14:sldId id="1075"/>
            <p14:sldId id="1076"/>
            <p14:sldId id="1077"/>
            <p14:sldId id="1078"/>
            <p14:sldId id="1079"/>
          </p14:sldIdLst>
        </p14:section>
        <p14:section name="Year 13 career" id="{8C51FA2C-375B-4FB0-BDC7-9A8C682E3FC6}">
          <p14:sldIdLst>
            <p14:sldId id="1080"/>
            <p14:sldId id="1081"/>
            <p14:sldId id="1082"/>
            <p14:sldId id="1083"/>
            <p14:sldId id="1084"/>
            <p14:sldId id="1085"/>
          </p14:sldIdLst>
        </p14:section>
        <p14:section name="Year 13 subject" id="{3C7C8692-EB64-400E-BD41-82005C49929B}">
          <p14:sldIdLst>
            <p14:sldId id="1086"/>
            <p14:sldId id="1087"/>
            <p14:sldId id="1088"/>
            <p14:sldId id="1089"/>
            <p14:sldId id="1095"/>
            <p14:sldId id="1091"/>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1BD113E-AB4E-D874-9315-1DDF7A0A364F}" name="Emily Adkins" initials="EA" userId="221ef2226ed9685a" providerId="Windows Live"/>
  <p188:author id="{84778A66-3B65-C3C1-7F24-7E9D77E26929}" name="Lauren Uddin-Moss" initials="LU" userId="S::lauren@unifrogtrce.onmicrosoft.com::40fdc48f-fae8-45e7-b3be-e6ee3ef02e27" providerId="AD"/>
  <p188:author id="{08C2F381-1777-245C-43F7-FBA3957C2FC2}" name="Kate Garlick" initials="KG" userId="247d839a940f1946" providerId="Windows Live"/>
  <p188:author id="{7229B69B-6FFC-C2EA-73AE-80D6E0776F7B}" name="Emily Adkins" initials="EA" userId="S::emilyadkins@unifrogtrce.onmicrosoft.com::7cc2ae19-d3e7-4bd0-824f-b6ffcec824e4" providerId="AD"/>
  <p188:author id="{DE2173D4-1BC1-96AC-194B-886B5D9930CD}" name="Annabel McDonald" initials="AM" userId="df39f375605b57fc"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nnabel McDonald" initials="AM" lastIdx="113" clrIdx="0">
    <p:extLst>
      <p:ext uri="{19B8F6BF-5375-455C-9EA6-DF929625EA0E}">
        <p15:presenceInfo xmlns:p15="http://schemas.microsoft.com/office/powerpoint/2012/main" userId="df39f375605b57fc" providerId="Windows Live"/>
      </p:ext>
    </p:extLst>
  </p:cmAuthor>
  <p:cmAuthor id="2" name="Kate Garlick" initials="KG" lastIdx="14" clrIdx="1">
    <p:extLst>
      <p:ext uri="{19B8F6BF-5375-455C-9EA6-DF929625EA0E}">
        <p15:presenceInfo xmlns:p15="http://schemas.microsoft.com/office/powerpoint/2012/main" userId="247d839a940f1946" providerId="Windows Live"/>
      </p:ext>
    </p:extLst>
  </p:cmAuthor>
  <p:cmAuthor id="3" name="Emily Adkins" initials="EA" lastIdx="49" clrIdx="2">
    <p:extLst>
      <p:ext uri="{19B8F6BF-5375-455C-9EA6-DF929625EA0E}">
        <p15:presenceInfo xmlns:p15="http://schemas.microsoft.com/office/powerpoint/2012/main" userId="221ef2226ed9685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D90DC"/>
    <a:srgbClr val="DDC5ED"/>
    <a:srgbClr val="CBA7E3"/>
    <a:srgbClr val="ECDFF5"/>
    <a:srgbClr val="FFE699"/>
    <a:srgbClr val="FFC000"/>
    <a:srgbClr val="FFD966"/>
    <a:srgbClr val="FFF2CC"/>
    <a:srgbClr val="B7E9E9"/>
    <a:srgbClr val="BCBF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81" autoAdjust="0"/>
    <p:restoredTop sz="63818" autoAdjust="0"/>
  </p:normalViewPr>
  <p:slideViewPr>
    <p:cSldViewPr snapToGrid="0">
      <p:cViewPr varScale="1">
        <p:scale>
          <a:sx n="37" d="100"/>
          <a:sy n="37" d="100"/>
        </p:scale>
        <p:origin x="1732" y="32"/>
      </p:cViewPr>
      <p:guideLst/>
    </p:cSldViewPr>
  </p:slideViewPr>
  <p:notesTextViewPr>
    <p:cViewPr>
      <p:scale>
        <a:sx n="150" d="100"/>
        <a:sy n="15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notesMaster" Target="notesMasters/notesMaster1.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commentAuthors" Target="commentAuthors.xml"/><Relationship Id="rId95" Type="http://schemas.microsoft.com/office/2018/10/relationships/authors" Target="author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6CAC97-46B4-4203-B359-6F6C3FB6D647}" type="datetimeFigureOut">
              <a:rPr lang="en-GB" smtClean="0"/>
              <a:t>10/02/2025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8460CA-E4DF-44B0-820C-F2AC221EA031}" type="slidenum">
              <a:rPr lang="en-GB" smtClean="0"/>
              <a:t>‹#›</a:t>
            </a:fld>
            <a:endParaRPr lang="en-GB"/>
          </a:p>
        </p:txBody>
      </p:sp>
    </p:spTree>
    <p:extLst>
      <p:ext uri="{BB962C8B-B14F-4D97-AF65-F5344CB8AC3E}">
        <p14:creationId xmlns:p14="http://schemas.microsoft.com/office/powerpoint/2010/main" val="42022929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u="sng" dirty="0"/>
              <a:t>Teacher’s notes:</a:t>
            </a:r>
            <a:endParaRPr lang="en-GB" b="0" u="none" dirty="0"/>
          </a:p>
          <a:p>
            <a:r>
              <a:rPr lang="en-GB" b="0" u="none" dirty="0"/>
              <a:t>To further support these benchmarks, you could arrange a talk from a former student, FE/HE institution, or employer about a subject/career featured each month. </a:t>
            </a:r>
            <a:endParaRPr lang="en-GB" b="0" u="sng"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0C9BEC-E11D-4BAB-B95E-6E8FA7997FA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482236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Make sure you’re logged into your </a:t>
            </a:r>
            <a:r>
              <a:rPr lang="en-GB" sz="1800" u="none" dirty="0" err="1">
                <a:effectLst/>
                <a:latin typeface="Times New Roman" panose="02020603050405020304" pitchFamily="18" charset="0"/>
                <a:ea typeface="Times New Roman" panose="02020603050405020304" pitchFamily="18" charset="0"/>
              </a:rPr>
              <a:t>Unifrog</a:t>
            </a:r>
            <a:r>
              <a:rPr lang="en-GB" sz="1800" u="none" dirty="0">
                <a:effectLst/>
                <a:latin typeface="Times New Roman" panose="02020603050405020304" pitchFamily="18" charset="0"/>
                <a:ea typeface="Times New Roman" panose="02020603050405020304" pitchFamily="18" charset="0"/>
              </a:rPr>
              <a:t> account and click ‘use the platform as a student’. Click the image on the screen to go to the Subjects library profile, then click the play button on the video. Alternatively, copy this URL into an internet browser: </a:t>
            </a:r>
            <a:r>
              <a:rPr lang="en-GB" sz="1800" b="1" u="none" dirty="0">
                <a:effectLst/>
                <a:latin typeface="Times New Roman" panose="02020603050405020304" pitchFamily="18" charset="0"/>
                <a:ea typeface="Times New Roman" panose="02020603050405020304" pitchFamily="18" charset="0"/>
              </a:rPr>
              <a:t>unifrog.org/student/subjects/direct/fine-art</a:t>
            </a:r>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If you have more time available, you could read the subject profile text as a class too.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0024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r>
              <a:rPr lang="en-GB" sz="1800" u="none" dirty="0">
                <a:solidFill>
                  <a:srgbClr val="000000"/>
                </a:solidFill>
                <a:effectLst/>
                <a:latin typeface="Open Sans" panose="020B0606030504020204" pitchFamily="34" charset="0"/>
                <a:ea typeface="Times New Roman" panose="02020603050405020304" pitchFamily="18" charset="0"/>
              </a:rPr>
              <a:t>This slide contains reflection questions about the subject of the month. You could ask students to write down their answers, discuss in pairs or small groups, or discuss as a whole class.</a:t>
            </a:r>
          </a:p>
          <a:p>
            <a:endParaRPr lang="en-GB" sz="1800" u="none" dirty="0">
              <a:solidFill>
                <a:srgbClr val="000000"/>
              </a:solidFill>
              <a:effectLst/>
              <a:latin typeface="Open Sans" panose="020B0606030504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dirty="0">
                <a:solidFill>
                  <a:srgbClr val="000000"/>
                </a:solidFill>
                <a:effectLst/>
                <a:latin typeface="Arial" panose="020B0604020202020204" pitchFamily="34" charset="0"/>
              </a:rPr>
              <a:t>The aim of this activity is for students to think about their own preferences, experiences, and skills and how these could relate to the subject. Students are encouraged to draw links between skills used in their current school subjects and the subject in the video. If students would like to know more about the subject, encourage them to read the full subject profile, which contains the following sections:</a:t>
            </a: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In a nutshell</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Getting in</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Prospects</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Statement</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Reference</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Geek out</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Recommendations: Read</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Recommendations: Watch</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Recommendations: Listen</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Explore</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People also liked…</a:t>
            </a:r>
            <a:endParaRPr lang="en-GB" sz="4000" b="0" dirty="0">
              <a:effectLst/>
            </a:endParaRPr>
          </a:p>
          <a:p>
            <a:endParaRPr lang="en-GB" sz="1800" u="none" dirty="0">
              <a:solidFill>
                <a:srgbClr val="000000"/>
              </a:solidFill>
              <a:effectLst/>
              <a:latin typeface="Open Sans" panose="020B0606030504020204" pitchFamily="34" charset="0"/>
              <a:ea typeface="Times New Roman" panose="02020603050405020304" pitchFamily="18" charset="0"/>
            </a:endParaRPr>
          </a:p>
          <a:p>
            <a:r>
              <a:rPr lang="en-GB" sz="1800" u="sng" dirty="0">
                <a:solidFill>
                  <a:srgbClr val="000000"/>
                </a:solidFill>
                <a:effectLst/>
                <a:latin typeface="Open Sans" panose="020B0606030504020204" pitchFamily="34" charset="0"/>
                <a:ea typeface="Times New Roman" panose="02020603050405020304" pitchFamily="18" charset="0"/>
              </a:rPr>
              <a:t>Example answers: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800" u="none" dirty="0">
                <a:solidFill>
                  <a:srgbClr val="000000"/>
                </a:solidFill>
                <a:effectLst/>
                <a:latin typeface="Open Sans" panose="020B0606030504020204" pitchFamily="34" charset="0"/>
                <a:ea typeface="Times New Roman" panose="02020603050405020304" pitchFamily="18" charset="0"/>
              </a:rPr>
              <a:t>Independence, self-motivation, open-mindedness, organisation. </a:t>
            </a:r>
          </a:p>
          <a:p>
            <a:pPr marL="342900" indent="-342900">
              <a:buAutoNum type="arabicPeriod"/>
            </a:pPr>
            <a:r>
              <a:rPr lang="en-GB" sz="1800" u="none" dirty="0">
                <a:solidFill>
                  <a:srgbClr val="000000"/>
                </a:solidFill>
                <a:effectLst/>
                <a:latin typeface="Open Sans" panose="020B0606030504020204" pitchFamily="34" charset="0"/>
                <a:ea typeface="Times New Roman" panose="02020603050405020304" pitchFamily="18" charset="0"/>
              </a:rPr>
              <a:t>I enjoy painting Warhammer figures. </a:t>
            </a:r>
          </a:p>
          <a:p>
            <a:pPr marL="342900" indent="-342900">
              <a:buAutoNum type="arabicPeriod"/>
            </a:pPr>
            <a:r>
              <a:rPr lang="en-GB" sz="1800" u="none" dirty="0">
                <a:solidFill>
                  <a:srgbClr val="000000"/>
                </a:solidFill>
                <a:effectLst/>
                <a:latin typeface="Open Sans" panose="020B0606030504020204" pitchFamily="34" charset="0"/>
                <a:ea typeface="Times New Roman" panose="02020603050405020304" pitchFamily="18" charset="0"/>
              </a:rPr>
              <a:t>English, media studies, drama, dance, DT.</a:t>
            </a:r>
          </a:p>
          <a:p>
            <a:pPr marL="342900" indent="-342900">
              <a:buAutoNum type="arabicPeriod"/>
            </a:pPr>
            <a:r>
              <a:rPr lang="en-GB" sz="1800" u="none" dirty="0">
                <a:solidFill>
                  <a:srgbClr val="000000"/>
                </a:solidFill>
                <a:effectLst/>
                <a:latin typeface="Open Sans" panose="020B0606030504020204" pitchFamily="34" charset="0"/>
                <a:ea typeface="Times New Roman" panose="02020603050405020304" pitchFamily="18" charset="0"/>
              </a:rPr>
              <a:t>I’d like to know what possible careers fine art could lead to. I could read the </a:t>
            </a:r>
            <a:r>
              <a:rPr lang="en-GB" sz="1800" u="none" dirty="0" err="1">
                <a:solidFill>
                  <a:srgbClr val="000000"/>
                </a:solidFill>
                <a:effectLst/>
                <a:latin typeface="Open Sans" panose="020B0606030504020204" pitchFamily="34" charset="0"/>
                <a:ea typeface="Times New Roman" panose="02020603050405020304" pitchFamily="18" charset="0"/>
              </a:rPr>
              <a:t>Unifrog</a:t>
            </a:r>
            <a:r>
              <a:rPr lang="en-GB" sz="1800" u="none" dirty="0">
                <a:solidFill>
                  <a:srgbClr val="000000"/>
                </a:solidFill>
                <a:effectLst/>
                <a:latin typeface="Open Sans" panose="020B0606030504020204" pitchFamily="34" charset="0"/>
                <a:ea typeface="Times New Roman" panose="02020603050405020304" pitchFamily="18" charset="0"/>
              </a:rPr>
              <a:t> subject profile and scroll down to ‘explore’.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24189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latin typeface="Open Sans" panose="020B0606030504020204" pitchFamily="34" charset="0"/>
                <a:ea typeface="Open Sans" panose="020B0606030504020204" pitchFamily="34" charset="0"/>
                <a:cs typeface="Open Sans" panose="020B0606030504020204" pitchFamily="34" charset="0"/>
              </a:rPr>
              <a:t>This slide contains career and subject profiles that are relevant to the subject of the month.</a:t>
            </a:r>
          </a:p>
          <a:p>
            <a:endParaRPr lang="en-GB" sz="1800" dirty="0">
              <a:effectLst/>
              <a:latin typeface="Times New Roman" panose="02020603050405020304" pitchFamily="18" charset="0"/>
              <a:ea typeface="Times New Roman" panose="02020603050405020304" pitchFamily="18"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If you have additional time available and students have computer access, you can direct them to these resources.</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Remember to log into the student side of your Unifrog account to access these links and remind students to favourite any careers or subjects they like the look of.</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b="0" u="none" dirty="0"/>
              <a:t>You can track student progress with favouriting careers or subjects by clicking Advanced&gt;Sort by&gt;Library profiles in Favourites.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31866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Teacher’s notes:</a:t>
            </a:r>
          </a:p>
          <a:p>
            <a:r>
              <a:rPr lang="en-GB" u="none"/>
              <a:t>October’s </a:t>
            </a:r>
            <a:r>
              <a:rPr lang="en-GB" u="none" dirty="0"/>
              <a:t>career of the month for year 8 is: Retail manager.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8460CA-E4DF-44B0-820C-F2AC221EA03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66101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Click to reveal the career of the month: </a:t>
            </a:r>
            <a:r>
              <a:rPr lang="en-GB" sz="1800" u="none" dirty="0"/>
              <a:t>Retail manager.</a:t>
            </a:r>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Before you’re ready to watch the Careers library video as a class, ask students to note down anything they think they already know about this career.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41826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Make sure you’re logged into your </a:t>
            </a:r>
            <a:r>
              <a:rPr lang="en-GB" sz="1800" u="none" dirty="0" err="1">
                <a:effectLst/>
                <a:latin typeface="Times New Roman" panose="02020603050405020304" pitchFamily="18" charset="0"/>
                <a:ea typeface="Times New Roman" panose="02020603050405020304" pitchFamily="18" charset="0"/>
              </a:rPr>
              <a:t>Unifrog</a:t>
            </a:r>
            <a:r>
              <a:rPr lang="en-GB" sz="1800" u="none" dirty="0">
                <a:effectLst/>
                <a:latin typeface="Times New Roman" panose="02020603050405020304" pitchFamily="18" charset="0"/>
                <a:ea typeface="Times New Roman" panose="02020603050405020304" pitchFamily="18" charset="0"/>
              </a:rPr>
              <a:t> account and click ‘use the platform as a student’. Click the image on the screen to go to the Careers library profile, then click the play button on the video. Alternatively, copy this URL into an internet browser: </a:t>
            </a:r>
            <a:r>
              <a:rPr lang="en-GB" sz="1800" b="1" u="none" dirty="0">
                <a:effectLst/>
                <a:latin typeface="Times New Roman" panose="02020603050405020304" pitchFamily="18" charset="0"/>
                <a:ea typeface="Times New Roman" panose="02020603050405020304" pitchFamily="18" charset="0"/>
              </a:rPr>
              <a:t>unifrog.org/student/careers/direct/retail-manager</a:t>
            </a:r>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If you have more time available, you could read the career profile text as a class too.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93660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r>
              <a:rPr lang="en-GB" sz="1800" u="none" dirty="0">
                <a:solidFill>
                  <a:srgbClr val="000000"/>
                </a:solidFill>
                <a:effectLst/>
                <a:latin typeface="Open Sans" panose="020B0606030504020204" pitchFamily="34" charset="0"/>
                <a:ea typeface="Times New Roman" panose="02020603050405020304" pitchFamily="18" charset="0"/>
              </a:rPr>
              <a:t>This slide contains reflection questions about the career of the month. You could ask students to write down their answers, discuss in pairs or small groups, or discuss as a whole class.</a:t>
            </a:r>
          </a:p>
          <a:p>
            <a:endParaRPr lang="en-GB" sz="1800" u="none" dirty="0">
              <a:solidFill>
                <a:srgbClr val="000000"/>
              </a:solidFill>
              <a:effectLst/>
              <a:latin typeface="Open Sans" panose="020B0606030504020204" pitchFamily="34" charset="0"/>
              <a:ea typeface="Times New Roman" panose="02020603050405020304" pitchFamily="18" charset="0"/>
            </a:endParaRPr>
          </a:p>
          <a:p>
            <a:pPr rtl="0">
              <a:spcBef>
                <a:spcPts val="0"/>
              </a:spcBef>
              <a:spcAft>
                <a:spcPts val="0"/>
              </a:spcAft>
            </a:pPr>
            <a:r>
              <a:rPr lang="en-GB" sz="1800" b="0" i="0" u="none" strike="noStrike" dirty="0">
                <a:solidFill>
                  <a:srgbClr val="000000"/>
                </a:solidFill>
                <a:effectLst/>
                <a:latin typeface="Arial" panose="020B0604020202020204" pitchFamily="34" charset="0"/>
              </a:rPr>
              <a:t>The aim of this activity is for students to think about their own preferences, experiences, and skills and how these could relate to the career. Students are encouraged to draw links between skills used in their current school subjects and the career in the video. If students would like to know more about the career, encourage them to read the full career profile, which contains the following sections: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What you’ll do</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Working hours and environment</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Career path and progression</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Skills required</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Entry requirements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Related know-how guides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Related university subject profiles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Related career profiles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Explore</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Labour Market Information (LMI)</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People also liked… </a:t>
            </a:r>
            <a:endParaRPr lang="en-GB" sz="1800" u="none" dirty="0">
              <a:solidFill>
                <a:srgbClr val="000000"/>
              </a:solidFill>
              <a:effectLst/>
              <a:latin typeface="Open Sans" panose="020B0606030504020204" pitchFamily="34" charset="0"/>
              <a:ea typeface="Times New Roman" panose="02020603050405020304" pitchFamily="18" charset="0"/>
            </a:endParaRPr>
          </a:p>
          <a:p>
            <a:endParaRPr lang="en-GB" sz="1800" u="none" dirty="0">
              <a:solidFill>
                <a:srgbClr val="000000"/>
              </a:solidFill>
              <a:effectLst/>
              <a:latin typeface="Open Sans" panose="020B0606030504020204" pitchFamily="34" charset="0"/>
              <a:ea typeface="Times New Roman" panose="02020603050405020304" pitchFamily="18" charset="0"/>
            </a:endParaRPr>
          </a:p>
          <a:p>
            <a:r>
              <a:rPr lang="en-GB" sz="1800" u="sng" dirty="0">
                <a:solidFill>
                  <a:srgbClr val="000000"/>
                </a:solidFill>
                <a:effectLst/>
                <a:latin typeface="Open Sans" panose="020B0606030504020204" pitchFamily="34" charset="0"/>
                <a:ea typeface="Times New Roman" panose="02020603050405020304" pitchFamily="18" charset="0"/>
              </a:rPr>
              <a:t>Example answers:</a:t>
            </a:r>
          </a:p>
          <a:p>
            <a:pPr marL="342900" indent="-342900">
              <a:buAutoNum type="arabicPeriod"/>
            </a:pPr>
            <a:r>
              <a:rPr lang="en-GB" sz="1800" u="none" dirty="0">
                <a:solidFill>
                  <a:srgbClr val="000000"/>
                </a:solidFill>
                <a:effectLst/>
                <a:latin typeface="Open Sans" panose="020B0606030504020204" pitchFamily="34" charset="0"/>
                <a:ea typeface="Times New Roman" panose="02020603050405020304" pitchFamily="18" charset="0"/>
              </a:rPr>
              <a:t>Ability to lead and motivate a team, communication, working under pressure, confidence, enthusiasm, decision-making, responsibility, etc. </a:t>
            </a:r>
          </a:p>
          <a:p>
            <a:pPr marL="342900" indent="-342900">
              <a:buAutoNum type="arabicPeriod"/>
            </a:pPr>
            <a:r>
              <a:rPr lang="en-GB" sz="1800" u="none" dirty="0">
                <a:solidFill>
                  <a:srgbClr val="000000"/>
                </a:solidFill>
                <a:effectLst/>
                <a:latin typeface="Open Sans" panose="020B0606030504020204" pitchFamily="34" charset="0"/>
                <a:ea typeface="Times New Roman" panose="02020603050405020304" pitchFamily="18" charset="0"/>
              </a:rPr>
              <a:t>I think I’d enjoy motivating other staff members. </a:t>
            </a:r>
          </a:p>
          <a:p>
            <a:pPr marL="342900" indent="-342900">
              <a:buAutoNum type="arabicPeriod"/>
            </a:pPr>
            <a:r>
              <a:rPr lang="en-GB" sz="1800" u="none" dirty="0">
                <a:solidFill>
                  <a:srgbClr val="000000"/>
                </a:solidFill>
                <a:effectLst/>
                <a:latin typeface="Open Sans" panose="020B0606030504020204" pitchFamily="34" charset="0"/>
                <a:ea typeface="Times New Roman" panose="02020603050405020304" pitchFamily="18" charset="0"/>
              </a:rPr>
              <a:t>Business studies, maths.</a:t>
            </a:r>
          </a:p>
          <a:p>
            <a:pPr marL="342900" indent="-342900">
              <a:buAutoNum type="arabicPeriod"/>
            </a:pPr>
            <a:r>
              <a:rPr lang="en-GB" sz="1800" u="none" dirty="0">
                <a:solidFill>
                  <a:srgbClr val="000000"/>
                </a:solidFill>
                <a:effectLst/>
                <a:latin typeface="Open Sans" panose="020B0606030504020204" pitchFamily="34" charset="0"/>
                <a:ea typeface="Times New Roman" panose="02020603050405020304" pitchFamily="18" charset="0"/>
              </a:rPr>
              <a:t>Graduate scheme, degree, apprenticeship, employment.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52969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latin typeface="Open Sans" panose="020B0606030504020204" pitchFamily="34" charset="0"/>
                <a:ea typeface="Open Sans" panose="020B0606030504020204" pitchFamily="34" charset="0"/>
                <a:cs typeface="Open Sans" panose="020B0606030504020204" pitchFamily="34" charset="0"/>
              </a:rPr>
              <a:t>This slide contains career and subject profiles that are relevant to the career of the month.</a:t>
            </a:r>
          </a:p>
          <a:p>
            <a:endParaRPr lang="en-GB" sz="1800" dirty="0">
              <a:effectLst/>
              <a:latin typeface="Times New Roman" panose="02020603050405020304" pitchFamily="18" charset="0"/>
              <a:ea typeface="Times New Roman" panose="02020603050405020304" pitchFamily="18"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If you have additional time available and students have computer access, you can direct them to these resources.</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Remember to log into the student side of your Unifrog account to access these links and remind students to favourite any careers or subjects they like the look of.</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b="0" u="none" dirty="0"/>
              <a:t>You can track student progress with favouriting careers or subjects by clicking Advanced&gt;Sort by&gt;Library profiles in Favourites.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65172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u="none"/>
              <a:t>October’s </a:t>
            </a:r>
            <a:r>
              <a:rPr lang="en-GB" u="none" dirty="0"/>
              <a:t>subject of the month for year 8 is: Horticulture and botany.</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8460CA-E4DF-44B0-820C-F2AC221EA03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17568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u="none" dirty="0">
                <a:effectLst/>
                <a:latin typeface="Times New Roman" panose="02020603050405020304" pitchFamily="18" charset="0"/>
                <a:ea typeface="Times New Roman" panose="02020603050405020304" pitchFamily="18" charset="0"/>
              </a:rPr>
              <a:t>Click to reveal the subject of the month: </a:t>
            </a:r>
            <a:r>
              <a:rPr lang="en-GB" sz="1800" u="none" dirty="0"/>
              <a:t>Horticulture and botany.</a:t>
            </a:r>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Before you’re ready to watch the Subjects library video as a class, ask students to note down anything they think they already know about this subject.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11565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t>Teacher’s notes:</a:t>
            </a:r>
          </a:p>
          <a:p>
            <a:r>
              <a:rPr lang="en-GB" sz="1800" u="none" dirty="0"/>
              <a:t>There are separate PowerPoints available for each month of the academic year within the resource profile ‘Career and subject of the month’. </a:t>
            </a:r>
          </a:p>
          <a:p>
            <a:endParaRPr lang="en-GB" sz="1800" u="none" dirty="0"/>
          </a:p>
          <a:p>
            <a:r>
              <a:rPr lang="en-GB" sz="1800" u="none" dirty="0"/>
              <a:t>Click the hyperlinked text boxes on this slide to be taken to the slides for the year group selected.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02063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Make sure you’re logged into your </a:t>
            </a:r>
            <a:r>
              <a:rPr lang="en-GB" sz="1800" u="none" dirty="0" err="1">
                <a:effectLst/>
                <a:latin typeface="Times New Roman" panose="02020603050405020304" pitchFamily="18" charset="0"/>
                <a:ea typeface="Times New Roman" panose="02020603050405020304" pitchFamily="18" charset="0"/>
              </a:rPr>
              <a:t>Unifrog</a:t>
            </a:r>
            <a:r>
              <a:rPr lang="en-GB" sz="1800" u="none" dirty="0">
                <a:effectLst/>
                <a:latin typeface="Times New Roman" panose="02020603050405020304" pitchFamily="18" charset="0"/>
                <a:ea typeface="Times New Roman" panose="02020603050405020304" pitchFamily="18" charset="0"/>
              </a:rPr>
              <a:t> account and click ‘use the platform as a student’. Click the image on the screen to go to the Subjects library profile, then click the play button on the video. Alternatively, copy this URL into an internet browser: </a:t>
            </a:r>
            <a:r>
              <a:rPr lang="en-GB" sz="1800" b="1" u="none" dirty="0">
                <a:effectLst/>
                <a:latin typeface="Times New Roman" panose="02020603050405020304" pitchFamily="18" charset="0"/>
                <a:ea typeface="Times New Roman" panose="02020603050405020304" pitchFamily="18" charset="0"/>
              </a:rPr>
              <a:t>unifrog.org/student/subjects/direct/horticulture-and-botany</a:t>
            </a:r>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If you have more time available, you could read the subject profile text as a class too.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8344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r>
              <a:rPr lang="en-GB" sz="1800" u="none" dirty="0">
                <a:solidFill>
                  <a:srgbClr val="000000"/>
                </a:solidFill>
                <a:effectLst/>
                <a:latin typeface="Open Sans" panose="020B0606030504020204" pitchFamily="34" charset="0"/>
                <a:ea typeface="Times New Roman" panose="02020603050405020304" pitchFamily="18" charset="0"/>
              </a:rPr>
              <a:t>This slide contains reflection questions about the subject of the month. You could ask students to write down their answers, discuss in pairs or small groups, or discuss as a whole class.</a:t>
            </a:r>
          </a:p>
          <a:p>
            <a:endParaRPr lang="en-GB" sz="1800" u="none" dirty="0">
              <a:solidFill>
                <a:srgbClr val="000000"/>
              </a:solidFill>
              <a:effectLst/>
              <a:latin typeface="Open Sans" panose="020B0606030504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dirty="0">
                <a:solidFill>
                  <a:srgbClr val="000000"/>
                </a:solidFill>
                <a:effectLst/>
                <a:latin typeface="Arial" panose="020B0604020202020204" pitchFamily="34" charset="0"/>
              </a:rPr>
              <a:t>The aim of this activity is for students to think about their own preferences, experiences, and skills and how these could relate to the subject. Students are encouraged to draw links between skills used in their current school subjects and the subject in the video. If students would like to know more about the subject, encourage them to read the full subject profile, which contains the following sections:</a:t>
            </a: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In a nutshell</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Getting in</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Prospects</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Statement</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Reference</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Geek out</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Recommendations: Read</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Recommendations: Watch</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Recommendations: Listen</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Explore</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People also liked…</a:t>
            </a:r>
            <a:endParaRPr lang="en-GB" sz="4000" b="0" dirty="0">
              <a:effectLst/>
            </a:endParaRPr>
          </a:p>
          <a:p>
            <a:endParaRPr lang="en-GB" sz="1800" u="none" dirty="0">
              <a:solidFill>
                <a:srgbClr val="000000"/>
              </a:solidFill>
              <a:effectLst/>
              <a:latin typeface="Open Sans" panose="020B0606030504020204" pitchFamily="34" charset="0"/>
              <a:ea typeface="Times New Roman" panose="02020603050405020304" pitchFamily="18" charset="0"/>
            </a:endParaRPr>
          </a:p>
          <a:p>
            <a:r>
              <a:rPr lang="en-GB" sz="1800" u="sng" dirty="0">
                <a:solidFill>
                  <a:srgbClr val="000000"/>
                </a:solidFill>
                <a:effectLst/>
                <a:latin typeface="Open Sans" panose="020B0606030504020204" pitchFamily="34" charset="0"/>
                <a:ea typeface="Times New Roman" panose="02020603050405020304" pitchFamily="18" charset="0"/>
              </a:rPr>
              <a:t>Example answers: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800" u="none" dirty="0">
                <a:solidFill>
                  <a:srgbClr val="000000"/>
                </a:solidFill>
                <a:effectLst/>
                <a:latin typeface="Open Sans" panose="020B0606030504020204" pitchFamily="34" charset="0"/>
                <a:ea typeface="Times New Roman" panose="02020603050405020304" pitchFamily="18" charset="0"/>
              </a:rPr>
              <a:t>It involves studying GM (genetically modified) crops, which can be an unsustainable way of growing crops.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800" u="none" dirty="0">
                <a:solidFill>
                  <a:srgbClr val="000000"/>
                </a:solidFill>
                <a:effectLst/>
                <a:latin typeface="Open Sans" panose="020B0606030504020204" pitchFamily="34" charset="0"/>
                <a:ea typeface="Times New Roman" panose="02020603050405020304" pitchFamily="18" charset="0"/>
              </a:rPr>
              <a:t>I like doing experiments in science lessons and using technical equipment.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800" u="none" dirty="0">
                <a:solidFill>
                  <a:srgbClr val="000000"/>
                </a:solidFill>
                <a:effectLst/>
                <a:latin typeface="Open Sans" panose="020B0606030504020204" pitchFamily="34" charset="0"/>
                <a:ea typeface="Times New Roman" panose="02020603050405020304" pitchFamily="18" charset="0"/>
              </a:rPr>
              <a:t>Biology, bioscience, science.</a:t>
            </a:r>
          </a:p>
          <a:p>
            <a:pPr marL="342900" indent="-342900">
              <a:buAutoNum type="arabicPeriod"/>
            </a:pPr>
            <a:r>
              <a:rPr lang="en-GB" sz="1800" u="none" dirty="0">
                <a:solidFill>
                  <a:srgbClr val="000000"/>
                </a:solidFill>
                <a:effectLst/>
                <a:latin typeface="Open Sans" panose="020B0606030504020204" pitchFamily="34" charset="0"/>
                <a:ea typeface="Times New Roman" panose="02020603050405020304" pitchFamily="18" charset="0"/>
              </a:rPr>
              <a:t>Research related issues like GM crops. Join or start a gardening club at school. Grow some plants at home.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30828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latin typeface="Open Sans" panose="020B0606030504020204" pitchFamily="34" charset="0"/>
                <a:ea typeface="Open Sans" panose="020B0606030504020204" pitchFamily="34" charset="0"/>
                <a:cs typeface="Open Sans" panose="020B0606030504020204" pitchFamily="34" charset="0"/>
              </a:rPr>
              <a:t>This slide contains career and subject profiles that are relevant to the subject of the month.</a:t>
            </a:r>
          </a:p>
          <a:p>
            <a:endParaRPr lang="en-GB" sz="1800" dirty="0">
              <a:effectLst/>
              <a:latin typeface="Times New Roman" panose="02020603050405020304" pitchFamily="18" charset="0"/>
              <a:ea typeface="Times New Roman" panose="02020603050405020304" pitchFamily="18"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If you have additional time available and students have computer access, you can direct them to these resources.</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Remember to log into the student side of your Unifrog account to access these links and remind students to favourite any careers or subjects they like the look of.</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b="0" u="none" dirty="0"/>
              <a:t>You can track student progress with favouriting careers or subjects by clicking Advanced&gt;Sort by&gt;Library profiles in Favourites.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85653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Teacher’s notes:</a:t>
            </a:r>
          </a:p>
          <a:p>
            <a:r>
              <a:rPr lang="en-GB" u="none"/>
              <a:t>October’s </a:t>
            </a:r>
            <a:r>
              <a:rPr lang="en-GB" u="none" dirty="0"/>
              <a:t>career of the month for year 9 is: Biochemical engineer.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8460CA-E4DF-44B0-820C-F2AC221EA03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31218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Click to reveal the career of the month: Biochemical engineer.</a:t>
            </a:r>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Before you’re ready to watch the Careers library video as a class, ask students to note down anything they think they already know about this career.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84635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Make sure you’re logged into your </a:t>
            </a:r>
            <a:r>
              <a:rPr lang="en-GB" sz="1800" u="none" dirty="0" err="1">
                <a:effectLst/>
                <a:latin typeface="Times New Roman" panose="02020603050405020304" pitchFamily="18" charset="0"/>
                <a:ea typeface="Times New Roman" panose="02020603050405020304" pitchFamily="18" charset="0"/>
              </a:rPr>
              <a:t>Unifrog</a:t>
            </a:r>
            <a:r>
              <a:rPr lang="en-GB" sz="1800" u="none" dirty="0">
                <a:effectLst/>
                <a:latin typeface="Times New Roman" panose="02020603050405020304" pitchFamily="18" charset="0"/>
                <a:ea typeface="Times New Roman" panose="02020603050405020304" pitchFamily="18" charset="0"/>
              </a:rPr>
              <a:t> account and click ‘use the platform as a student’. Click the image on the screen to go to the Careers library profile, then click the play button on the video. Alternatively, copy this URL into an internet browser: </a:t>
            </a:r>
            <a:r>
              <a:rPr lang="en-GB" sz="1800" b="1" u="none" dirty="0">
                <a:effectLst/>
                <a:latin typeface="Times New Roman" panose="02020603050405020304" pitchFamily="18" charset="0"/>
                <a:ea typeface="Times New Roman" panose="02020603050405020304" pitchFamily="18" charset="0"/>
              </a:rPr>
              <a:t>unifrog.org/student/careers/direct/biochemical-engineer</a:t>
            </a:r>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If you have more time available, you could read the career profile text as a class too.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8942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r>
              <a:rPr lang="en-GB" sz="1800" u="none" dirty="0">
                <a:solidFill>
                  <a:srgbClr val="000000"/>
                </a:solidFill>
                <a:effectLst/>
                <a:latin typeface="Open Sans" panose="020B0606030504020204" pitchFamily="34" charset="0"/>
                <a:ea typeface="Times New Roman" panose="02020603050405020304" pitchFamily="18" charset="0"/>
              </a:rPr>
              <a:t>This slide contains reflection questions about the career of the month. You could ask students to write down their answers, discuss in pairs or small groups, or discuss as a whole class.</a:t>
            </a:r>
          </a:p>
          <a:p>
            <a:endParaRPr lang="en-GB" sz="1800" u="none" dirty="0">
              <a:solidFill>
                <a:srgbClr val="000000"/>
              </a:solidFill>
              <a:effectLst/>
              <a:latin typeface="Open Sans" panose="020B0606030504020204" pitchFamily="34" charset="0"/>
              <a:ea typeface="Times New Roman" panose="02020603050405020304" pitchFamily="18" charset="0"/>
            </a:endParaRPr>
          </a:p>
          <a:p>
            <a:pPr rtl="0">
              <a:spcBef>
                <a:spcPts val="0"/>
              </a:spcBef>
              <a:spcAft>
                <a:spcPts val="0"/>
              </a:spcAft>
            </a:pPr>
            <a:r>
              <a:rPr lang="en-GB" sz="1800" b="0" i="0" u="none" strike="noStrike" dirty="0">
                <a:solidFill>
                  <a:srgbClr val="000000"/>
                </a:solidFill>
                <a:effectLst/>
                <a:latin typeface="Arial" panose="020B0604020202020204" pitchFamily="34" charset="0"/>
              </a:rPr>
              <a:t>The aim of this activity is for students to think about their own preferences, experiences, and skills and how these could relate to the career. Students are encouraged to draw links between skills used in their current school subjects and the career in the video. If students would like to know more about the career, encourage them to read the full career profile, which contains the following sections: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What you’ll do</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Working hours and environment</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Career path and progression</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Skills required</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Entry requirements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Related know-how guides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Related university subject profiles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Related career profiles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Explore</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Labour Market Information (LMI)</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People also liked… </a:t>
            </a:r>
            <a:endParaRPr lang="en-GB" sz="1800" u="none" dirty="0">
              <a:solidFill>
                <a:srgbClr val="000000"/>
              </a:solidFill>
              <a:effectLst/>
              <a:latin typeface="Open Sans" panose="020B0606030504020204" pitchFamily="34" charset="0"/>
              <a:ea typeface="Times New Roman" panose="02020603050405020304" pitchFamily="18" charset="0"/>
            </a:endParaRPr>
          </a:p>
          <a:p>
            <a:endParaRPr lang="en-GB" sz="1800" u="none" dirty="0">
              <a:solidFill>
                <a:srgbClr val="000000"/>
              </a:solidFill>
              <a:effectLst/>
              <a:latin typeface="Open Sans" panose="020B0606030504020204" pitchFamily="34" charset="0"/>
              <a:ea typeface="Times New Roman" panose="02020603050405020304" pitchFamily="18" charset="0"/>
            </a:endParaRPr>
          </a:p>
          <a:p>
            <a:r>
              <a:rPr lang="en-GB" sz="1800" u="sng" dirty="0">
                <a:solidFill>
                  <a:srgbClr val="000000"/>
                </a:solidFill>
                <a:effectLst/>
                <a:latin typeface="Open Sans" panose="020B0606030504020204" pitchFamily="34" charset="0"/>
                <a:ea typeface="Times New Roman" panose="02020603050405020304" pitchFamily="18" charset="0"/>
              </a:rPr>
              <a:t>Example answers:</a:t>
            </a:r>
          </a:p>
          <a:p>
            <a:pPr marL="342900" indent="-342900">
              <a:buAutoNum type="arabicPeriod"/>
            </a:pPr>
            <a:r>
              <a:rPr lang="en-GB" sz="1800" u="none" dirty="0">
                <a:solidFill>
                  <a:srgbClr val="000000"/>
                </a:solidFill>
                <a:effectLst/>
                <a:latin typeface="Open Sans" panose="020B0606030504020204" pitchFamily="34" charset="0"/>
                <a:ea typeface="Times New Roman" panose="02020603050405020304" pitchFamily="18" charset="0"/>
              </a:rPr>
              <a:t>Communication, critical thinking, problem solving, teamwork, technical skills.</a:t>
            </a:r>
          </a:p>
          <a:p>
            <a:pPr marL="342900" indent="-342900">
              <a:buAutoNum type="arabicPeriod"/>
            </a:pPr>
            <a:r>
              <a:rPr lang="en-GB" sz="1800" u="none" dirty="0">
                <a:solidFill>
                  <a:srgbClr val="000000"/>
                </a:solidFill>
                <a:effectLst/>
                <a:latin typeface="Open Sans" panose="020B0606030504020204" pitchFamily="34" charset="0"/>
                <a:ea typeface="Times New Roman" panose="02020603050405020304" pitchFamily="18" charset="0"/>
              </a:rPr>
              <a:t>I’m love science so this career aligns with my interests. </a:t>
            </a:r>
          </a:p>
          <a:p>
            <a:pPr marL="342900" indent="-342900">
              <a:buAutoNum type="arabicPeriod"/>
            </a:pPr>
            <a:r>
              <a:rPr lang="en-GB" sz="1800" u="none" dirty="0">
                <a:solidFill>
                  <a:srgbClr val="000000"/>
                </a:solidFill>
                <a:effectLst/>
                <a:latin typeface="Open Sans" panose="020B0606030504020204" pitchFamily="34" charset="0"/>
                <a:ea typeface="Times New Roman" panose="02020603050405020304" pitchFamily="18" charset="0"/>
              </a:rPr>
              <a:t>Science, biology, chemistry, engineering, business. </a:t>
            </a:r>
          </a:p>
          <a:p>
            <a:pPr marL="342900" indent="-342900">
              <a:buAutoNum type="arabicPeriod"/>
            </a:pPr>
            <a:r>
              <a:rPr lang="en-GB" sz="1800" u="none" dirty="0">
                <a:solidFill>
                  <a:srgbClr val="000000"/>
                </a:solidFill>
                <a:effectLst/>
                <a:latin typeface="Open Sans" panose="020B0606030504020204" pitchFamily="34" charset="0"/>
                <a:ea typeface="Times New Roman" panose="02020603050405020304" pitchFamily="18" charset="0"/>
              </a:rPr>
              <a:t>Reading the </a:t>
            </a:r>
            <a:r>
              <a:rPr lang="en-GB" sz="1800" u="none" dirty="0" err="1">
                <a:solidFill>
                  <a:srgbClr val="000000"/>
                </a:solidFill>
                <a:effectLst/>
                <a:latin typeface="Open Sans" panose="020B0606030504020204" pitchFamily="34" charset="0"/>
                <a:ea typeface="Times New Roman" panose="02020603050405020304" pitchFamily="18" charset="0"/>
              </a:rPr>
              <a:t>Unifrog</a:t>
            </a:r>
            <a:r>
              <a:rPr lang="en-GB" sz="1800" u="none" dirty="0">
                <a:solidFill>
                  <a:srgbClr val="000000"/>
                </a:solidFill>
                <a:effectLst/>
                <a:latin typeface="Open Sans" panose="020B0606030504020204" pitchFamily="34" charset="0"/>
                <a:ea typeface="Times New Roman" panose="02020603050405020304" pitchFamily="18" charset="0"/>
              </a:rPr>
              <a:t> career profile, joining science-related extracurricular clubs, researching similar careers.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44042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latin typeface="Open Sans" panose="020B0606030504020204" pitchFamily="34" charset="0"/>
                <a:ea typeface="Open Sans" panose="020B0606030504020204" pitchFamily="34" charset="0"/>
                <a:cs typeface="Open Sans" panose="020B0606030504020204" pitchFamily="34" charset="0"/>
              </a:rPr>
              <a:t>This slide contains career and subject profiles that are relevant to the career of the month.</a:t>
            </a:r>
          </a:p>
          <a:p>
            <a:endParaRPr lang="en-GB" sz="1800" dirty="0">
              <a:effectLst/>
              <a:latin typeface="Times New Roman" panose="02020603050405020304" pitchFamily="18" charset="0"/>
              <a:ea typeface="Times New Roman" panose="02020603050405020304" pitchFamily="18"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If you have additional time available and students have computer access, you can direct them to these resources.</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Remember to log into the student side of your Unifrog account to access these links and remind students to favourite any careers or subjects they like the look of.</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b="0" u="none" dirty="0"/>
              <a:t>You can track student progress with favouriting careers or subjects by clicking Advanced&gt;Sort by&gt;Library profiles in Favourites.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19279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u="none"/>
              <a:t>October’s </a:t>
            </a:r>
            <a:r>
              <a:rPr lang="en-GB" u="none" dirty="0"/>
              <a:t>subject of the month for year 9 is: Computer games design.</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8460CA-E4DF-44B0-820C-F2AC221EA03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29813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Click to reveal the subject of the month: </a:t>
            </a:r>
            <a:r>
              <a:rPr lang="en-GB" sz="1800" u="none" dirty="0"/>
              <a:t>Computer games design.</a:t>
            </a:r>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Before you’re ready to watch the Subjects library video as a class, ask students to note down anything they think they already know about this subject.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52804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Teacher’s notes:</a:t>
            </a:r>
          </a:p>
          <a:p>
            <a:r>
              <a:rPr lang="en-GB" u="none" dirty="0"/>
              <a:t>October’s career of the month for year 7 is: Sustainability officer.</a:t>
            </a:r>
          </a:p>
        </p:txBody>
      </p:sp>
      <p:sp>
        <p:nvSpPr>
          <p:cNvPr id="4" name="Slide Number Placeholder 3"/>
          <p:cNvSpPr>
            <a:spLocks noGrp="1"/>
          </p:cNvSpPr>
          <p:nvPr>
            <p:ph type="sldNum" sz="quarter" idx="5"/>
          </p:nvPr>
        </p:nvSpPr>
        <p:spPr/>
        <p:txBody>
          <a:bodyPr/>
          <a:lstStyle/>
          <a:p>
            <a:fld id="{EF8460CA-E4DF-44B0-820C-F2AC221EA031}" type="slidenum">
              <a:rPr lang="en-GB" smtClean="0"/>
              <a:t>3</a:t>
            </a:fld>
            <a:endParaRPr lang="en-GB"/>
          </a:p>
        </p:txBody>
      </p:sp>
    </p:spTree>
    <p:extLst>
      <p:ext uri="{BB962C8B-B14F-4D97-AF65-F5344CB8AC3E}">
        <p14:creationId xmlns:p14="http://schemas.microsoft.com/office/powerpoint/2010/main" val="20391465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Make sure you’re logged into your </a:t>
            </a:r>
            <a:r>
              <a:rPr lang="en-GB" sz="1800" u="none" dirty="0" err="1">
                <a:effectLst/>
                <a:latin typeface="Times New Roman" panose="02020603050405020304" pitchFamily="18" charset="0"/>
                <a:ea typeface="Times New Roman" panose="02020603050405020304" pitchFamily="18" charset="0"/>
              </a:rPr>
              <a:t>Unifrog</a:t>
            </a:r>
            <a:r>
              <a:rPr lang="en-GB" sz="1800" u="none" dirty="0">
                <a:effectLst/>
                <a:latin typeface="Times New Roman" panose="02020603050405020304" pitchFamily="18" charset="0"/>
                <a:ea typeface="Times New Roman" panose="02020603050405020304" pitchFamily="18" charset="0"/>
              </a:rPr>
              <a:t> account and click ‘use the platform as a student’. Click the image on the screen to go to the Subjects library profile, then click the play button on the video. Alternatively, copy this URL into an internet browser: </a:t>
            </a:r>
            <a:r>
              <a:rPr lang="en-GB" sz="1800" b="1" u="none" dirty="0">
                <a:effectLst/>
                <a:latin typeface="Times New Roman" panose="02020603050405020304" pitchFamily="18" charset="0"/>
                <a:ea typeface="Times New Roman" panose="02020603050405020304" pitchFamily="18" charset="0"/>
              </a:rPr>
              <a:t>unifrog.org/student/subjects/direct/computer-games-design</a:t>
            </a:r>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If you have more time available, you could read the subject profile text as a class too.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498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r>
              <a:rPr lang="en-GB" sz="1800" u="none" dirty="0">
                <a:solidFill>
                  <a:srgbClr val="000000"/>
                </a:solidFill>
                <a:effectLst/>
                <a:latin typeface="Open Sans" panose="020B0606030504020204" pitchFamily="34" charset="0"/>
                <a:ea typeface="Times New Roman" panose="02020603050405020304" pitchFamily="18" charset="0"/>
              </a:rPr>
              <a:t>This slide contains reflection questions about the subject of the month. You could ask students to write down their answers, discuss in pairs or small groups, or discuss as a whole class.</a:t>
            </a:r>
          </a:p>
          <a:p>
            <a:endParaRPr lang="en-GB" sz="1800" u="none" dirty="0">
              <a:solidFill>
                <a:srgbClr val="000000"/>
              </a:solidFill>
              <a:effectLst/>
              <a:latin typeface="Open Sans" panose="020B0606030504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dirty="0">
                <a:solidFill>
                  <a:srgbClr val="000000"/>
                </a:solidFill>
                <a:effectLst/>
                <a:latin typeface="Arial" panose="020B0604020202020204" pitchFamily="34" charset="0"/>
              </a:rPr>
              <a:t>The aim of this activity is for students to think about their own preferences, experiences, and skills and how these could relate to the subject. Students are encouraged to draw links between skills used in their current school subjects and the subject in the video. If students would like to know more about the subject, encourage them to read the full subject profile, which contains the following sections:</a:t>
            </a: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In a nutshell</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Getting in</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Prospects</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Statement</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Reference</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Geek out</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Recommendations: Read</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Recommendations: Watch</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Recommendations: Listen</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Explore</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People also liked…</a:t>
            </a:r>
            <a:endParaRPr lang="en-GB" sz="4000" b="0" dirty="0">
              <a:effectLst/>
            </a:endParaRPr>
          </a:p>
          <a:p>
            <a:endParaRPr lang="en-GB" sz="1800" u="none" dirty="0">
              <a:solidFill>
                <a:srgbClr val="000000"/>
              </a:solidFill>
              <a:effectLst/>
              <a:latin typeface="Open Sans" panose="020B0606030504020204" pitchFamily="34" charset="0"/>
              <a:ea typeface="Times New Roman" panose="02020603050405020304" pitchFamily="18" charset="0"/>
            </a:endParaRPr>
          </a:p>
          <a:p>
            <a:r>
              <a:rPr lang="en-GB" sz="1800" u="sng" dirty="0">
                <a:solidFill>
                  <a:srgbClr val="000000"/>
                </a:solidFill>
                <a:effectLst/>
                <a:latin typeface="Open Sans" panose="020B0606030504020204" pitchFamily="34" charset="0"/>
                <a:ea typeface="Times New Roman" panose="02020603050405020304" pitchFamily="18" charset="0"/>
              </a:rPr>
              <a:t>Example answers: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800" u="none" dirty="0">
                <a:solidFill>
                  <a:srgbClr val="000000"/>
                </a:solidFill>
                <a:effectLst/>
                <a:latin typeface="Open Sans" panose="020B0606030504020204" pitchFamily="34" charset="0"/>
                <a:ea typeface="Times New Roman" panose="02020603050405020304" pitchFamily="18" charset="0"/>
              </a:rPr>
              <a:t>Coding/programming, art/design, photography/videography. </a:t>
            </a:r>
          </a:p>
          <a:p>
            <a:pPr marL="342900" indent="-342900">
              <a:buAutoNum type="arabicPeriod"/>
            </a:pPr>
            <a:r>
              <a:rPr lang="en-GB" sz="1800" u="none" dirty="0">
                <a:solidFill>
                  <a:srgbClr val="000000"/>
                </a:solidFill>
                <a:effectLst/>
                <a:latin typeface="Open Sans" panose="020B0606030504020204" pitchFamily="34" charset="0"/>
                <a:ea typeface="Times New Roman" panose="02020603050405020304" pitchFamily="18" charset="0"/>
              </a:rPr>
              <a:t>Digital literacy, attention to detail, problem solving, numeracy, analysis, creativity. </a:t>
            </a:r>
          </a:p>
          <a:p>
            <a:pPr marL="342900" indent="-342900">
              <a:buAutoNum type="arabicPeriod"/>
            </a:pPr>
            <a:r>
              <a:rPr lang="en-GB" sz="1800" u="none" dirty="0">
                <a:solidFill>
                  <a:srgbClr val="000000"/>
                </a:solidFill>
                <a:effectLst/>
                <a:latin typeface="Open Sans" panose="020B0606030504020204" pitchFamily="34" charset="0"/>
                <a:ea typeface="Times New Roman" panose="02020603050405020304" pitchFamily="18" charset="0"/>
              </a:rPr>
              <a:t>Computer science, maths, physics.</a:t>
            </a:r>
          </a:p>
          <a:p>
            <a:pPr marL="342900" indent="-342900">
              <a:buAutoNum type="arabicPeriod"/>
            </a:pPr>
            <a:r>
              <a:rPr lang="en-GB" sz="1800" u="none" dirty="0">
                <a:solidFill>
                  <a:srgbClr val="000000"/>
                </a:solidFill>
                <a:effectLst/>
                <a:latin typeface="Open Sans" panose="020B0606030504020204" pitchFamily="34" charset="0"/>
                <a:ea typeface="Times New Roman" panose="02020603050405020304" pitchFamily="18" charset="0"/>
              </a:rPr>
              <a:t>Select relevant GCSE / A level (or equivalent) subjects like IT or computer science, do background reading into game design, complete online courses about game design, download free game-design software, learn how to code, take part in a ‘hackathon’.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62595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latin typeface="Open Sans" panose="020B0606030504020204" pitchFamily="34" charset="0"/>
                <a:ea typeface="Open Sans" panose="020B0606030504020204" pitchFamily="34" charset="0"/>
                <a:cs typeface="Open Sans" panose="020B0606030504020204" pitchFamily="34" charset="0"/>
              </a:rPr>
              <a:t>This slide contains career and subject profiles that are relevant to the subject of the month.</a:t>
            </a:r>
          </a:p>
          <a:p>
            <a:endParaRPr lang="en-GB" sz="1800" dirty="0">
              <a:effectLst/>
              <a:latin typeface="Times New Roman" panose="02020603050405020304" pitchFamily="18" charset="0"/>
              <a:ea typeface="Times New Roman" panose="02020603050405020304" pitchFamily="18"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If you have additional time available and students have computer access, you can direct them to these resources.</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Remember to log into the student side of your Unifrog account to access these links and remind students to favourite any careers or subjects they like the look of.</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b="0" u="none" dirty="0"/>
              <a:t>You can track student progress with favouriting careers or subjects by clicking Advanced&gt;Sort by&gt;Library profiles in Favourites.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55028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Teacher’s notes:</a:t>
            </a:r>
          </a:p>
          <a:p>
            <a:r>
              <a:rPr lang="en-GB" u="none"/>
              <a:t>October’s </a:t>
            </a:r>
            <a:r>
              <a:rPr lang="en-GB" u="none" dirty="0"/>
              <a:t>career of the month for year 10 is: Forestry worker.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8460CA-E4DF-44B0-820C-F2AC221EA03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03805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Click to reveal the career of the month: </a:t>
            </a:r>
            <a:r>
              <a:rPr lang="en-GB" sz="1800" u="none" dirty="0"/>
              <a:t>Forestry worker.</a:t>
            </a: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Before you’re ready to watch the Careers library video as a class, ask students to note down anything they think they already know about this career.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74218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Make sure you’re logged into your </a:t>
            </a:r>
            <a:r>
              <a:rPr lang="en-GB" sz="1800" u="none" dirty="0" err="1">
                <a:effectLst/>
                <a:latin typeface="Times New Roman" panose="02020603050405020304" pitchFamily="18" charset="0"/>
                <a:ea typeface="Times New Roman" panose="02020603050405020304" pitchFamily="18" charset="0"/>
              </a:rPr>
              <a:t>Unifrog</a:t>
            </a:r>
            <a:r>
              <a:rPr lang="en-GB" sz="1800" u="none" dirty="0">
                <a:effectLst/>
                <a:latin typeface="Times New Roman" panose="02020603050405020304" pitchFamily="18" charset="0"/>
                <a:ea typeface="Times New Roman" panose="02020603050405020304" pitchFamily="18" charset="0"/>
              </a:rPr>
              <a:t> account and click ‘use the platform as a student’. Click the image on the screen to go to the Careers library profile, then click the play button on the video. Alternatively, copy this URL into an internet browser: </a:t>
            </a:r>
            <a:r>
              <a:rPr lang="en-GB" sz="1800" b="1" u="none" dirty="0">
                <a:effectLst/>
                <a:latin typeface="Times New Roman" panose="02020603050405020304" pitchFamily="18" charset="0"/>
                <a:ea typeface="Times New Roman" panose="02020603050405020304" pitchFamily="18" charset="0"/>
              </a:rPr>
              <a:t>unifrog.org/student/careers/direct/forestry-worker</a:t>
            </a:r>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If you have more time available, you could read the career profile text as a class too.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20473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r>
              <a:rPr lang="en-GB" sz="1800" u="none" dirty="0">
                <a:solidFill>
                  <a:srgbClr val="000000"/>
                </a:solidFill>
                <a:effectLst/>
                <a:latin typeface="Open Sans" panose="020B0606030504020204" pitchFamily="34" charset="0"/>
                <a:ea typeface="Times New Roman" panose="02020603050405020304" pitchFamily="18" charset="0"/>
              </a:rPr>
              <a:t>This slide contains reflection questions about the career of the month. You could ask students to write down their answers, discuss in pairs or small groups, or discuss as a whole class.</a:t>
            </a:r>
          </a:p>
          <a:p>
            <a:endParaRPr lang="en-GB" sz="1800" u="none" dirty="0">
              <a:solidFill>
                <a:srgbClr val="000000"/>
              </a:solidFill>
              <a:effectLst/>
              <a:latin typeface="Open Sans" panose="020B0606030504020204" pitchFamily="34" charset="0"/>
              <a:ea typeface="Times New Roman" panose="02020603050405020304" pitchFamily="18" charset="0"/>
            </a:endParaRPr>
          </a:p>
          <a:p>
            <a:pPr rtl="0">
              <a:spcBef>
                <a:spcPts val="0"/>
              </a:spcBef>
              <a:spcAft>
                <a:spcPts val="0"/>
              </a:spcAft>
            </a:pPr>
            <a:r>
              <a:rPr lang="en-GB" sz="1800" b="0" i="0" u="none" strike="noStrike" dirty="0">
                <a:solidFill>
                  <a:srgbClr val="000000"/>
                </a:solidFill>
                <a:effectLst/>
                <a:latin typeface="Arial" panose="020B0604020202020204" pitchFamily="34" charset="0"/>
              </a:rPr>
              <a:t>The aim of this activity is for students to think about their own preferences, experiences, and skills and how these could relate to the career. Students are encouraged to draw links between skills used in their current school subjects and the career in the video. If students would like to know more about the career, encourage them to read the full career profile, which contains the following sections: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What you’ll do</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Working hours and environment</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Career path and progression</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Skills required</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Entry requirements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Related know-how guides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Related university subject profiles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Related career profiles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Explore</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Labour Market Information (LMI)</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People also liked… </a:t>
            </a:r>
            <a:endParaRPr lang="en-GB" sz="1800" u="none" dirty="0">
              <a:solidFill>
                <a:srgbClr val="000000"/>
              </a:solidFill>
              <a:effectLst/>
              <a:latin typeface="Open Sans" panose="020B0606030504020204" pitchFamily="34" charset="0"/>
              <a:ea typeface="Times New Roman" panose="02020603050405020304" pitchFamily="18" charset="0"/>
            </a:endParaRPr>
          </a:p>
          <a:p>
            <a:endParaRPr lang="en-GB" sz="1800" u="none" dirty="0">
              <a:solidFill>
                <a:srgbClr val="000000"/>
              </a:solidFill>
              <a:effectLst/>
              <a:latin typeface="Open Sans" panose="020B0606030504020204" pitchFamily="34" charset="0"/>
              <a:ea typeface="Times New Roman" panose="02020603050405020304" pitchFamily="18" charset="0"/>
            </a:endParaRPr>
          </a:p>
          <a:p>
            <a:r>
              <a:rPr lang="en-GB" sz="1800" u="sng" dirty="0">
                <a:solidFill>
                  <a:srgbClr val="000000"/>
                </a:solidFill>
                <a:effectLst/>
                <a:latin typeface="Open Sans" panose="020B0606030504020204" pitchFamily="34" charset="0"/>
                <a:ea typeface="Times New Roman" panose="02020603050405020304" pitchFamily="18" charset="0"/>
              </a:rPr>
              <a:t>Example answers:</a:t>
            </a:r>
          </a:p>
          <a:p>
            <a:pPr marL="342900" indent="-342900">
              <a:buAutoNum type="arabicPeriod"/>
            </a:pPr>
            <a:r>
              <a:rPr lang="en-GB" sz="1800" u="none" dirty="0">
                <a:solidFill>
                  <a:srgbClr val="000000"/>
                </a:solidFill>
                <a:effectLst/>
                <a:latin typeface="Open Sans" panose="020B0606030504020204" pitchFamily="34" charset="0"/>
                <a:ea typeface="Times New Roman" panose="02020603050405020304" pitchFamily="18" charset="0"/>
              </a:rPr>
              <a:t>Do some volunteering and post about wildlife on social media. </a:t>
            </a:r>
          </a:p>
          <a:p>
            <a:pPr marL="342900" indent="-342900">
              <a:buAutoNum type="arabicPeriod"/>
            </a:pPr>
            <a:r>
              <a:rPr lang="en-GB" sz="1800" u="none" dirty="0">
                <a:solidFill>
                  <a:srgbClr val="000000"/>
                </a:solidFill>
                <a:effectLst/>
                <a:latin typeface="Open Sans" panose="020B0606030504020204" pitchFamily="34" charset="0"/>
                <a:ea typeface="Times New Roman" panose="02020603050405020304" pitchFamily="18" charset="0"/>
              </a:rPr>
              <a:t>Doing on-site woodland condition assessments.</a:t>
            </a:r>
          </a:p>
          <a:p>
            <a:pPr marL="342900" indent="-342900">
              <a:buAutoNum type="arabicPeriod"/>
            </a:pPr>
            <a:r>
              <a:rPr lang="en-GB" sz="1800" u="none" dirty="0">
                <a:solidFill>
                  <a:srgbClr val="000000"/>
                </a:solidFill>
                <a:effectLst/>
                <a:latin typeface="Open Sans" panose="020B0606030504020204" pitchFamily="34" charset="0"/>
                <a:ea typeface="Times New Roman" panose="02020603050405020304" pitchFamily="18" charset="0"/>
              </a:rPr>
              <a:t>Lucy mentions a degree in earth science and climate change and a forest school leader qualification. You could also do an apprenticeship, college course, volunteering placement, or job. </a:t>
            </a:r>
          </a:p>
          <a:p>
            <a:pPr marL="342900" indent="-342900">
              <a:buAutoNum type="arabicPeriod"/>
            </a:pPr>
            <a:r>
              <a:rPr lang="en-GB" sz="1800" u="none" dirty="0">
                <a:solidFill>
                  <a:srgbClr val="000000"/>
                </a:solidFill>
                <a:effectLst/>
                <a:latin typeface="Open Sans" panose="020B0606030504020204" pitchFamily="34" charset="0"/>
                <a:ea typeface="Times New Roman" panose="02020603050405020304" pitchFamily="18" charset="0"/>
              </a:rPr>
              <a:t>Work experience in a related field, volunteering for a woodland or wildlife charity, further research.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3639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latin typeface="Open Sans" panose="020B0606030504020204" pitchFamily="34" charset="0"/>
                <a:ea typeface="Open Sans" panose="020B0606030504020204" pitchFamily="34" charset="0"/>
                <a:cs typeface="Open Sans" panose="020B0606030504020204" pitchFamily="34" charset="0"/>
              </a:rPr>
              <a:t>This slide contains career and subject profiles that are relevant to the career of the month.</a:t>
            </a:r>
          </a:p>
          <a:p>
            <a:endParaRPr lang="en-GB" sz="1800" dirty="0">
              <a:effectLst/>
              <a:latin typeface="Times New Roman" panose="02020603050405020304" pitchFamily="18" charset="0"/>
              <a:ea typeface="Times New Roman" panose="02020603050405020304" pitchFamily="18"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If you have additional time available and students have computer access, you can direct them to these resources.</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Remember to log into the student side of your Unifrog account to access these links and remind students to favourite any careers or subjects they like the look of.</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b="0" u="none" dirty="0"/>
              <a:t>You can track student progress with favouriting careers or subjects by clicking Advanced&gt;Sort by&gt;Library profiles in Favourites.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06971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u="none"/>
              <a:t>October’s </a:t>
            </a:r>
            <a:r>
              <a:rPr lang="en-GB" u="none" dirty="0"/>
              <a:t>subject of the month for year 10 is: Aerospace engineering and aviation.</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8460CA-E4DF-44B0-820C-F2AC221EA03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71601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Click to reveal the subject of the month: </a:t>
            </a:r>
            <a:r>
              <a:rPr lang="en-GB" sz="1800" u="none" dirty="0"/>
              <a:t>Aerospace engineering and aviation.</a:t>
            </a:r>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Before you’re ready to watch the Subjects library video as a class, ask students to note down anything they think they already know about this subject.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34034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Click to reveal the career of the month: </a:t>
            </a:r>
            <a:r>
              <a:rPr lang="en-GB" sz="1800" u="none" dirty="0"/>
              <a:t>Sustainability officer.</a:t>
            </a:r>
            <a:r>
              <a:rPr lang="en-GB" sz="1800" u="none" dirty="0">
                <a:effectLst/>
                <a:latin typeface="Times New Roman" panose="02020603050405020304" pitchFamily="18" charset="0"/>
                <a:ea typeface="Times New Roman" panose="02020603050405020304" pitchFamily="18" charset="0"/>
              </a:rPr>
              <a:t> </a:t>
            </a:r>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Before you’re ready to watch the Careers library video as a class, ask students to note down anything they think they already know about this career.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08026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Make sure you’re logged into your </a:t>
            </a:r>
            <a:r>
              <a:rPr lang="en-GB" sz="1800" u="none" dirty="0" err="1">
                <a:effectLst/>
                <a:latin typeface="Times New Roman" panose="02020603050405020304" pitchFamily="18" charset="0"/>
                <a:ea typeface="Times New Roman" panose="02020603050405020304" pitchFamily="18" charset="0"/>
              </a:rPr>
              <a:t>Unifrog</a:t>
            </a:r>
            <a:r>
              <a:rPr lang="en-GB" sz="1800" u="none" dirty="0">
                <a:effectLst/>
                <a:latin typeface="Times New Roman" panose="02020603050405020304" pitchFamily="18" charset="0"/>
                <a:ea typeface="Times New Roman" panose="02020603050405020304" pitchFamily="18" charset="0"/>
              </a:rPr>
              <a:t> account and click ‘use the platform as a student’. Click the image on the screen to go to the Subjects library profile, then click the play button on the video. Alternatively, copy this URL into an internet browser: </a:t>
            </a:r>
            <a:r>
              <a:rPr lang="en-GB" sz="1800" b="1" u="none" dirty="0">
                <a:effectLst/>
                <a:latin typeface="Times New Roman" panose="02020603050405020304" pitchFamily="18" charset="0"/>
                <a:ea typeface="Times New Roman" panose="02020603050405020304" pitchFamily="18" charset="0"/>
              </a:rPr>
              <a:t>unifrog.org/student/subjects/direct/aerospace-engineering-and-aviation</a:t>
            </a:r>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If you have more time available, you could read the subject profile text as a class too.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27037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r>
              <a:rPr lang="en-GB" sz="1800" u="none" dirty="0">
                <a:solidFill>
                  <a:srgbClr val="000000"/>
                </a:solidFill>
                <a:effectLst/>
                <a:latin typeface="Open Sans" panose="020B0606030504020204" pitchFamily="34" charset="0"/>
                <a:ea typeface="Times New Roman" panose="02020603050405020304" pitchFamily="18" charset="0"/>
              </a:rPr>
              <a:t>This slide contains reflection questions about the subject of the month. You could ask students to write down their answers, discuss in pairs or small groups, or discuss as a whole class.</a:t>
            </a:r>
          </a:p>
          <a:p>
            <a:endParaRPr lang="en-GB" sz="1800" u="none" dirty="0">
              <a:solidFill>
                <a:srgbClr val="000000"/>
              </a:solidFill>
              <a:effectLst/>
              <a:latin typeface="Open Sans" panose="020B0606030504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dirty="0">
                <a:solidFill>
                  <a:srgbClr val="000000"/>
                </a:solidFill>
                <a:effectLst/>
                <a:latin typeface="Arial" panose="020B0604020202020204" pitchFamily="34" charset="0"/>
              </a:rPr>
              <a:t>The aim of this activity is for students to think about their own preferences, experiences, and skills and how these could relate to the subject. Students are encouraged to draw links between skills used in their current school subjects and the subject in the video. If students would like to know more about the subject, encourage them to read the full subject profile, which contains the following sections:</a:t>
            </a: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In a nutshell</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Getting in</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Prospects</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Statement</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Reference</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Geek out</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Recommendations: Read</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Recommendations: Watch</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Recommendations: Listen</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Explore</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People also liked…</a:t>
            </a:r>
            <a:endParaRPr lang="en-GB" sz="4000" b="0" dirty="0">
              <a:effectLst/>
            </a:endParaRPr>
          </a:p>
          <a:p>
            <a:endParaRPr lang="en-GB" sz="1800" u="none" dirty="0">
              <a:solidFill>
                <a:srgbClr val="000000"/>
              </a:solidFill>
              <a:effectLst/>
              <a:latin typeface="Open Sans" panose="020B0606030504020204" pitchFamily="34" charset="0"/>
              <a:ea typeface="Times New Roman" panose="02020603050405020304" pitchFamily="18" charset="0"/>
            </a:endParaRPr>
          </a:p>
          <a:p>
            <a:r>
              <a:rPr lang="en-GB" sz="1800" u="sng" dirty="0">
                <a:solidFill>
                  <a:srgbClr val="000000"/>
                </a:solidFill>
                <a:effectLst/>
                <a:latin typeface="Open Sans" panose="020B0606030504020204" pitchFamily="34" charset="0"/>
                <a:ea typeface="Times New Roman" panose="02020603050405020304" pitchFamily="18" charset="0"/>
              </a:rPr>
              <a:t>Example answers: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800" u="none" dirty="0">
                <a:solidFill>
                  <a:srgbClr val="000000"/>
                </a:solidFill>
                <a:effectLst/>
                <a:latin typeface="Open Sans" panose="020B0606030504020204" pitchFamily="34" charset="0"/>
                <a:ea typeface="Times New Roman" panose="02020603050405020304" pitchFamily="18" charset="0"/>
              </a:rPr>
              <a:t>Aerospace engineer, airline pilot, astronaut, helicopter pilot, air traffic controller, aviation inspector, airport operations manager. Aerospace engineers research, design, and build aircraft like planes, spacecraft, and satellites.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800" u="none" dirty="0">
                <a:solidFill>
                  <a:srgbClr val="000000"/>
                </a:solidFill>
                <a:effectLst/>
                <a:latin typeface="Open Sans" panose="020B0606030504020204" pitchFamily="34" charset="0"/>
                <a:ea typeface="Times New Roman" panose="02020603050405020304" pitchFamily="18" charset="0"/>
              </a:rPr>
              <a:t>Like Ashley, I might struggle with coding as I’ve never done that before.</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800" u="none" dirty="0">
                <a:solidFill>
                  <a:srgbClr val="000000"/>
                </a:solidFill>
                <a:effectLst/>
                <a:latin typeface="Open Sans" panose="020B0606030504020204" pitchFamily="34" charset="0"/>
                <a:ea typeface="Times New Roman" panose="02020603050405020304" pitchFamily="18" charset="0"/>
              </a:rPr>
              <a:t>I’d like to know what A levels would be good to study to prepare for this degree. I could find this out within the </a:t>
            </a:r>
            <a:r>
              <a:rPr lang="en-GB" sz="1800" u="none" dirty="0" err="1">
                <a:solidFill>
                  <a:srgbClr val="000000"/>
                </a:solidFill>
                <a:effectLst/>
                <a:latin typeface="Open Sans" panose="020B0606030504020204" pitchFamily="34" charset="0"/>
                <a:ea typeface="Times New Roman" panose="02020603050405020304" pitchFamily="18" charset="0"/>
              </a:rPr>
              <a:t>Unifrog</a:t>
            </a:r>
            <a:r>
              <a:rPr lang="en-GB" sz="1800" u="none" dirty="0">
                <a:solidFill>
                  <a:srgbClr val="000000"/>
                </a:solidFill>
                <a:effectLst/>
                <a:latin typeface="Open Sans" panose="020B0606030504020204" pitchFamily="34" charset="0"/>
                <a:ea typeface="Times New Roman" panose="02020603050405020304" pitchFamily="18" charset="0"/>
              </a:rPr>
              <a:t> subject profile.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09852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latin typeface="Open Sans" panose="020B0606030504020204" pitchFamily="34" charset="0"/>
                <a:ea typeface="Open Sans" panose="020B0606030504020204" pitchFamily="34" charset="0"/>
                <a:cs typeface="Open Sans" panose="020B0606030504020204" pitchFamily="34" charset="0"/>
              </a:rPr>
              <a:t>This slide contains career and subject profiles that are relevant to the subject of the month.</a:t>
            </a:r>
          </a:p>
          <a:p>
            <a:endParaRPr lang="en-GB" sz="1800" dirty="0">
              <a:effectLst/>
              <a:latin typeface="Times New Roman" panose="02020603050405020304" pitchFamily="18" charset="0"/>
              <a:ea typeface="Times New Roman" panose="02020603050405020304" pitchFamily="18"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If you have additional time available and students have computer access, you can direct them to these resources.</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Remember to log into the student side of your Unifrog account to access these links and remind students to favourite any careers or subjects they like the look of.</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b="0" u="none" dirty="0"/>
              <a:t>You can track student progress with favouriting careers or subjects by clicking Advanced&gt;Sort by&gt;Library profiles in Favourites.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26442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Teacher’s notes:</a:t>
            </a:r>
          </a:p>
          <a:p>
            <a:r>
              <a:rPr lang="en-GB" u="none"/>
              <a:t>October’s </a:t>
            </a:r>
            <a:r>
              <a:rPr lang="en-GB" u="none" dirty="0"/>
              <a:t>career of the month for year 11 is: Health play specialist.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8460CA-E4DF-44B0-820C-F2AC221EA03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65173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Click to reveal the career of the month: </a:t>
            </a:r>
            <a:r>
              <a:rPr lang="en-GB" sz="1800" u="none" dirty="0"/>
              <a:t>Health play specialist.</a:t>
            </a: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Before you’re ready to watch the Careers library video as a class, ask students to note down anything they think they already know about this career.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048589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Make sure you’re logged into your </a:t>
            </a:r>
            <a:r>
              <a:rPr lang="en-GB" sz="1800" u="none" dirty="0" err="1">
                <a:effectLst/>
                <a:latin typeface="Times New Roman" panose="02020603050405020304" pitchFamily="18" charset="0"/>
                <a:ea typeface="Times New Roman" panose="02020603050405020304" pitchFamily="18" charset="0"/>
              </a:rPr>
              <a:t>Unifrog</a:t>
            </a:r>
            <a:r>
              <a:rPr lang="en-GB" sz="1800" u="none" dirty="0">
                <a:effectLst/>
                <a:latin typeface="Times New Roman" panose="02020603050405020304" pitchFamily="18" charset="0"/>
                <a:ea typeface="Times New Roman" panose="02020603050405020304" pitchFamily="18" charset="0"/>
              </a:rPr>
              <a:t> account and click ‘use the platform as a student’. Click the image on the screen to go to the Careers library profile, then click the play button on the video. Alternatively, copy this URL into an internet browser: </a:t>
            </a:r>
            <a:r>
              <a:rPr lang="en-GB" sz="1800" b="1" u="none" dirty="0">
                <a:effectLst/>
                <a:latin typeface="Times New Roman" panose="02020603050405020304" pitchFamily="18" charset="0"/>
                <a:ea typeface="Times New Roman" panose="02020603050405020304" pitchFamily="18" charset="0"/>
              </a:rPr>
              <a:t>unifrog.org/student/careers/direct/health-play-specialist</a:t>
            </a:r>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If you have more time available, you could read the career profile text as a class too.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86248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r>
              <a:rPr lang="en-GB" sz="1800" u="none" dirty="0">
                <a:solidFill>
                  <a:srgbClr val="000000"/>
                </a:solidFill>
                <a:effectLst/>
                <a:latin typeface="Open Sans" panose="020B0606030504020204" pitchFamily="34" charset="0"/>
                <a:ea typeface="Times New Roman" panose="02020603050405020304" pitchFamily="18" charset="0"/>
              </a:rPr>
              <a:t>This slide contains reflection questions about the career of the month. You could ask students to write down their answers, discuss in pairs or small groups, or discuss as a whole class.</a:t>
            </a:r>
          </a:p>
          <a:p>
            <a:endParaRPr lang="en-GB" sz="1800" u="none" dirty="0">
              <a:solidFill>
                <a:srgbClr val="000000"/>
              </a:solidFill>
              <a:effectLst/>
              <a:latin typeface="Open Sans" panose="020B0606030504020204" pitchFamily="34" charset="0"/>
              <a:ea typeface="Times New Roman" panose="02020603050405020304" pitchFamily="18" charset="0"/>
            </a:endParaRPr>
          </a:p>
          <a:p>
            <a:pPr rtl="0">
              <a:spcBef>
                <a:spcPts val="0"/>
              </a:spcBef>
              <a:spcAft>
                <a:spcPts val="0"/>
              </a:spcAft>
            </a:pPr>
            <a:r>
              <a:rPr lang="en-GB" sz="1800" b="0" i="0" u="none" strike="noStrike" dirty="0">
                <a:solidFill>
                  <a:srgbClr val="000000"/>
                </a:solidFill>
                <a:effectLst/>
                <a:latin typeface="Arial" panose="020B0604020202020204" pitchFamily="34" charset="0"/>
              </a:rPr>
              <a:t>The aim of this activity is for students to think about their own preferences, experiences, and skills and how these could relate to the career. Students are encouraged to draw links between skills used in their current school subjects and the career in the video. If students would like to know more about the career, encourage them to read the full career profile, which contains the following sections: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What you’ll do</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Working hours and environment</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Career path and progression</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Skills required</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Entry requirements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Related know-how guides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Related university subject profiles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Related career profiles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Explore</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Labour Market Information (LMI)</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People also liked… </a:t>
            </a:r>
            <a:endParaRPr lang="en-GB" sz="1800" u="none" dirty="0">
              <a:solidFill>
                <a:srgbClr val="000000"/>
              </a:solidFill>
              <a:effectLst/>
              <a:latin typeface="Open Sans" panose="020B0606030504020204" pitchFamily="34" charset="0"/>
              <a:ea typeface="Times New Roman" panose="02020603050405020304" pitchFamily="18" charset="0"/>
            </a:endParaRPr>
          </a:p>
          <a:p>
            <a:endParaRPr lang="en-GB" sz="1800" u="none" dirty="0">
              <a:solidFill>
                <a:srgbClr val="000000"/>
              </a:solidFill>
              <a:effectLst/>
              <a:latin typeface="Open Sans" panose="020B0606030504020204" pitchFamily="34" charset="0"/>
              <a:ea typeface="Times New Roman" panose="02020603050405020304" pitchFamily="18" charset="0"/>
            </a:endParaRPr>
          </a:p>
          <a:p>
            <a:r>
              <a:rPr lang="en-GB" sz="1800" u="sng" dirty="0">
                <a:solidFill>
                  <a:srgbClr val="000000"/>
                </a:solidFill>
                <a:effectLst/>
                <a:latin typeface="Open Sans" panose="020B0606030504020204" pitchFamily="34" charset="0"/>
                <a:ea typeface="Times New Roman" panose="02020603050405020304" pitchFamily="18" charset="0"/>
              </a:rPr>
              <a:t>Example answers:</a:t>
            </a:r>
          </a:p>
          <a:p>
            <a:pPr marL="342900" indent="-342900">
              <a:buAutoNum type="arabicPeriod"/>
            </a:pPr>
            <a:r>
              <a:rPr lang="en-GB" sz="1800" u="none" dirty="0">
                <a:solidFill>
                  <a:srgbClr val="000000"/>
                </a:solidFill>
                <a:effectLst/>
                <a:latin typeface="Open Sans" panose="020B0606030504020204" pitchFamily="34" charset="0"/>
                <a:ea typeface="Times New Roman" panose="02020603050405020304" pitchFamily="18" charset="0"/>
              </a:rPr>
              <a:t>Any experience of working with children, like babysitting, helping out at a dance class or community group.</a:t>
            </a:r>
          </a:p>
          <a:p>
            <a:pPr marL="342900" indent="-342900">
              <a:buAutoNum type="arabicPeriod"/>
            </a:pPr>
            <a:r>
              <a:rPr lang="en-GB" sz="1800" u="none" dirty="0">
                <a:solidFill>
                  <a:srgbClr val="000000"/>
                </a:solidFill>
                <a:effectLst/>
                <a:latin typeface="Open Sans" panose="020B0606030504020204" pitchFamily="34" charset="0"/>
                <a:ea typeface="Times New Roman" panose="02020603050405020304" pitchFamily="18" charset="0"/>
              </a:rPr>
              <a:t>Seeing children improve in their confidence and happiness whilst receiving healthcare. </a:t>
            </a:r>
          </a:p>
          <a:p>
            <a:pPr marL="342900" indent="-342900">
              <a:buAutoNum type="arabicPeriod"/>
            </a:pPr>
            <a:r>
              <a:rPr lang="en-GB" sz="1800" u="none" dirty="0">
                <a:solidFill>
                  <a:srgbClr val="000000"/>
                </a:solidFill>
                <a:effectLst/>
                <a:latin typeface="Open Sans" panose="020B0606030504020204" pitchFamily="34" charset="0"/>
                <a:ea typeface="Times New Roman" panose="02020603050405020304" pitchFamily="18" charset="0"/>
              </a:rPr>
              <a:t>Creativity – I use this in art, English, media studies, and drama.</a:t>
            </a:r>
          </a:p>
          <a:p>
            <a:pPr marL="342900" indent="-342900">
              <a:buAutoNum type="arabicPeriod"/>
            </a:pPr>
            <a:r>
              <a:rPr lang="en-GB" sz="1800" u="none" dirty="0">
                <a:solidFill>
                  <a:srgbClr val="000000"/>
                </a:solidFill>
                <a:effectLst/>
                <a:latin typeface="Open Sans" panose="020B0606030504020204" pitchFamily="34" charset="0"/>
                <a:ea typeface="Times New Roman" panose="02020603050405020304" pitchFamily="18" charset="0"/>
              </a:rPr>
              <a:t>Pros: experience of the workplace, no university fees. Cons: might be competitive to get a vacancy, workplace responsibilities straight away.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17289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latin typeface="Open Sans" panose="020B0606030504020204" pitchFamily="34" charset="0"/>
                <a:ea typeface="Open Sans" panose="020B0606030504020204" pitchFamily="34" charset="0"/>
                <a:cs typeface="Open Sans" panose="020B0606030504020204" pitchFamily="34" charset="0"/>
              </a:rPr>
              <a:t>This slide contains career and subject profiles that are relevant to the career of the month.</a:t>
            </a:r>
          </a:p>
          <a:p>
            <a:endParaRPr lang="en-GB" sz="1800" dirty="0">
              <a:effectLst/>
              <a:latin typeface="Times New Roman" panose="02020603050405020304" pitchFamily="18" charset="0"/>
              <a:ea typeface="Times New Roman" panose="02020603050405020304" pitchFamily="18"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If you have additional time available and students have computer access, you can direct them to these resources.</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Remember to log into the student side of your Unifrog account to access these links and remind students to favourite any careers or subjects they like the look of.</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b="0" u="none" dirty="0"/>
              <a:t>You can track student progress with favouriting careers or subjects by clicking Advanced&gt;Sort by&gt;Library profiles in Favourites.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628415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u="none"/>
              <a:t>October’s </a:t>
            </a:r>
            <a:r>
              <a:rPr lang="en-GB" u="none" dirty="0"/>
              <a:t>subject of the month for year 11 is: Theology and religion.</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8460CA-E4DF-44B0-820C-F2AC221EA03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469105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Click to reveal the subject of the month: </a:t>
            </a:r>
            <a:r>
              <a:rPr lang="en-GB" sz="1800" u="none" dirty="0"/>
              <a:t>Theology and religion.</a:t>
            </a:r>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Before you’re ready to watch the Subjects library video as a class, ask students to note down anything they think they already know about this subject.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90796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Make sure you’re logged into your </a:t>
            </a:r>
            <a:r>
              <a:rPr lang="en-GB" sz="1800" u="none" dirty="0" err="1">
                <a:effectLst/>
                <a:latin typeface="Times New Roman" panose="02020603050405020304" pitchFamily="18" charset="0"/>
                <a:ea typeface="Times New Roman" panose="02020603050405020304" pitchFamily="18" charset="0"/>
              </a:rPr>
              <a:t>Unifrog</a:t>
            </a:r>
            <a:r>
              <a:rPr lang="en-GB" sz="1800" u="none" dirty="0">
                <a:effectLst/>
                <a:latin typeface="Times New Roman" panose="02020603050405020304" pitchFamily="18" charset="0"/>
                <a:ea typeface="Times New Roman" panose="02020603050405020304" pitchFamily="18" charset="0"/>
              </a:rPr>
              <a:t> account and click ‘use the platform as a student’. Click the image on the screen to go to the Careers library profile, then click the play button on the video. Alternatively, copy this URL into an internet browser: </a:t>
            </a:r>
            <a:r>
              <a:rPr lang="en-GB" sz="1800" b="1" u="none" dirty="0">
                <a:effectLst/>
                <a:latin typeface="Times New Roman" panose="02020603050405020304" pitchFamily="18" charset="0"/>
                <a:ea typeface="Times New Roman" panose="02020603050405020304" pitchFamily="18" charset="0"/>
              </a:rPr>
              <a:t>unifrog.org/student/careers/direct/chief-sustainability-officer</a:t>
            </a:r>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If you have more time available, you could read the career profile text as a class too.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043807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Make sure you’re logged into your </a:t>
            </a:r>
            <a:r>
              <a:rPr lang="en-GB" sz="1800" u="none" dirty="0" err="1">
                <a:effectLst/>
                <a:latin typeface="Times New Roman" panose="02020603050405020304" pitchFamily="18" charset="0"/>
                <a:ea typeface="Times New Roman" panose="02020603050405020304" pitchFamily="18" charset="0"/>
              </a:rPr>
              <a:t>Unifrog</a:t>
            </a:r>
            <a:r>
              <a:rPr lang="en-GB" sz="1800" u="none" dirty="0">
                <a:effectLst/>
                <a:latin typeface="Times New Roman" panose="02020603050405020304" pitchFamily="18" charset="0"/>
                <a:ea typeface="Times New Roman" panose="02020603050405020304" pitchFamily="18" charset="0"/>
              </a:rPr>
              <a:t> account and click ‘use the platform as a student’. Click the image on the screen to go to the Subjects library profile, then click the play button on the video. Alternatively, copy this URL into an internet browser: </a:t>
            </a:r>
            <a:r>
              <a:rPr lang="en-GB" sz="1800" b="1" u="none" dirty="0">
                <a:effectLst/>
                <a:latin typeface="Times New Roman" panose="02020603050405020304" pitchFamily="18" charset="0"/>
                <a:ea typeface="Times New Roman" panose="02020603050405020304" pitchFamily="18" charset="0"/>
              </a:rPr>
              <a:t>unifrog.org/student/subjects/direct/theology-and-religion</a:t>
            </a:r>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If you have more time available, you could read the subject profile text as a class too.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791198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r>
              <a:rPr lang="en-GB" sz="1800" u="none" dirty="0">
                <a:solidFill>
                  <a:srgbClr val="000000"/>
                </a:solidFill>
                <a:effectLst/>
                <a:latin typeface="Open Sans" panose="020B0606030504020204" pitchFamily="34" charset="0"/>
                <a:ea typeface="Times New Roman" panose="02020603050405020304" pitchFamily="18" charset="0"/>
              </a:rPr>
              <a:t>This slide contains reflection questions about the subject of the month. You could ask students to write down their answers, discuss in pairs or small groups, or discuss as a whole class.</a:t>
            </a:r>
          </a:p>
          <a:p>
            <a:endParaRPr lang="en-GB" sz="1800" u="none" dirty="0">
              <a:solidFill>
                <a:srgbClr val="000000"/>
              </a:solidFill>
              <a:effectLst/>
              <a:latin typeface="Open Sans" panose="020B0606030504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dirty="0">
                <a:solidFill>
                  <a:srgbClr val="000000"/>
                </a:solidFill>
                <a:effectLst/>
                <a:latin typeface="Arial" panose="020B0604020202020204" pitchFamily="34" charset="0"/>
              </a:rPr>
              <a:t>The aim of this activity is for students to think about their own preferences, experiences, and skills and how these could relate to the subject. Students are encouraged to draw links between skills used in their current school subjects and the subject in the video. If students would like to know more about the subject, encourage them to read the full subject profile, which contains the following sections:</a:t>
            </a: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In a nutshell</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Getting in</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Prospects</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Statement</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Reference</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Geek out</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Recommendations: Read</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Recommendations: Watch</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Recommendations: Listen</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Explore</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People also liked…</a:t>
            </a:r>
            <a:endParaRPr lang="en-GB" sz="4000" b="0" dirty="0">
              <a:effectLst/>
            </a:endParaRPr>
          </a:p>
          <a:p>
            <a:endParaRPr lang="en-GB" sz="1800" u="none" dirty="0">
              <a:solidFill>
                <a:srgbClr val="000000"/>
              </a:solidFill>
              <a:effectLst/>
              <a:latin typeface="Open Sans" panose="020B0606030504020204" pitchFamily="34" charset="0"/>
              <a:ea typeface="Times New Roman" panose="02020603050405020304" pitchFamily="18" charset="0"/>
            </a:endParaRPr>
          </a:p>
          <a:p>
            <a:r>
              <a:rPr lang="en-GB" sz="1800" u="sng" dirty="0">
                <a:solidFill>
                  <a:srgbClr val="000000"/>
                </a:solidFill>
                <a:effectLst/>
                <a:latin typeface="Open Sans" panose="020B0606030504020204" pitchFamily="34" charset="0"/>
                <a:ea typeface="Times New Roman" panose="02020603050405020304" pitchFamily="18" charset="0"/>
              </a:rPr>
              <a:t>Example answers: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800" u="none" dirty="0">
                <a:solidFill>
                  <a:srgbClr val="000000"/>
                </a:solidFill>
                <a:effectLst/>
                <a:latin typeface="Open Sans" panose="020B0606030504020204" pitchFamily="34" charset="0"/>
                <a:ea typeface="Times New Roman" panose="02020603050405020304" pitchFamily="18" charset="0"/>
              </a:rPr>
              <a:t>Working for NGOs (non-government organisations), charities, or thinktanks. Working in politics or for the government. Teaching.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800" u="none" dirty="0">
                <a:solidFill>
                  <a:srgbClr val="000000"/>
                </a:solidFill>
                <a:effectLst/>
                <a:latin typeface="Open Sans" panose="020B0606030504020204" pitchFamily="34" charset="0"/>
                <a:ea typeface="Times New Roman" panose="02020603050405020304" pitchFamily="18" charset="0"/>
              </a:rPr>
              <a:t>Because you’ll learn about a diverse range of religions, beliefs, practices, and cultures. You’ll need to be sensitive and be aware that religion can be a very personal topic.</a:t>
            </a:r>
          </a:p>
          <a:p>
            <a:pPr marL="342900" indent="-342900">
              <a:buAutoNum type="arabicPeriod"/>
            </a:pPr>
            <a:r>
              <a:rPr lang="en-GB" sz="1800" u="none" dirty="0">
                <a:solidFill>
                  <a:srgbClr val="000000"/>
                </a:solidFill>
                <a:effectLst/>
                <a:latin typeface="Open Sans" panose="020B0606030504020204" pitchFamily="34" charset="0"/>
                <a:ea typeface="Times New Roman" panose="02020603050405020304" pitchFamily="18" charset="0"/>
              </a:rPr>
              <a:t>Religious studies, ethics, history, sociology, English.  </a:t>
            </a:r>
          </a:p>
          <a:p>
            <a:pPr marL="342900" indent="-342900">
              <a:buAutoNum type="arabicPeriod"/>
            </a:pPr>
            <a:r>
              <a:rPr lang="en-GB" sz="1800" u="none" dirty="0">
                <a:solidFill>
                  <a:srgbClr val="000000"/>
                </a:solidFill>
                <a:effectLst/>
                <a:latin typeface="Open Sans" panose="020B0606030504020204" pitchFamily="34" charset="0"/>
                <a:ea typeface="Times New Roman" panose="02020603050405020304" pitchFamily="18" charset="0"/>
              </a:rPr>
              <a:t>I’d like to know what the graduate employment is like. I could find this out on </a:t>
            </a:r>
            <a:r>
              <a:rPr lang="en-GB" sz="1800" u="none" dirty="0" err="1">
                <a:solidFill>
                  <a:srgbClr val="000000"/>
                </a:solidFill>
                <a:effectLst/>
                <a:latin typeface="Open Sans" panose="020B0606030504020204" pitchFamily="34" charset="0"/>
                <a:ea typeface="Times New Roman" panose="02020603050405020304" pitchFamily="18" charset="0"/>
              </a:rPr>
              <a:t>Unifrog’s</a:t>
            </a:r>
            <a:r>
              <a:rPr lang="en-GB" sz="1800" u="none" dirty="0">
                <a:solidFill>
                  <a:srgbClr val="000000"/>
                </a:solidFill>
                <a:effectLst/>
                <a:latin typeface="Open Sans" panose="020B0606030504020204" pitchFamily="34" charset="0"/>
                <a:ea typeface="Times New Roman" panose="02020603050405020304" pitchFamily="18" charset="0"/>
              </a:rPr>
              <a:t> subject profile, under ‘Prospects’.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703329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latin typeface="Open Sans" panose="020B0606030504020204" pitchFamily="34" charset="0"/>
                <a:ea typeface="Open Sans" panose="020B0606030504020204" pitchFamily="34" charset="0"/>
                <a:cs typeface="Open Sans" panose="020B0606030504020204" pitchFamily="34" charset="0"/>
              </a:rPr>
              <a:t>This slide contains career and subject profiles that are relevant to the subject of the month.</a:t>
            </a:r>
          </a:p>
          <a:p>
            <a:endParaRPr lang="en-GB" sz="1800" dirty="0">
              <a:effectLst/>
              <a:latin typeface="Times New Roman" panose="02020603050405020304" pitchFamily="18" charset="0"/>
              <a:ea typeface="Times New Roman" panose="02020603050405020304" pitchFamily="18"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If you have additional time available and students have computer access, you can direct them to these resources.</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Remember to log into the student side of your Unifrog account to access these links and remind students to favourite any careers or subjects they like the look of.</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b="0" u="none" dirty="0"/>
              <a:t>You can track student progress with favouriting careers or subjects by clicking Advanced&gt;Sort by&gt;Library profiles in Favourites.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47692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Teacher’s notes:</a:t>
            </a:r>
          </a:p>
          <a:p>
            <a:r>
              <a:rPr lang="en-GB" u="none"/>
              <a:t>October’s </a:t>
            </a:r>
            <a:r>
              <a:rPr lang="en-GB" u="none" dirty="0"/>
              <a:t>career of the month for year 12 is: Policy adviser.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8460CA-E4DF-44B0-820C-F2AC221EA03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414303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Click to reveal the career of the month: </a:t>
            </a:r>
            <a:r>
              <a:rPr lang="en-GB" sz="1800" u="none" dirty="0"/>
              <a:t>Policy adviser.</a:t>
            </a: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Before you’re ready to watch the Careers library video as a class, ask students to note down anything they think they already know about this career.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378629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Make sure you’re logged into your </a:t>
            </a:r>
            <a:r>
              <a:rPr lang="en-GB" sz="1800" u="none" dirty="0" err="1">
                <a:effectLst/>
                <a:latin typeface="Times New Roman" panose="02020603050405020304" pitchFamily="18" charset="0"/>
                <a:ea typeface="Times New Roman" panose="02020603050405020304" pitchFamily="18" charset="0"/>
              </a:rPr>
              <a:t>Unifrog</a:t>
            </a:r>
            <a:r>
              <a:rPr lang="en-GB" sz="1800" u="none" dirty="0">
                <a:effectLst/>
                <a:latin typeface="Times New Roman" panose="02020603050405020304" pitchFamily="18" charset="0"/>
                <a:ea typeface="Times New Roman" panose="02020603050405020304" pitchFamily="18" charset="0"/>
              </a:rPr>
              <a:t> account and click ‘use the platform as a student’. Click the image on the screen to go to the Careers library profile, then click the play button on the video. Alternatively, copy this URL into an internet browser: </a:t>
            </a:r>
            <a:r>
              <a:rPr lang="en-GB" sz="1800" b="1" u="none" dirty="0">
                <a:effectLst/>
                <a:latin typeface="Times New Roman" panose="02020603050405020304" pitchFamily="18" charset="0"/>
                <a:ea typeface="Times New Roman" panose="02020603050405020304" pitchFamily="18" charset="0"/>
              </a:rPr>
              <a:t>unifrog.org/student/careers/direct/policy-adviser</a:t>
            </a:r>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If you have more time available, you could read the career profile text as a class too.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034709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r>
              <a:rPr lang="en-GB" sz="1800" u="none" dirty="0">
                <a:solidFill>
                  <a:srgbClr val="000000"/>
                </a:solidFill>
                <a:effectLst/>
                <a:latin typeface="Open Sans" panose="020B0606030504020204" pitchFamily="34" charset="0"/>
                <a:ea typeface="Times New Roman" panose="02020603050405020304" pitchFamily="18" charset="0"/>
              </a:rPr>
              <a:t>This slide contains reflection questions about the career of the month. You could ask students to write down their answers, discuss in pairs or small groups, or discuss as a whole class.</a:t>
            </a:r>
          </a:p>
          <a:p>
            <a:endParaRPr lang="en-GB" sz="1800" u="none" dirty="0">
              <a:solidFill>
                <a:srgbClr val="000000"/>
              </a:solidFill>
              <a:effectLst/>
              <a:latin typeface="Open Sans" panose="020B0606030504020204" pitchFamily="34" charset="0"/>
              <a:ea typeface="Times New Roman" panose="02020603050405020304" pitchFamily="18" charset="0"/>
            </a:endParaRPr>
          </a:p>
          <a:p>
            <a:pPr rtl="0">
              <a:spcBef>
                <a:spcPts val="0"/>
              </a:spcBef>
              <a:spcAft>
                <a:spcPts val="0"/>
              </a:spcAft>
            </a:pPr>
            <a:r>
              <a:rPr lang="en-GB" sz="1800" b="0" i="0" u="none" strike="noStrike" dirty="0">
                <a:solidFill>
                  <a:srgbClr val="000000"/>
                </a:solidFill>
                <a:effectLst/>
                <a:latin typeface="Arial" panose="020B0604020202020204" pitchFamily="34" charset="0"/>
              </a:rPr>
              <a:t>The aim of this activity is for students to think about their own preferences, experiences, and skills and how these could relate to the career. Students are encouraged to draw links between skills used in their current school subjects and the career in the video. If students would like to know more about the career, encourage them to read the full career profile, which contains the following sections: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What you’ll do</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Working hours and environment</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Career path and progression</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Skills required</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Entry requirements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Related know-how guides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Related university subject profiles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Related career profiles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Explore</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Labour Market Information (LMI)</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People also liked… </a:t>
            </a:r>
            <a:endParaRPr lang="en-GB" sz="1800" u="none" dirty="0">
              <a:solidFill>
                <a:srgbClr val="000000"/>
              </a:solidFill>
              <a:effectLst/>
              <a:latin typeface="Open Sans" panose="020B0606030504020204" pitchFamily="34" charset="0"/>
              <a:ea typeface="Times New Roman" panose="02020603050405020304" pitchFamily="18" charset="0"/>
            </a:endParaRPr>
          </a:p>
          <a:p>
            <a:endParaRPr lang="en-GB" sz="1800" u="none" dirty="0">
              <a:solidFill>
                <a:srgbClr val="000000"/>
              </a:solidFill>
              <a:effectLst/>
              <a:latin typeface="Open Sans" panose="020B0606030504020204" pitchFamily="34" charset="0"/>
              <a:ea typeface="Times New Roman" panose="02020603050405020304" pitchFamily="18" charset="0"/>
            </a:endParaRPr>
          </a:p>
          <a:p>
            <a:r>
              <a:rPr lang="en-GB" sz="1800" u="sng" dirty="0">
                <a:solidFill>
                  <a:srgbClr val="000000"/>
                </a:solidFill>
                <a:effectLst/>
                <a:latin typeface="Open Sans" panose="020B0606030504020204" pitchFamily="34" charset="0"/>
                <a:ea typeface="Times New Roman" panose="02020603050405020304" pitchFamily="18" charset="0"/>
              </a:rPr>
              <a:t>Example answers:</a:t>
            </a:r>
          </a:p>
          <a:p>
            <a:pPr marL="342900" indent="-342900">
              <a:buAutoNum type="arabicPeriod"/>
            </a:pPr>
            <a:r>
              <a:rPr lang="en-GB" sz="1800" u="none" dirty="0">
                <a:solidFill>
                  <a:srgbClr val="000000"/>
                </a:solidFill>
                <a:effectLst/>
                <a:latin typeface="Open Sans" panose="020B0606030504020204" pitchFamily="34" charset="0"/>
                <a:ea typeface="Times New Roman" panose="02020603050405020304" pitchFamily="18" charset="0"/>
              </a:rPr>
              <a:t>Jack advises about renewable energy, helping the world to be more sustainable. It’s really important for me that my future career benefits society, like Jack’s does. </a:t>
            </a:r>
          </a:p>
          <a:p>
            <a:pPr marL="342900" indent="-342900">
              <a:buAutoNum type="arabicPeriod"/>
            </a:pPr>
            <a:r>
              <a:rPr lang="en-GB" sz="1800" u="none" dirty="0">
                <a:solidFill>
                  <a:srgbClr val="000000"/>
                </a:solidFill>
                <a:effectLst/>
                <a:latin typeface="Open Sans" panose="020B0606030504020204" pitchFamily="34" charset="0"/>
                <a:ea typeface="Times New Roman" panose="02020603050405020304" pitchFamily="18" charset="0"/>
              </a:rPr>
              <a:t>Communication, critical thinking, reading. </a:t>
            </a:r>
          </a:p>
          <a:p>
            <a:pPr marL="342900" indent="-342900">
              <a:buAutoNum type="arabicPeriod"/>
            </a:pPr>
            <a:r>
              <a:rPr lang="en-GB" sz="1800" u="none" dirty="0">
                <a:solidFill>
                  <a:srgbClr val="000000"/>
                </a:solidFill>
                <a:effectLst/>
                <a:latin typeface="Open Sans" panose="020B0606030504020204" pitchFamily="34" charset="0"/>
                <a:ea typeface="Times New Roman" panose="02020603050405020304" pitchFamily="18" charset="0"/>
              </a:rPr>
              <a:t>I’m currently studying maths, which would help me analyse data in this role. </a:t>
            </a:r>
          </a:p>
          <a:p>
            <a:pPr marL="342900" indent="-342900">
              <a:buAutoNum type="arabicPeriod"/>
            </a:pPr>
            <a:r>
              <a:rPr lang="en-GB" sz="1800" u="none" dirty="0">
                <a:solidFill>
                  <a:srgbClr val="000000"/>
                </a:solidFill>
                <a:effectLst/>
                <a:latin typeface="Open Sans" panose="020B0606030504020204" pitchFamily="34" charset="0"/>
                <a:ea typeface="Times New Roman" panose="02020603050405020304" pitchFamily="18" charset="0"/>
              </a:rPr>
              <a:t>Gain relevant work experience (e.g. local government), study a related subject at university like politic.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473772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latin typeface="Open Sans" panose="020B0606030504020204" pitchFamily="34" charset="0"/>
                <a:ea typeface="Open Sans" panose="020B0606030504020204" pitchFamily="34" charset="0"/>
                <a:cs typeface="Open Sans" panose="020B0606030504020204" pitchFamily="34" charset="0"/>
              </a:rPr>
              <a:t>This slide contains career and subject profiles that are relevant to the career of the month.</a:t>
            </a:r>
          </a:p>
          <a:p>
            <a:endParaRPr lang="en-GB" sz="1800" dirty="0">
              <a:effectLst/>
              <a:latin typeface="Times New Roman" panose="02020603050405020304" pitchFamily="18" charset="0"/>
              <a:ea typeface="Times New Roman" panose="02020603050405020304" pitchFamily="18"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If you have additional time available and students have computer access, you can direct them to these resources.</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Remember to log into the student side of your Unifrog account to access these links and remind students to favourite any careers or subjects they like the look of.</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b="0" u="none" dirty="0"/>
              <a:t>You can track student progress with favouriting careers or subjects by clicking Advanced&gt;Sort by&gt;Library profiles in Favourites.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5558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u="none"/>
              <a:t>October’s </a:t>
            </a:r>
            <a:r>
              <a:rPr lang="en-GB" u="none" dirty="0"/>
              <a:t>subject of the month for year 12 is: Building surveying and construction.</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8460CA-E4DF-44B0-820C-F2AC221EA03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179231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Click to reveal the subject of the month: </a:t>
            </a:r>
            <a:r>
              <a:rPr lang="en-GB" sz="1800" u="none" dirty="0"/>
              <a:t>Building surveying and construction.</a:t>
            </a:r>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Before you’re ready to watch the Subjects library video as a class, ask students to note down anything they think they already know about this subject.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82867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r>
              <a:rPr lang="en-GB" sz="1800" u="none" dirty="0">
                <a:solidFill>
                  <a:srgbClr val="000000"/>
                </a:solidFill>
                <a:effectLst/>
                <a:latin typeface="Open Sans" panose="020B0606030504020204" pitchFamily="34" charset="0"/>
                <a:ea typeface="Times New Roman" panose="02020603050405020304" pitchFamily="18" charset="0"/>
              </a:rPr>
              <a:t>This slide contains reflection questions about the career of the month. You could ask students to write down their answers, discuss in pairs or small groups, or discuss as a whole class.</a:t>
            </a:r>
          </a:p>
          <a:p>
            <a:endParaRPr lang="en-GB" sz="1800" u="none" dirty="0">
              <a:solidFill>
                <a:srgbClr val="000000"/>
              </a:solidFill>
              <a:effectLst/>
              <a:latin typeface="Open Sans" panose="020B0606030504020204" pitchFamily="34" charset="0"/>
              <a:ea typeface="Times New Roman" panose="02020603050405020304" pitchFamily="18" charset="0"/>
            </a:endParaRPr>
          </a:p>
          <a:p>
            <a:pPr rtl="0">
              <a:spcBef>
                <a:spcPts val="0"/>
              </a:spcBef>
              <a:spcAft>
                <a:spcPts val="0"/>
              </a:spcAft>
            </a:pPr>
            <a:r>
              <a:rPr lang="en-GB" sz="1800" b="0" i="0" u="none" strike="noStrike" dirty="0">
                <a:solidFill>
                  <a:srgbClr val="000000"/>
                </a:solidFill>
                <a:effectLst/>
                <a:latin typeface="Arial" panose="020B0604020202020204" pitchFamily="34" charset="0"/>
              </a:rPr>
              <a:t>The aim of this activity is for students to think about their own preferences, experiences, and skills and how these could relate to the career. Students are encouraged to draw links between skills used in their current school subjects and the career in the video. If students would like to know more about the career, encourage them to read the full career profile, which contains the following sections: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What you’ll do</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Working hours and environment</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Career path and progression</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Skills required</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Entry requirements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Related know-how guides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Related university subject profiles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Related career profiles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Explore</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Labour Market Information (LMI)</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People also liked… </a:t>
            </a:r>
            <a:endParaRPr lang="en-GB" sz="1800" u="none" dirty="0">
              <a:solidFill>
                <a:srgbClr val="000000"/>
              </a:solidFill>
              <a:effectLst/>
              <a:latin typeface="Open Sans" panose="020B0606030504020204" pitchFamily="34" charset="0"/>
              <a:ea typeface="Times New Roman" panose="02020603050405020304" pitchFamily="18" charset="0"/>
            </a:endParaRPr>
          </a:p>
          <a:p>
            <a:endParaRPr lang="en-GB" sz="1800" u="none" dirty="0">
              <a:solidFill>
                <a:srgbClr val="000000"/>
              </a:solidFill>
              <a:effectLst/>
              <a:latin typeface="Open Sans" panose="020B0606030504020204" pitchFamily="34" charset="0"/>
              <a:ea typeface="Times New Roman" panose="02020603050405020304" pitchFamily="18" charset="0"/>
            </a:endParaRPr>
          </a:p>
          <a:p>
            <a:r>
              <a:rPr lang="en-GB" sz="1800" u="sng" dirty="0">
                <a:solidFill>
                  <a:srgbClr val="000000"/>
                </a:solidFill>
                <a:effectLst/>
                <a:latin typeface="Open Sans" panose="020B0606030504020204" pitchFamily="34" charset="0"/>
                <a:ea typeface="Times New Roman" panose="02020603050405020304" pitchFamily="18" charset="0"/>
              </a:rPr>
              <a:t>Example answers:</a:t>
            </a:r>
          </a:p>
          <a:p>
            <a:pPr marL="342900" indent="-342900">
              <a:buAutoNum type="arabicPeriod"/>
            </a:pPr>
            <a:r>
              <a:rPr lang="en-GB" sz="1800" u="none" dirty="0">
                <a:solidFill>
                  <a:srgbClr val="000000"/>
                </a:solidFill>
                <a:effectLst/>
                <a:latin typeface="Open Sans" panose="020B0606030504020204" pitchFamily="34" charset="0"/>
                <a:ea typeface="Times New Roman" panose="02020603050405020304" pitchFamily="18" charset="0"/>
              </a:rPr>
              <a:t>If you could change one thing about your job, what would it be and why?</a:t>
            </a:r>
          </a:p>
          <a:p>
            <a:pPr marL="342900" indent="-342900">
              <a:buAutoNum type="arabicPeriod"/>
            </a:pPr>
            <a:r>
              <a:rPr lang="en-GB" sz="1800" u="none" dirty="0">
                <a:solidFill>
                  <a:srgbClr val="000000"/>
                </a:solidFill>
                <a:effectLst/>
                <a:latin typeface="Open Sans" panose="020B0606030504020204" pitchFamily="34" charset="0"/>
                <a:ea typeface="Times New Roman" panose="02020603050405020304" pitchFamily="18" charset="0"/>
              </a:rPr>
              <a:t>Problem solving, critical thinking, writing, communication.</a:t>
            </a:r>
          </a:p>
          <a:p>
            <a:pPr marL="342900" indent="-342900">
              <a:buAutoNum type="arabicPeriod"/>
            </a:pPr>
            <a:r>
              <a:rPr lang="en-GB" sz="1800" u="none" dirty="0">
                <a:solidFill>
                  <a:srgbClr val="000000"/>
                </a:solidFill>
                <a:effectLst/>
                <a:latin typeface="Open Sans" panose="020B0606030504020204" pitchFamily="34" charset="0"/>
                <a:ea typeface="Times New Roman" panose="02020603050405020304" pitchFamily="18" charset="0"/>
              </a:rPr>
              <a:t>English – writing reports. Maths – analysing data. Geography/science – understanding the environment. </a:t>
            </a:r>
          </a:p>
          <a:p>
            <a:pPr marL="342900" indent="-342900">
              <a:buAutoNum type="arabicPeriod"/>
            </a:pPr>
            <a:r>
              <a:rPr lang="en-GB" sz="1800" u="none" dirty="0">
                <a:solidFill>
                  <a:srgbClr val="000000"/>
                </a:solidFill>
                <a:effectLst/>
                <a:latin typeface="Open Sans" panose="020B0606030504020204" pitchFamily="34" charset="0"/>
                <a:ea typeface="Times New Roman" panose="02020603050405020304" pitchFamily="18" charset="0"/>
              </a:rPr>
              <a:t>Read the </a:t>
            </a:r>
            <a:r>
              <a:rPr lang="en-GB" sz="1800" u="none" dirty="0" err="1">
                <a:solidFill>
                  <a:srgbClr val="000000"/>
                </a:solidFill>
                <a:effectLst/>
                <a:latin typeface="Open Sans" panose="020B0606030504020204" pitchFamily="34" charset="0"/>
                <a:ea typeface="Times New Roman" panose="02020603050405020304" pitchFamily="18" charset="0"/>
              </a:rPr>
              <a:t>Unifrog</a:t>
            </a:r>
            <a:r>
              <a:rPr lang="en-GB" sz="1800" u="none" dirty="0">
                <a:solidFill>
                  <a:srgbClr val="000000"/>
                </a:solidFill>
                <a:effectLst/>
                <a:latin typeface="Open Sans" panose="020B0606030504020204" pitchFamily="34" charset="0"/>
                <a:ea typeface="Times New Roman" panose="02020603050405020304" pitchFamily="18" charset="0"/>
              </a:rPr>
              <a:t> career profile, research what businesses are doing to support sustainability, get involved in local sustainability initiatives.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500815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Make sure you’re logged into your </a:t>
            </a:r>
            <a:r>
              <a:rPr lang="en-GB" sz="1800" u="none" dirty="0" err="1">
                <a:effectLst/>
                <a:latin typeface="Times New Roman" panose="02020603050405020304" pitchFamily="18" charset="0"/>
                <a:ea typeface="Times New Roman" panose="02020603050405020304" pitchFamily="18" charset="0"/>
              </a:rPr>
              <a:t>Unifrog</a:t>
            </a:r>
            <a:r>
              <a:rPr lang="en-GB" sz="1800" u="none" dirty="0">
                <a:effectLst/>
                <a:latin typeface="Times New Roman" panose="02020603050405020304" pitchFamily="18" charset="0"/>
                <a:ea typeface="Times New Roman" panose="02020603050405020304" pitchFamily="18" charset="0"/>
              </a:rPr>
              <a:t> account and click ‘use the platform as a student’. Click the image on the screen to go to the Subjects library profile, then click the play button on the video. Alternatively, copy this URL into an internet browser: </a:t>
            </a:r>
            <a:r>
              <a:rPr lang="en-GB" sz="1800" b="1" u="none" dirty="0">
                <a:effectLst/>
                <a:latin typeface="Times New Roman" panose="02020603050405020304" pitchFamily="18" charset="0"/>
                <a:ea typeface="Times New Roman" panose="02020603050405020304" pitchFamily="18" charset="0"/>
              </a:rPr>
              <a:t>unifrog.org/student/subjects/direct/building-surveying-and-construction</a:t>
            </a:r>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If you have more time available, you could read the subject profile text as a class too.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046663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r>
              <a:rPr lang="en-GB" sz="1800" u="none" dirty="0">
                <a:solidFill>
                  <a:srgbClr val="000000"/>
                </a:solidFill>
                <a:effectLst/>
                <a:latin typeface="Open Sans" panose="020B0606030504020204" pitchFamily="34" charset="0"/>
                <a:ea typeface="Times New Roman" panose="02020603050405020304" pitchFamily="18" charset="0"/>
              </a:rPr>
              <a:t>This slide contains reflection questions about the subject of the month. You could ask students to write down their answers, discuss in pairs or small groups, or discuss as a whole class.</a:t>
            </a:r>
          </a:p>
          <a:p>
            <a:endParaRPr lang="en-GB" sz="1800" u="none" dirty="0">
              <a:solidFill>
                <a:srgbClr val="000000"/>
              </a:solidFill>
              <a:effectLst/>
              <a:latin typeface="Open Sans" panose="020B0606030504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dirty="0">
                <a:solidFill>
                  <a:srgbClr val="000000"/>
                </a:solidFill>
                <a:effectLst/>
                <a:latin typeface="Arial" panose="020B0604020202020204" pitchFamily="34" charset="0"/>
              </a:rPr>
              <a:t>The aim of this activity is for students to think about their own preferences, experiences, and skills and how these could relate to the subject. Students are encouraged to draw links between skills used in their current school subjects and the subject in the video. If students would like to know more about the subject, encourage them to read the full subject profile, which contains the following sections:</a:t>
            </a: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In a nutshell</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Getting in</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Prospects</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Statement</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Reference</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Geek out</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Recommendations: Read</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Recommendations: Watch</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Recommendations: Listen</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Explore</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People also liked…</a:t>
            </a:r>
            <a:endParaRPr lang="en-GB" sz="4000" b="0" dirty="0">
              <a:effectLst/>
            </a:endParaRPr>
          </a:p>
          <a:p>
            <a:endParaRPr lang="en-GB" sz="1800" u="none" dirty="0">
              <a:solidFill>
                <a:srgbClr val="000000"/>
              </a:solidFill>
              <a:effectLst/>
              <a:latin typeface="Open Sans" panose="020B0606030504020204" pitchFamily="34" charset="0"/>
              <a:ea typeface="Times New Roman" panose="02020603050405020304" pitchFamily="18" charset="0"/>
            </a:endParaRPr>
          </a:p>
          <a:p>
            <a:r>
              <a:rPr lang="en-GB" sz="1800" u="sng" dirty="0">
                <a:solidFill>
                  <a:srgbClr val="000000"/>
                </a:solidFill>
                <a:effectLst/>
                <a:latin typeface="Open Sans" panose="020B0606030504020204" pitchFamily="34" charset="0"/>
                <a:ea typeface="Times New Roman" panose="02020603050405020304" pitchFamily="18" charset="0"/>
              </a:rPr>
              <a:t>Example answers: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800" u="none" dirty="0">
                <a:solidFill>
                  <a:srgbClr val="000000"/>
                </a:solidFill>
                <a:effectLst/>
                <a:latin typeface="Open Sans" panose="020B0606030504020204" pitchFamily="34" charset="0"/>
                <a:ea typeface="Times New Roman" panose="02020603050405020304" pitchFamily="18" charset="0"/>
              </a:rPr>
              <a:t>Being a building surveyor, specialising in a certain area like thermodynamics / lighting / acoustics.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800" u="none" dirty="0">
                <a:solidFill>
                  <a:srgbClr val="000000"/>
                </a:solidFill>
                <a:effectLst/>
                <a:latin typeface="Open Sans" panose="020B0606030504020204" pitchFamily="34" charset="0"/>
                <a:ea typeface="Times New Roman" panose="02020603050405020304" pitchFamily="18" charset="0"/>
              </a:rPr>
              <a:t>Did you always know you wanted to study building surveying? </a:t>
            </a:r>
          </a:p>
          <a:p>
            <a:pPr marL="342900" indent="-342900">
              <a:buAutoNum type="arabicPeriod"/>
            </a:pPr>
            <a:r>
              <a:rPr lang="en-GB" sz="1800" u="none" dirty="0">
                <a:solidFill>
                  <a:srgbClr val="000000"/>
                </a:solidFill>
                <a:effectLst/>
                <a:latin typeface="Open Sans" panose="020B0606030504020204" pitchFamily="34" charset="0"/>
                <a:ea typeface="Times New Roman" panose="02020603050405020304" pitchFamily="18" charset="0"/>
              </a:rPr>
              <a:t>Design and technology – I’m developing my attention to detail.</a:t>
            </a:r>
          </a:p>
          <a:p>
            <a:pPr marL="342900" indent="-342900">
              <a:buAutoNum type="arabicPeriod"/>
            </a:pPr>
            <a:r>
              <a:rPr lang="en-GB" sz="1800" u="none" dirty="0">
                <a:solidFill>
                  <a:srgbClr val="000000"/>
                </a:solidFill>
                <a:effectLst/>
                <a:latin typeface="Open Sans" panose="020B0606030504020204" pitchFamily="34" charset="0"/>
                <a:ea typeface="Times New Roman" panose="02020603050405020304" pitchFamily="18" charset="0"/>
              </a:rPr>
              <a:t>The set-up of the course being across two days, jumping from module to module. This wouldn’t impact my interest as I like studying varied topics.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426174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latin typeface="Open Sans" panose="020B0606030504020204" pitchFamily="34" charset="0"/>
                <a:ea typeface="Open Sans" panose="020B0606030504020204" pitchFamily="34" charset="0"/>
                <a:cs typeface="Open Sans" panose="020B0606030504020204" pitchFamily="34" charset="0"/>
              </a:rPr>
              <a:t>This slide contains career and subject profiles that are relevant to the subject of the month.</a:t>
            </a:r>
          </a:p>
          <a:p>
            <a:endParaRPr lang="en-GB" sz="1800" dirty="0">
              <a:effectLst/>
              <a:latin typeface="Times New Roman" panose="02020603050405020304" pitchFamily="18" charset="0"/>
              <a:ea typeface="Times New Roman" panose="02020603050405020304" pitchFamily="18"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If you have additional time available and students have computer access, you can direct them to these resources.</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Remember to log into the student side of your Unifrog account to access these links and remind students to favourite any careers or subjects they like the look of.</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b="0" u="none" dirty="0"/>
              <a:t>You can track student progress with favouriting careers or subjects by clicking Advanced&gt;Sort by&gt;Library profiles in Favourites.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571547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Teacher’s notes:</a:t>
            </a:r>
          </a:p>
          <a:p>
            <a:r>
              <a:rPr lang="en-GB" u="none"/>
              <a:t>October’s </a:t>
            </a:r>
            <a:r>
              <a:rPr lang="en-GB" u="none" dirty="0"/>
              <a:t>career of the month for year 13 is: Social researcher.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8460CA-E4DF-44B0-820C-F2AC221EA03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70913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Click to reveal the career of the month: </a:t>
            </a:r>
            <a:r>
              <a:rPr lang="en-GB" sz="1800" u="none" dirty="0"/>
              <a:t>Social researcher.</a:t>
            </a: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Before you’re ready to watch the Careers library video as a class, ask students to note down anything they think they already know about this career.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215004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Make sure you’re logged into your </a:t>
            </a:r>
            <a:r>
              <a:rPr lang="en-GB" sz="1800" u="none" dirty="0" err="1">
                <a:effectLst/>
                <a:latin typeface="Times New Roman" panose="02020603050405020304" pitchFamily="18" charset="0"/>
                <a:ea typeface="Times New Roman" panose="02020603050405020304" pitchFamily="18" charset="0"/>
              </a:rPr>
              <a:t>Unifrog</a:t>
            </a:r>
            <a:r>
              <a:rPr lang="en-GB" sz="1800" u="none" dirty="0">
                <a:effectLst/>
                <a:latin typeface="Times New Roman" panose="02020603050405020304" pitchFamily="18" charset="0"/>
                <a:ea typeface="Times New Roman" panose="02020603050405020304" pitchFamily="18" charset="0"/>
              </a:rPr>
              <a:t> account and click ‘use the platform as a student’. Click the image on the screen to go to the Careers library profile, then click the play button on the video. Alternatively, copy this URL into an internet browser: </a:t>
            </a:r>
            <a:r>
              <a:rPr lang="en-GB" sz="1800" b="1" u="none" dirty="0">
                <a:effectLst/>
                <a:latin typeface="Times New Roman" panose="02020603050405020304" pitchFamily="18" charset="0"/>
                <a:ea typeface="Times New Roman" panose="02020603050405020304" pitchFamily="18" charset="0"/>
              </a:rPr>
              <a:t>unifrog.org/student/careers/direct/social-researcher</a:t>
            </a:r>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If you have more time available, you could read the career profile text as a class too.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864825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r>
              <a:rPr lang="en-GB" sz="1800" u="none" dirty="0">
                <a:solidFill>
                  <a:srgbClr val="000000"/>
                </a:solidFill>
                <a:effectLst/>
                <a:latin typeface="Open Sans" panose="020B0606030504020204" pitchFamily="34" charset="0"/>
                <a:ea typeface="Times New Roman" panose="02020603050405020304" pitchFamily="18" charset="0"/>
              </a:rPr>
              <a:t>This slide contains reflection questions about the career of the month. You could ask students to write down their answers, discuss in pairs or small groups, or discuss as a whole class.</a:t>
            </a:r>
          </a:p>
          <a:p>
            <a:endParaRPr lang="en-GB" sz="1800" u="none" dirty="0">
              <a:solidFill>
                <a:srgbClr val="000000"/>
              </a:solidFill>
              <a:effectLst/>
              <a:latin typeface="Open Sans" panose="020B0606030504020204" pitchFamily="34" charset="0"/>
              <a:ea typeface="Times New Roman" panose="02020603050405020304" pitchFamily="18" charset="0"/>
            </a:endParaRPr>
          </a:p>
          <a:p>
            <a:pPr rtl="0">
              <a:spcBef>
                <a:spcPts val="0"/>
              </a:spcBef>
              <a:spcAft>
                <a:spcPts val="0"/>
              </a:spcAft>
            </a:pPr>
            <a:r>
              <a:rPr lang="en-GB" sz="1800" b="0" i="0" u="none" strike="noStrike" dirty="0">
                <a:solidFill>
                  <a:srgbClr val="000000"/>
                </a:solidFill>
                <a:effectLst/>
                <a:latin typeface="Arial" panose="020B0604020202020204" pitchFamily="34" charset="0"/>
              </a:rPr>
              <a:t>The aim of this activity is for students to think about their own preferences, experiences, and skills and how these could relate to the career. Students are encouraged to draw links between skills used in their current school subjects and the career in the video. If students would like to know more about the career, encourage them to read the full career profile, which contains the following sections: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What you’ll do</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Working hours and environment</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Career path and progression</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Skills required</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Entry requirements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Related know-how guides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Related university subject profiles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Related career profiles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Explore</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Labour Market Information (LMI)</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People also liked… </a:t>
            </a:r>
            <a:endParaRPr lang="en-GB" sz="1800" u="none" dirty="0">
              <a:solidFill>
                <a:srgbClr val="000000"/>
              </a:solidFill>
              <a:effectLst/>
              <a:latin typeface="Open Sans" panose="020B0606030504020204" pitchFamily="34" charset="0"/>
              <a:ea typeface="Times New Roman" panose="02020603050405020304" pitchFamily="18" charset="0"/>
            </a:endParaRPr>
          </a:p>
          <a:p>
            <a:endParaRPr lang="en-GB" sz="1800" u="none" dirty="0">
              <a:solidFill>
                <a:srgbClr val="000000"/>
              </a:solidFill>
              <a:effectLst/>
              <a:latin typeface="Open Sans" panose="020B0606030504020204" pitchFamily="34" charset="0"/>
              <a:ea typeface="Times New Roman" panose="02020603050405020304" pitchFamily="18" charset="0"/>
            </a:endParaRPr>
          </a:p>
          <a:p>
            <a:r>
              <a:rPr lang="en-GB" sz="1800" u="sng" dirty="0">
                <a:solidFill>
                  <a:srgbClr val="000000"/>
                </a:solidFill>
                <a:effectLst/>
                <a:latin typeface="Open Sans" panose="020B0606030504020204" pitchFamily="34" charset="0"/>
                <a:ea typeface="Times New Roman" panose="02020603050405020304" pitchFamily="18" charset="0"/>
              </a:rPr>
              <a:t>Example answers:</a:t>
            </a:r>
          </a:p>
          <a:p>
            <a:pPr marL="342900" indent="-342900">
              <a:buAutoNum type="arabicPeriod"/>
            </a:pPr>
            <a:r>
              <a:rPr lang="en-GB" sz="1800" u="none" dirty="0">
                <a:solidFill>
                  <a:srgbClr val="000000"/>
                </a:solidFill>
                <a:effectLst/>
                <a:latin typeface="Open Sans" panose="020B0606030504020204" pitchFamily="34" charset="0"/>
                <a:ea typeface="Times New Roman" panose="02020603050405020304" pitchFamily="18" charset="0"/>
              </a:rPr>
              <a:t>The topics you research could change, as society changes. You might be able to use AI to help inform your research, like generating questionnaire ideas. </a:t>
            </a:r>
          </a:p>
          <a:p>
            <a:pPr marL="342900" indent="-342900">
              <a:buAutoNum type="arabicPeriod"/>
            </a:pPr>
            <a:r>
              <a:rPr lang="en-GB" sz="1800" u="none" dirty="0">
                <a:solidFill>
                  <a:srgbClr val="000000"/>
                </a:solidFill>
                <a:effectLst/>
                <a:latin typeface="Open Sans" panose="020B0606030504020204" pitchFamily="34" charset="0"/>
                <a:ea typeface="Times New Roman" panose="02020603050405020304" pitchFamily="18" charset="0"/>
              </a:rPr>
              <a:t>I learned that everyone on Natasha’s team has flexible working – this really appeals to me. </a:t>
            </a:r>
          </a:p>
          <a:p>
            <a:pPr marL="342900" indent="-342900">
              <a:buAutoNum type="arabicPeriod"/>
            </a:pPr>
            <a:r>
              <a:rPr lang="en-GB" sz="1800" u="none" dirty="0">
                <a:solidFill>
                  <a:srgbClr val="000000"/>
                </a:solidFill>
                <a:effectLst/>
                <a:latin typeface="Open Sans" panose="020B0606030504020204" pitchFamily="34" charset="0"/>
                <a:ea typeface="Times New Roman" panose="02020603050405020304" pitchFamily="18" charset="0"/>
              </a:rPr>
              <a:t>Organisation, communication, attention to detail, digital literacy, critical thinking, learning/research skills. </a:t>
            </a:r>
          </a:p>
          <a:p>
            <a:pPr marL="342900" indent="-342900">
              <a:buAutoNum type="arabicPeriod"/>
            </a:pPr>
            <a:r>
              <a:rPr lang="en-GB" sz="1800" u="none" dirty="0">
                <a:solidFill>
                  <a:srgbClr val="000000"/>
                </a:solidFill>
                <a:effectLst/>
                <a:latin typeface="Open Sans" panose="020B0606030504020204" pitchFamily="34" charset="0"/>
                <a:ea typeface="Times New Roman" panose="02020603050405020304" pitchFamily="18" charset="0"/>
              </a:rPr>
              <a:t>Volunteering, work experience, free online courses, exploring research-based degrees and apprenticeships.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969561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latin typeface="Open Sans" panose="020B0606030504020204" pitchFamily="34" charset="0"/>
                <a:ea typeface="Open Sans" panose="020B0606030504020204" pitchFamily="34" charset="0"/>
                <a:cs typeface="Open Sans" panose="020B0606030504020204" pitchFamily="34" charset="0"/>
              </a:rPr>
              <a:t>This slide contains career and subject profiles that are relevant to the career of the month.</a:t>
            </a:r>
          </a:p>
          <a:p>
            <a:endParaRPr lang="en-GB" sz="1800" dirty="0">
              <a:effectLst/>
              <a:latin typeface="Times New Roman" panose="02020603050405020304" pitchFamily="18" charset="0"/>
              <a:ea typeface="Times New Roman" panose="02020603050405020304" pitchFamily="18"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If you have additional time available and students have computer access, you can direct them to these resources.</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Remember to log into the student side of your Unifrog account to access these links and remind students to favourite any careers or subjects they like the look of.</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b="0" u="none" dirty="0"/>
              <a:t>You can track student progress with favouriting careers or subjects by clicking Advanced&gt;Sort by&gt;Library profiles in Favourites.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507575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u="none"/>
              <a:t>October’s </a:t>
            </a:r>
            <a:r>
              <a:rPr lang="en-GB" u="none" dirty="0"/>
              <a:t>subject of the month for year 13 is: Nutrition.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8460CA-E4DF-44B0-820C-F2AC221EA03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321501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Click to reveal the subject of the month: </a:t>
            </a:r>
            <a:r>
              <a:rPr lang="en-GB" sz="1800" u="none" dirty="0"/>
              <a:t>Nutrition.</a:t>
            </a:r>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Before you’re ready to watch the Subjects library video as a class, ask students to note down anything they think they already know about this subject.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290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latin typeface="Open Sans" panose="020B0606030504020204" pitchFamily="34" charset="0"/>
                <a:ea typeface="Open Sans" panose="020B0606030504020204" pitchFamily="34" charset="0"/>
                <a:cs typeface="Open Sans" panose="020B0606030504020204" pitchFamily="34" charset="0"/>
              </a:rPr>
              <a:t>This slide contains career and subject profiles that are relevant to the career of the month.</a:t>
            </a:r>
          </a:p>
          <a:p>
            <a:endParaRPr lang="en-GB" sz="1800" dirty="0">
              <a:effectLst/>
              <a:latin typeface="Times New Roman" panose="02020603050405020304" pitchFamily="18" charset="0"/>
              <a:ea typeface="Times New Roman" panose="02020603050405020304" pitchFamily="18"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If you have additional time available and students have computer access, you can direct them to these resources.</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Remember to log into the student side of your Unifrog account to access these links and remind students to favourite any careers or subjects they like the look of.</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b="0" u="none" dirty="0"/>
              <a:t>You can track student progress with favouriting careers or subjects by clicking Advanced&gt;Sort by&gt;Library profiles in Favourites.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472414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Make sure you’re logged into your </a:t>
            </a:r>
            <a:r>
              <a:rPr lang="en-GB" sz="1800" u="none" dirty="0" err="1">
                <a:effectLst/>
                <a:latin typeface="Times New Roman" panose="02020603050405020304" pitchFamily="18" charset="0"/>
                <a:ea typeface="Times New Roman" panose="02020603050405020304" pitchFamily="18" charset="0"/>
              </a:rPr>
              <a:t>Unifrog</a:t>
            </a:r>
            <a:r>
              <a:rPr lang="en-GB" sz="1800" u="none" dirty="0">
                <a:effectLst/>
                <a:latin typeface="Times New Roman" panose="02020603050405020304" pitchFamily="18" charset="0"/>
                <a:ea typeface="Times New Roman" panose="02020603050405020304" pitchFamily="18" charset="0"/>
              </a:rPr>
              <a:t> account and click ‘use the platform as a student’. Click the image on the screen to go to the Subjects library profile, then click the play button on the video. Alternatively, copy this URL into an internet browser: </a:t>
            </a:r>
            <a:r>
              <a:rPr lang="en-GB" sz="1800" b="1" u="none" dirty="0">
                <a:effectLst/>
                <a:latin typeface="Times New Roman" panose="02020603050405020304" pitchFamily="18" charset="0"/>
                <a:ea typeface="Times New Roman" panose="02020603050405020304" pitchFamily="18" charset="0"/>
              </a:rPr>
              <a:t>unifrog.org/student/subjects/direct/nutrition</a:t>
            </a:r>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If you have more time available, you could read the subject profile text as a class too.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170487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r>
              <a:rPr lang="en-GB" sz="1800" u="none" dirty="0">
                <a:solidFill>
                  <a:srgbClr val="000000"/>
                </a:solidFill>
                <a:effectLst/>
                <a:latin typeface="Open Sans" panose="020B0606030504020204" pitchFamily="34" charset="0"/>
                <a:ea typeface="Times New Roman" panose="02020603050405020304" pitchFamily="18" charset="0"/>
              </a:rPr>
              <a:t>This slide contains reflection questions about the subject of the month. You could ask students to write down their answers, discuss in pairs or small groups, or discuss as a whole class.</a:t>
            </a:r>
          </a:p>
          <a:p>
            <a:endParaRPr lang="en-GB" sz="1800" u="none" dirty="0">
              <a:solidFill>
                <a:srgbClr val="000000"/>
              </a:solidFill>
              <a:effectLst/>
              <a:latin typeface="Open Sans" panose="020B0606030504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dirty="0">
                <a:solidFill>
                  <a:srgbClr val="000000"/>
                </a:solidFill>
                <a:effectLst/>
                <a:latin typeface="Arial" panose="020B0604020202020204" pitchFamily="34" charset="0"/>
              </a:rPr>
              <a:t>The aim of this activity is for students to think about their own preferences, experiences, and skills and how these could relate to the subject. Students are encouraged to draw links between skills used in their current school subjects and the subject in the video. If students would like to know more about the subject, encourage them to read the full subject profile, which contains the following sections:</a:t>
            </a: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In a nutshell</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Getting in</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Prospects</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Statement</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Reference</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Geek out</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Recommendations: Read</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Recommendations: Watch</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Recommendations: Listen</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Explore</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People also liked…</a:t>
            </a:r>
            <a:endParaRPr lang="en-GB" sz="4000" b="0" dirty="0">
              <a:effectLst/>
            </a:endParaRPr>
          </a:p>
          <a:p>
            <a:endParaRPr lang="en-GB" sz="1800" u="none" dirty="0">
              <a:solidFill>
                <a:srgbClr val="000000"/>
              </a:solidFill>
              <a:effectLst/>
              <a:latin typeface="Open Sans" panose="020B0606030504020204" pitchFamily="34" charset="0"/>
              <a:ea typeface="Times New Roman" panose="02020603050405020304" pitchFamily="18" charset="0"/>
            </a:endParaRPr>
          </a:p>
          <a:p>
            <a:r>
              <a:rPr lang="en-GB" sz="1800" u="sng" dirty="0">
                <a:solidFill>
                  <a:srgbClr val="000000"/>
                </a:solidFill>
                <a:effectLst/>
                <a:latin typeface="Open Sans" panose="020B0606030504020204" pitchFamily="34" charset="0"/>
                <a:ea typeface="Times New Roman" panose="02020603050405020304" pitchFamily="18" charset="0"/>
              </a:rPr>
              <a:t>Example answers: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800" u="none" dirty="0">
                <a:solidFill>
                  <a:srgbClr val="000000"/>
                </a:solidFill>
                <a:effectLst/>
                <a:latin typeface="Open Sans" panose="020B0606030504020204" pitchFamily="34" charset="0"/>
                <a:ea typeface="Times New Roman" panose="02020603050405020304" pitchFamily="18" charset="0"/>
              </a:rPr>
              <a:t>Social media like LinkedIn, contacting a local university, seeing if my school/college has an alumni network.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800" u="none" dirty="0">
                <a:solidFill>
                  <a:srgbClr val="000000"/>
                </a:solidFill>
                <a:effectLst/>
                <a:latin typeface="Open Sans" panose="020B0606030504020204" pitchFamily="34" charset="0"/>
                <a:ea typeface="Times New Roman" panose="02020603050405020304" pitchFamily="18" charset="0"/>
              </a:rPr>
              <a:t>Yes – it sounds useful to apply what you’re learning in lectures to lab work.</a:t>
            </a:r>
          </a:p>
          <a:p>
            <a:pPr marL="342900" indent="-342900">
              <a:buAutoNum type="arabicPeriod"/>
            </a:pPr>
            <a:r>
              <a:rPr lang="en-GB" sz="1800" u="none" dirty="0">
                <a:solidFill>
                  <a:srgbClr val="000000"/>
                </a:solidFill>
                <a:effectLst/>
                <a:latin typeface="Open Sans" panose="020B0606030504020204" pitchFamily="34" charset="0"/>
                <a:ea typeface="Times New Roman" panose="02020603050405020304" pitchFamily="18" charset="0"/>
              </a:rPr>
              <a:t>Biology – this will help me to understand the impact of different food types and nutrients on the body. </a:t>
            </a:r>
          </a:p>
          <a:p>
            <a:pPr marL="342900" indent="-342900">
              <a:buAutoNum type="arabicPeriod"/>
            </a:pPr>
            <a:r>
              <a:rPr lang="en-GB" sz="1800" u="none" dirty="0">
                <a:solidFill>
                  <a:srgbClr val="000000"/>
                </a:solidFill>
                <a:effectLst/>
                <a:latin typeface="Open Sans" panose="020B0606030504020204" pitchFamily="34" charset="0"/>
                <a:ea typeface="Times New Roman" panose="02020603050405020304" pitchFamily="18" charset="0"/>
              </a:rPr>
              <a:t>Being a dietician, working with the NHS, working in a hospital, working in public health, working in the community, working in product development, working in food science, working with athletes.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619878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latin typeface="Open Sans" panose="020B0606030504020204" pitchFamily="34" charset="0"/>
                <a:ea typeface="Open Sans" panose="020B0606030504020204" pitchFamily="34" charset="0"/>
                <a:cs typeface="Open Sans" panose="020B0606030504020204" pitchFamily="34" charset="0"/>
              </a:rPr>
              <a:t>This slide contains career and subject profiles that are relevant to </a:t>
            </a:r>
            <a:r>
              <a:rPr lang="en-GB" sz="1800" b="0">
                <a:latin typeface="Open Sans" panose="020B0606030504020204" pitchFamily="34" charset="0"/>
                <a:ea typeface="Open Sans" panose="020B0606030504020204" pitchFamily="34" charset="0"/>
                <a:cs typeface="Open Sans" panose="020B0606030504020204" pitchFamily="34" charset="0"/>
              </a:rPr>
              <a:t>the subject </a:t>
            </a:r>
            <a:r>
              <a:rPr lang="en-GB" sz="1800" b="0" dirty="0">
                <a:latin typeface="Open Sans" panose="020B0606030504020204" pitchFamily="34" charset="0"/>
                <a:ea typeface="Open Sans" panose="020B0606030504020204" pitchFamily="34" charset="0"/>
                <a:cs typeface="Open Sans" panose="020B0606030504020204" pitchFamily="34" charset="0"/>
              </a:rPr>
              <a:t>of the month.</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If you have additional time available and students have computer access, you can direct them to these resources.</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Remember to log into the student side of your Unifrog account to access these links and remind students to favourite any careers or subjects they like the look of.</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b="0" u="none" dirty="0"/>
              <a:t>You can track student progress with favouriting careers or subjects by clicking Advanced&gt;Sort by&gt;Library profiles in Favourites.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33112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u="none"/>
              <a:t>October’s </a:t>
            </a:r>
            <a:r>
              <a:rPr lang="en-GB" u="none" dirty="0"/>
              <a:t>subject of the month for year 7 is: Fine art.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8460CA-E4DF-44B0-820C-F2AC221EA03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65104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Click to reveal the subject of the month: </a:t>
            </a:r>
            <a:r>
              <a:rPr lang="en-GB" sz="1800" u="none" dirty="0"/>
              <a:t>Fine art</a:t>
            </a:r>
            <a:r>
              <a:rPr lang="en-GB" sz="1800" u="none" dirty="0">
                <a:effectLst/>
                <a:latin typeface="Times New Roman" panose="02020603050405020304" pitchFamily="18" charset="0"/>
                <a:ea typeface="Times New Roman" panose="02020603050405020304" pitchFamily="18" charset="0"/>
              </a:rPr>
              <a:t>. </a:t>
            </a:r>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Before you’re ready to watch the Subjects library video as a class, ask students to note down anything they think they already know about this subject.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24249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BC19E-6003-405A-A598-FF69F0384A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731039A-6193-463B-84BB-4B932160A1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3AF0C71-6325-4293-8E43-F245DD14860D}"/>
              </a:ext>
            </a:extLst>
          </p:cNvPr>
          <p:cNvSpPr>
            <a:spLocks noGrp="1"/>
          </p:cNvSpPr>
          <p:nvPr>
            <p:ph type="dt" sz="half" idx="10"/>
          </p:nvPr>
        </p:nvSpPr>
        <p:spPr/>
        <p:txBody>
          <a:bodyPr/>
          <a:lstStyle/>
          <a:p>
            <a:fld id="{AB4B2DD0-4293-4F28-94DA-A75E96E66086}" type="datetimeFigureOut">
              <a:rPr lang="en-GB" smtClean="0"/>
              <a:t>10/02/2025</a:t>
            </a:fld>
            <a:endParaRPr lang="en-GB"/>
          </a:p>
        </p:txBody>
      </p:sp>
      <p:sp>
        <p:nvSpPr>
          <p:cNvPr id="5" name="Footer Placeholder 4">
            <a:extLst>
              <a:ext uri="{FF2B5EF4-FFF2-40B4-BE49-F238E27FC236}">
                <a16:creationId xmlns:a16="http://schemas.microsoft.com/office/drawing/2014/main" id="{DAD74499-BDB3-4097-9E62-53DB86DFD65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D94D520-AFEA-4F8F-A8D8-21CE23D44BA5}"/>
              </a:ext>
            </a:extLst>
          </p:cNvPr>
          <p:cNvSpPr>
            <a:spLocks noGrp="1"/>
          </p:cNvSpPr>
          <p:nvPr>
            <p:ph type="sldNum" sz="quarter" idx="12"/>
          </p:nvPr>
        </p:nvSpPr>
        <p:spPr/>
        <p:txBody>
          <a:bodyPr/>
          <a:lstStyle/>
          <a:p>
            <a:fld id="{FEE46B58-C15E-4093-B915-2F68D88E18C0}" type="slidenum">
              <a:rPr lang="en-GB" smtClean="0"/>
              <a:t>‹#›</a:t>
            </a:fld>
            <a:endParaRPr lang="en-GB"/>
          </a:p>
        </p:txBody>
      </p:sp>
    </p:spTree>
    <p:extLst>
      <p:ext uri="{BB962C8B-B14F-4D97-AF65-F5344CB8AC3E}">
        <p14:creationId xmlns:p14="http://schemas.microsoft.com/office/powerpoint/2010/main" val="36420496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BFE77-9662-4B2F-BB26-D327B04F46D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5495FED-715B-449F-8F23-800E5F9D07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FBCFEA6-2B01-43E8-BEA3-8CA92CC57A85}"/>
              </a:ext>
            </a:extLst>
          </p:cNvPr>
          <p:cNvSpPr>
            <a:spLocks noGrp="1"/>
          </p:cNvSpPr>
          <p:nvPr>
            <p:ph type="dt" sz="half" idx="10"/>
          </p:nvPr>
        </p:nvSpPr>
        <p:spPr/>
        <p:txBody>
          <a:bodyPr/>
          <a:lstStyle/>
          <a:p>
            <a:fld id="{AB4B2DD0-4293-4F28-94DA-A75E96E66086}" type="datetimeFigureOut">
              <a:rPr lang="en-GB" smtClean="0"/>
              <a:t>10/02/2025</a:t>
            </a:fld>
            <a:endParaRPr lang="en-GB"/>
          </a:p>
        </p:txBody>
      </p:sp>
      <p:sp>
        <p:nvSpPr>
          <p:cNvPr id="5" name="Footer Placeholder 4">
            <a:extLst>
              <a:ext uri="{FF2B5EF4-FFF2-40B4-BE49-F238E27FC236}">
                <a16:creationId xmlns:a16="http://schemas.microsoft.com/office/drawing/2014/main" id="{08167B90-6C8E-41BB-A405-EB195BC99D5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87C8EBF-98A6-4AAF-BB2D-C6408CEB0173}"/>
              </a:ext>
            </a:extLst>
          </p:cNvPr>
          <p:cNvSpPr>
            <a:spLocks noGrp="1"/>
          </p:cNvSpPr>
          <p:nvPr>
            <p:ph type="sldNum" sz="quarter" idx="12"/>
          </p:nvPr>
        </p:nvSpPr>
        <p:spPr/>
        <p:txBody>
          <a:bodyPr/>
          <a:lstStyle/>
          <a:p>
            <a:fld id="{FEE46B58-C15E-4093-B915-2F68D88E18C0}" type="slidenum">
              <a:rPr lang="en-GB" smtClean="0"/>
              <a:t>‹#›</a:t>
            </a:fld>
            <a:endParaRPr lang="en-GB"/>
          </a:p>
        </p:txBody>
      </p:sp>
    </p:spTree>
    <p:extLst>
      <p:ext uri="{BB962C8B-B14F-4D97-AF65-F5344CB8AC3E}">
        <p14:creationId xmlns:p14="http://schemas.microsoft.com/office/powerpoint/2010/main" val="34483940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37E769C-4D08-4C2E-B0D3-8DD3C98C5BD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ADE806F-B0E8-43A1-BCBB-CF13C123D54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B9B579C-6B3D-4C32-92D0-A60D1B4C2E87}"/>
              </a:ext>
            </a:extLst>
          </p:cNvPr>
          <p:cNvSpPr>
            <a:spLocks noGrp="1"/>
          </p:cNvSpPr>
          <p:nvPr>
            <p:ph type="dt" sz="half" idx="10"/>
          </p:nvPr>
        </p:nvSpPr>
        <p:spPr/>
        <p:txBody>
          <a:bodyPr/>
          <a:lstStyle/>
          <a:p>
            <a:fld id="{AB4B2DD0-4293-4F28-94DA-A75E96E66086}" type="datetimeFigureOut">
              <a:rPr lang="en-GB" smtClean="0"/>
              <a:t>10/02/2025</a:t>
            </a:fld>
            <a:endParaRPr lang="en-GB"/>
          </a:p>
        </p:txBody>
      </p:sp>
      <p:sp>
        <p:nvSpPr>
          <p:cNvPr id="5" name="Footer Placeholder 4">
            <a:extLst>
              <a:ext uri="{FF2B5EF4-FFF2-40B4-BE49-F238E27FC236}">
                <a16:creationId xmlns:a16="http://schemas.microsoft.com/office/drawing/2014/main" id="{B978726E-216C-4E7F-8DD6-50DCFAEA85A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B61157A-9CF1-442D-BACC-54E3584D3563}"/>
              </a:ext>
            </a:extLst>
          </p:cNvPr>
          <p:cNvSpPr>
            <a:spLocks noGrp="1"/>
          </p:cNvSpPr>
          <p:nvPr>
            <p:ph type="sldNum" sz="quarter" idx="12"/>
          </p:nvPr>
        </p:nvSpPr>
        <p:spPr/>
        <p:txBody>
          <a:bodyPr/>
          <a:lstStyle/>
          <a:p>
            <a:fld id="{FEE46B58-C15E-4093-B915-2F68D88E18C0}" type="slidenum">
              <a:rPr lang="en-GB" smtClean="0"/>
              <a:t>‹#›</a:t>
            </a:fld>
            <a:endParaRPr lang="en-GB"/>
          </a:p>
        </p:txBody>
      </p:sp>
    </p:spTree>
    <p:extLst>
      <p:ext uri="{BB962C8B-B14F-4D97-AF65-F5344CB8AC3E}">
        <p14:creationId xmlns:p14="http://schemas.microsoft.com/office/powerpoint/2010/main" val="20185332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D50BB-9938-4958-ACF3-3DD2ABEF2C6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C516EB9-FCA2-4438-98EB-59BE04AC3C1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B2E6272-A3CC-4AB9-9DA2-ECC998FE54B1}"/>
              </a:ext>
            </a:extLst>
          </p:cNvPr>
          <p:cNvSpPr>
            <a:spLocks noGrp="1"/>
          </p:cNvSpPr>
          <p:nvPr>
            <p:ph type="dt" sz="half" idx="10"/>
          </p:nvPr>
        </p:nvSpPr>
        <p:spPr/>
        <p:txBody>
          <a:bodyPr/>
          <a:lstStyle/>
          <a:p>
            <a:fld id="{E173ECAF-29A6-42B4-B150-38BE3D615D6D}" type="datetimeFigureOut">
              <a:rPr lang="en-GB" smtClean="0"/>
              <a:t>10/02/2025</a:t>
            </a:fld>
            <a:endParaRPr lang="en-GB"/>
          </a:p>
        </p:txBody>
      </p:sp>
      <p:sp>
        <p:nvSpPr>
          <p:cNvPr id="5" name="Footer Placeholder 4">
            <a:extLst>
              <a:ext uri="{FF2B5EF4-FFF2-40B4-BE49-F238E27FC236}">
                <a16:creationId xmlns:a16="http://schemas.microsoft.com/office/drawing/2014/main" id="{4F88AE44-FE61-4949-B1D7-A22F6E76B67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84CB759-A80B-402B-9592-4DC3995DFE11}"/>
              </a:ext>
            </a:extLst>
          </p:cNvPr>
          <p:cNvSpPr>
            <a:spLocks noGrp="1"/>
          </p:cNvSpPr>
          <p:nvPr>
            <p:ph type="sldNum" sz="quarter" idx="12"/>
          </p:nvPr>
        </p:nvSpPr>
        <p:spPr/>
        <p:txBody>
          <a:bodyPr/>
          <a:lstStyle/>
          <a:p>
            <a:fld id="{0C863989-3DD5-4214-8B0C-41B3BA205069}" type="slidenum">
              <a:rPr lang="en-GB" smtClean="0"/>
              <a:t>‹#›</a:t>
            </a:fld>
            <a:endParaRPr lang="en-GB"/>
          </a:p>
        </p:txBody>
      </p:sp>
    </p:spTree>
    <p:extLst>
      <p:ext uri="{BB962C8B-B14F-4D97-AF65-F5344CB8AC3E}">
        <p14:creationId xmlns:p14="http://schemas.microsoft.com/office/powerpoint/2010/main" val="3366623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AC33A-2654-4D07-8A0D-3AD1FFCB6F0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6E02DC0-D5BD-4CC7-B833-BA3BFEAE8FD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8975888-B93F-49F5-8A69-2C00511DC9AE}"/>
              </a:ext>
            </a:extLst>
          </p:cNvPr>
          <p:cNvSpPr>
            <a:spLocks noGrp="1"/>
          </p:cNvSpPr>
          <p:nvPr>
            <p:ph type="dt" sz="half" idx="10"/>
          </p:nvPr>
        </p:nvSpPr>
        <p:spPr/>
        <p:txBody>
          <a:bodyPr/>
          <a:lstStyle/>
          <a:p>
            <a:fld id="{E173ECAF-29A6-42B4-B150-38BE3D615D6D}" type="datetimeFigureOut">
              <a:rPr lang="en-GB" smtClean="0"/>
              <a:t>10/02/2025</a:t>
            </a:fld>
            <a:endParaRPr lang="en-GB"/>
          </a:p>
        </p:txBody>
      </p:sp>
      <p:sp>
        <p:nvSpPr>
          <p:cNvPr id="5" name="Footer Placeholder 4">
            <a:extLst>
              <a:ext uri="{FF2B5EF4-FFF2-40B4-BE49-F238E27FC236}">
                <a16:creationId xmlns:a16="http://schemas.microsoft.com/office/drawing/2014/main" id="{FA7BE509-A786-48DC-80FA-1E4C2B9047A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6E1B51-C837-4A22-AB12-21055F3B13AC}"/>
              </a:ext>
            </a:extLst>
          </p:cNvPr>
          <p:cNvSpPr>
            <a:spLocks noGrp="1"/>
          </p:cNvSpPr>
          <p:nvPr>
            <p:ph type="sldNum" sz="quarter" idx="12"/>
          </p:nvPr>
        </p:nvSpPr>
        <p:spPr/>
        <p:txBody>
          <a:bodyPr/>
          <a:lstStyle/>
          <a:p>
            <a:fld id="{0C863989-3DD5-4214-8B0C-41B3BA205069}" type="slidenum">
              <a:rPr lang="en-GB" smtClean="0"/>
              <a:t>‹#›</a:t>
            </a:fld>
            <a:endParaRPr lang="en-GB"/>
          </a:p>
        </p:txBody>
      </p:sp>
    </p:spTree>
    <p:extLst>
      <p:ext uri="{BB962C8B-B14F-4D97-AF65-F5344CB8AC3E}">
        <p14:creationId xmlns:p14="http://schemas.microsoft.com/office/powerpoint/2010/main" val="32857671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CF338-3078-4A19-8CA0-6B0B198A7A6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4F470FE-8982-4EAD-B101-C8FF16FC1A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7BC20C1-5F2B-4528-B4B1-9BB42FB0876A}"/>
              </a:ext>
            </a:extLst>
          </p:cNvPr>
          <p:cNvSpPr>
            <a:spLocks noGrp="1"/>
          </p:cNvSpPr>
          <p:nvPr>
            <p:ph type="dt" sz="half" idx="10"/>
          </p:nvPr>
        </p:nvSpPr>
        <p:spPr/>
        <p:txBody>
          <a:bodyPr/>
          <a:lstStyle/>
          <a:p>
            <a:fld id="{E173ECAF-29A6-42B4-B150-38BE3D615D6D}" type="datetimeFigureOut">
              <a:rPr lang="en-GB" smtClean="0"/>
              <a:t>10/02/2025</a:t>
            </a:fld>
            <a:endParaRPr lang="en-GB"/>
          </a:p>
        </p:txBody>
      </p:sp>
      <p:sp>
        <p:nvSpPr>
          <p:cNvPr id="5" name="Footer Placeholder 4">
            <a:extLst>
              <a:ext uri="{FF2B5EF4-FFF2-40B4-BE49-F238E27FC236}">
                <a16:creationId xmlns:a16="http://schemas.microsoft.com/office/drawing/2014/main" id="{9102CABF-69AD-4BD8-9C18-072D2B195C4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A790493-36B0-437C-B153-F2A2F518655F}"/>
              </a:ext>
            </a:extLst>
          </p:cNvPr>
          <p:cNvSpPr>
            <a:spLocks noGrp="1"/>
          </p:cNvSpPr>
          <p:nvPr>
            <p:ph type="sldNum" sz="quarter" idx="12"/>
          </p:nvPr>
        </p:nvSpPr>
        <p:spPr/>
        <p:txBody>
          <a:bodyPr/>
          <a:lstStyle/>
          <a:p>
            <a:fld id="{0C863989-3DD5-4214-8B0C-41B3BA205069}" type="slidenum">
              <a:rPr lang="en-GB" smtClean="0"/>
              <a:t>‹#›</a:t>
            </a:fld>
            <a:endParaRPr lang="en-GB"/>
          </a:p>
        </p:txBody>
      </p:sp>
    </p:spTree>
    <p:extLst>
      <p:ext uri="{BB962C8B-B14F-4D97-AF65-F5344CB8AC3E}">
        <p14:creationId xmlns:p14="http://schemas.microsoft.com/office/powerpoint/2010/main" val="22485178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0FBFF-7BBC-41C5-8661-45E62004E62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9CE8B72-5509-40C1-8606-6947F1D9096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45C56CA-B1E9-4D5F-8868-CCFDACDF457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849D1AD-EA99-4EF3-86D7-70C6C4A6F828}"/>
              </a:ext>
            </a:extLst>
          </p:cNvPr>
          <p:cNvSpPr>
            <a:spLocks noGrp="1"/>
          </p:cNvSpPr>
          <p:nvPr>
            <p:ph type="dt" sz="half" idx="10"/>
          </p:nvPr>
        </p:nvSpPr>
        <p:spPr/>
        <p:txBody>
          <a:bodyPr/>
          <a:lstStyle/>
          <a:p>
            <a:fld id="{E173ECAF-29A6-42B4-B150-38BE3D615D6D}" type="datetimeFigureOut">
              <a:rPr lang="en-GB" smtClean="0"/>
              <a:t>10/02/2025</a:t>
            </a:fld>
            <a:endParaRPr lang="en-GB"/>
          </a:p>
        </p:txBody>
      </p:sp>
      <p:sp>
        <p:nvSpPr>
          <p:cNvPr id="6" name="Footer Placeholder 5">
            <a:extLst>
              <a:ext uri="{FF2B5EF4-FFF2-40B4-BE49-F238E27FC236}">
                <a16:creationId xmlns:a16="http://schemas.microsoft.com/office/drawing/2014/main" id="{FFB91B4A-ABE3-4699-A315-B167F00B2B7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7B2D8AD-27CD-4010-B9D8-6F0F43406EC7}"/>
              </a:ext>
            </a:extLst>
          </p:cNvPr>
          <p:cNvSpPr>
            <a:spLocks noGrp="1"/>
          </p:cNvSpPr>
          <p:nvPr>
            <p:ph type="sldNum" sz="quarter" idx="12"/>
          </p:nvPr>
        </p:nvSpPr>
        <p:spPr/>
        <p:txBody>
          <a:bodyPr/>
          <a:lstStyle/>
          <a:p>
            <a:fld id="{0C863989-3DD5-4214-8B0C-41B3BA205069}" type="slidenum">
              <a:rPr lang="en-GB" smtClean="0"/>
              <a:t>‹#›</a:t>
            </a:fld>
            <a:endParaRPr lang="en-GB"/>
          </a:p>
        </p:txBody>
      </p:sp>
    </p:spTree>
    <p:extLst>
      <p:ext uri="{BB962C8B-B14F-4D97-AF65-F5344CB8AC3E}">
        <p14:creationId xmlns:p14="http://schemas.microsoft.com/office/powerpoint/2010/main" val="24780840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AF9F7-E92E-4E1A-8DC4-48F5C1F20AE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2AEF68B-713B-4003-A138-4D24B46AAD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369BFC5-1A68-49EA-89A3-08D24A4DE0E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A97A59A-FDB8-44C7-8974-161CFC1713A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1CDA72C-1FDF-4D3C-A016-7D19679C2D8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EA5626F-4DA9-416A-A68F-43036AE8BCA3}"/>
              </a:ext>
            </a:extLst>
          </p:cNvPr>
          <p:cNvSpPr>
            <a:spLocks noGrp="1"/>
          </p:cNvSpPr>
          <p:nvPr>
            <p:ph type="dt" sz="half" idx="10"/>
          </p:nvPr>
        </p:nvSpPr>
        <p:spPr/>
        <p:txBody>
          <a:bodyPr/>
          <a:lstStyle/>
          <a:p>
            <a:fld id="{E173ECAF-29A6-42B4-B150-38BE3D615D6D}" type="datetimeFigureOut">
              <a:rPr lang="en-GB" smtClean="0"/>
              <a:t>10/02/2025</a:t>
            </a:fld>
            <a:endParaRPr lang="en-GB"/>
          </a:p>
        </p:txBody>
      </p:sp>
      <p:sp>
        <p:nvSpPr>
          <p:cNvPr id="8" name="Footer Placeholder 7">
            <a:extLst>
              <a:ext uri="{FF2B5EF4-FFF2-40B4-BE49-F238E27FC236}">
                <a16:creationId xmlns:a16="http://schemas.microsoft.com/office/drawing/2014/main" id="{6211EC45-70C7-410E-A0DC-F2EE40E2A80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E26EFEA-73C3-40B8-98BF-A1F39CB75D00}"/>
              </a:ext>
            </a:extLst>
          </p:cNvPr>
          <p:cNvSpPr>
            <a:spLocks noGrp="1"/>
          </p:cNvSpPr>
          <p:nvPr>
            <p:ph type="sldNum" sz="quarter" idx="12"/>
          </p:nvPr>
        </p:nvSpPr>
        <p:spPr/>
        <p:txBody>
          <a:bodyPr/>
          <a:lstStyle/>
          <a:p>
            <a:fld id="{0C863989-3DD5-4214-8B0C-41B3BA205069}" type="slidenum">
              <a:rPr lang="en-GB" smtClean="0"/>
              <a:t>‹#›</a:t>
            </a:fld>
            <a:endParaRPr lang="en-GB"/>
          </a:p>
        </p:txBody>
      </p:sp>
    </p:spTree>
    <p:extLst>
      <p:ext uri="{BB962C8B-B14F-4D97-AF65-F5344CB8AC3E}">
        <p14:creationId xmlns:p14="http://schemas.microsoft.com/office/powerpoint/2010/main" val="13674756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1A396-8030-411E-B560-3725009274F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6A65C3D-E601-42E7-A71B-32B852BF516D}"/>
              </a:ext>
            </a:extLst>
          </p:cNvPr>
          <p:cNvSpPr>
            <a:spLocks noGrp="1"/>
          </p:cNvSpPr>
          <p:nvPr>
            <p:ph type="dt" sz="half" idx="10"/>
          </p:nvPr>
        </p:nvSpPr>
        <p:spPr/>
        <p:txBody>
          <a:bodyPr/>
          <a:lstStyle/>
          <a:p>
            <a:fld id="{E173ECAF-29A6-42B4-B150-38BE3D615D6D}" type="datetimeFigureOut">
              <a:rPr lang="en-GB" smtClean="0"/>
              <a:t>10/02/2025</a:t>
            </a:fld>
            <a:endParaRPr lang="en-GB"/>
          </a:p>
        </p:txBody>
      </p:sp>
      <p:sp>
        <p:nvSpPr>
          <p:cNvPr id="4" name="Footer Placeholder 3">
            <a:extLst>
              <a:ext uri="{FF2B5EF4-FFF2-40B4-BE49-F238E27FC236}">
                <a16:creationId xmlns:a16="http://schemas.microsoft.com/office/drawing/2014/main" id="{4DA3299D-F48C-4182-9944-50CF9B8773D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DD54F88-0784-4E29-B071-93D330224142}"/>
              </a:ext>
            </a:extLst>
          </p:cNvPr>
          <p:cNvSpPr>
            <a:spLocks noGrp="1"/>
          </p:cNvSpPr>
          <p:nvPr>
            <p:ph type="sldNum" sz="quarter" idx="12"/>
          </p:nvPr>
        </p:nvSpPr>
        <p:spPr/>
        <p:txBody>
          <a:bodyPr/>
          <a:lstStyle/>
          <a:p>
            <a:fld id="{0C863989-3DD5-4214-8B0C-41B3BA205069}" type="slidenum">
              <a:rPr lang="en-GB" smtClean="0"/>
              <a:t>‹#›</a:t>
            </a:fld>
            <a:endParaRPr lang="en-GB"/>
          </a:p>
        </p:txBody>
      </p:sp>
    </p:spTree>
    <p:extLst>
      <p:ext uri="{BB962C8B-B14F-4D97-AF65-F5344CB8AC3E}">
        <p14:creationId xmlns:p14="http://schemas.microsoft.com/office/powerpoint/2010/main" val="8114205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41578B-DFDA-49E9-84CE-5FF8DDFB4EF4}"/>
              </a:ext>
            </a:extLst>
          </p:cNvPr>
          <p:cNvSpPr>
            <a:spLocks noGrp="1"/>
          </p:cNvSpPr>
          <p:nvPr>
            <p:ph type="dt" sz="half" idx="10"/>
          </p:nvPr>
        </p:nvSpPr>
        <p:spPr/>
        <p:txBody>
          <a:bodyPr/>
          <a:lstStyle/>
          <a:p>
            <a:fld id="{E173ECAF-29A6-42B4-B150-38BE3D615D6D}" type="datetimeFigureOut">
              <a:rPr lang="en-GB" smtClean="0"/>
              <a:t>10/02/2025</a:t>
            </a:fld>
            <a:endParaRPr lang="en-GB"/>
          </a:p>
        </p:txBody>
      </p:sp>
      <p:sp>
        <p:nvSpPr>
          <p:cNvPr id="3" name="Footer Placeholder 2">
            <a:extLst>
              <a:ext uri="{FF2B5EF4-FFF2-40B4-BE49-F238E27FC236}">
                <a16:creationId xmlns:a16="http://schemas.microsoft.com/office/drawing/2014/main" id="{8146302E-26F7-417E-A9EB-1C837301813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8A8D2BA-2385-47F1-8E89-D816CBEB37DE}"/>
              </a:ext>
            </a:extLst>
          </p:cNvPr>
          <p:cNvSpPr>
            <a:spLocks noGrp="1"/>
          </p:cNvSpPr>
          <p:nvPr>
            <p:ph type="sldNum" sz="quarter" idx="12"/>
          </p:nvPr>
        </p:nvSpPr>
        <p:spPr/>
        <p:txBody>
          <a:bodyPr/>
          <a:lstStyle/>
          <a:p>
            <a:fld id="{0C863989-3DD5-4214-8B0C-41B3BA205069}" type="slidenum">
              <a:rPr lang="en-GB" smtClean="0"/>
              <a:t>‹#›</a:t>
            </a:fld>
            <a:endParaRPr lang="en-GB"/>
          </a:p>
        </p:txBody>
      </p:sp>
    </p:spTree>
    <p:extLst>
      <p:ext uri="{BB962C8B-B14F-4D97-AF65-F5344CB8AC3E}">
        <p14:creationId xmlns:p14="http://schemas.microsoft.com/office/powerpoint/2010/main" val="27572229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2121A-C2DC-40FB-A647-4AD8566EBC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9C4B9E0-A19A-4870-BA1D-3298D950C80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33C0EB8-FC1F-471A-97D7-BB2D60B1C3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5223B42-A846-43BD-9AAD-2E24A88EDDEA}"/>
              </a:ext>
            </a:extLst>
          </p:cNvPr>
          <p:cNvSpPr>
            <a:spLocks noGrp="1"/>
          </p:cNvSpPr>
          <p:nvPr>
            <p:ph type="dt" sz="half" idx="10"/>
          </p:nvPr>
        </p:nvSpPr>
        <p:spPr/>
        <p:txBody>
          <a:bodyPr/>
          <a:lstStyle/>
          <a:p>
            <a:fld id="{E173ECAF-29A6-42B4-B150-38BE3D615D6D}" type="datetimeFigureOut">
              <a:rPr lang="en-GB" smtClean="0"/>
              <a:t>10/02/2025</a:t>
            </a:fld>
            <a:endParaRPr lang="en-GB"/>
          </a:p>
        </p:txBody>
      </p:sp>
      <p:sp>
        <p:nvSpPr>
          <p:cNvPr id="6" name="Footer Placeholder 5">
            <a:extLst>
              <a:ext uri="{FF2B5EF4-FFF2-40B4-BE49-F238E27FC236}">
                <a16:creationId xmlns:a16="http://schemas.microsoft.com/office/drawing/2014/main" id="{24C45026-FE01-483C-9BDF-62CB7AE8E6A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881998-B493-4BC6-B8DD-EF346FDA6FD7}"/>
              </a:ext>
            </a:extLst>
          </p:cNvPr>
          <p:cNvSpPr>
            <a:spLocks noGrp="1"/>
          </p:cNvSpPr>
          <p:nvPr>
            <p:ph type="sldNum" sz="quarter" idx="12"/>
          </p:nvPr>
        </p:nvSpPr>
        <p:spPr/>
        <p:txBody>
          <a:bodyPr/>
          <a:lstStyle/>
          <a:p>
            <a:fld id="{0C863989-3DD5-4214-8B0C-41B3BA205069}" type="slidenum">
              <a:rPr lang="en-GB" smtClean="0"/>
              <a:t>‹#›</a:t>
            </a:fld>
            <a:endParaRPr lang="en-GB"/>
          </a:p>
        </p:txBody>
      </p:sp>
    </p:spTree>
    <p:extLst>
      <p:ext uri="{BB962C8B-B14F-4D97-AF65-F5344CB8AC3E}">
        <p14:creationId xmlns:p14="http://schemas.microsoft.com/office/powerpoint/2010/main" val="21290407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11580-CA97-400A-A099-5758B2FAC61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C305BA8-6186-41FC-B7CA-12BFFE19303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0BDE8AC-7766-490A-814B-9B54DC7C7381}"/>
              </a:ext>
            </a:extLst>
          </p:cNvPr>
          <p:cNvSpPr>
            <a:spLocks noGrp="1"/>
          </p:cNvSpPr>
          <p:nvPr>
            <p:ph type="dt" sz="half" idx="10"/>
          </p:nvPr>
        </p:nvSpPr>
        <p:spPr/>
        <p:txBody>
          <a:bodyPr/>
          <a:lstStyle/>
          <a:p>
            <a:fld id="{AB4B2DD0-4293-4F28-94DA-A75E96E66086}" type="datetimeFigureOut">
              <a:rPr lang="en-GB" smtClean="0"/>
              <a:t>10/02/2025</a:t>
            </a:fld>
            <a:endParaRPr lang="en-GB"/>
          </a:p>
        </p:txBody>
      </p:sp>
      <p:sp>
        <p:nvSpPr>
          <p:cNvPr id="5" name="Footer Placeholder 4">
            <a:extLst>
              <a:ext uri="{FF2B5EF4-FFF2-40B4-BE49-F238E27FC236}">
                <a16:creationId xmlns:a16="http://schemas.microsoft.com/office/drawing/2014/main" id="{84502B55-69DA-4EE6-B296-BE8BE95DD72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FE99F90-60AC-4EF6-9798-2FA63A75F1A0}"/>
              </a:ext>
            </a:extLst>
          </p:cNvPr>
          <p:cNvSpPr>
            <a:spLocks noGrp="1"/>
          </p:cNvSpPr>
          <p:nvPr>
            <p:ph type="sldNum" sz="quarter" idx="12"/>
          </p:nvPr>
        </p:nvSpPr>
        <p:spPr/>
        <p:txBody>
          <a:bodyPr/>
          <a:lstStyle/>
          <a:p>
            <a:fld id="{FEE46B58-C15E-4093-B915-2F68D88E18C0}" type="slidenum">
              <a:rPr lang="en-GB" smtClean="0"/>
              <a:t>‹#›</a:t>
            </a:fld>
            <a:endParaRPr lang="en-GB"/>
          </a:p>
        </p:txBody>
      </p:sp>
    </p:spTree>
    <p:extLst>
      <p:ext uri="{BB962C8B-B14F-4D97-AF65-F5344CB8AC3E}">
        <p14:creationId xmlns:p14="http://schemas.microsoft.com/office/powerpoint/2010/main" val="31356933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27322-13AA-4250-BE18-3575A73873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0C46482-68B4-4ACC-8F7D-379C48F7C6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AECCC9E-715A-4C22-B3EF-F0A8DD2B44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88B1558-510D-4EFA-8C56-24A52B08D828}"/>
              </a:ext>
            </a:extLst>
          </p:cNvPr>
          <p:cNvSpPr>
            <a:spLocks noGrp="1"/>
          </p:cNvSpPr>
          <p:nvPr>
            <p:ph type="dt" sz="half" idx="10"/>
          </p:nvPr>
        </p:nvSpPr>
        <p:spPr/>
        <p:txBody>
          <a:bodyPr/>
          <a:lstStyle/>
          <a:p>
            <a:fld id="{E173ECAF-29A6-42B4-B150-38BE3D615D6D}" type="datetimeFigureOut">
              <a:rPr lang="en-GB" smtClean="0"/>
              <a:t>10/02/2025</a:t>
            </a:fld>
            <a:endParaRPr lang="en-GB"/>
          </a:p>
        </p:txBody>
      </p:sp>
      <p:sp>
        <p:nvSpPr>
          <p:cNvPr id="6" name="Footer Placeholder 5">
            <a:extLst>
              <a:ext uri="{FF2B5EF4-FFF2-40B4-BE49-F238E27FC236}">
                <a16:creationId xmlns:a16="http://schemas.microsoft.com/office/drawing/2014/main" id="{BCD9A235-6CBB-4649-B31D-C424D923FC0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1D08BC1-1919-452C-B007-0A8930D7665B}"/>
              </a:ext>
            </a:extLst>
          </p:cNvPr>
          <p:cNvSpPr>
            <a:spLocks noGrp="1"/>
          </p:cNvSpPr>
          <p:nvPr>
            <p:ph type="sldNum" sz="quarter" idx="12"/>
          </p:nvPr>
        </p:nvSpPr>
        <p:spPr/>
        <p:txBody>
          <a:bodyPr/>
          <a:lstStyle/>
          <a:p>
            <a:fld id="{0C863989-3DD5-4214-8B0C-41B3BA205069}" type="slidenum">
              <a:rPr lang="en-GB" smtClean="0"/>
              <a:t>‹#›</a:t>
            </a:fld>
            <a:endParaRPr lang="en-GB"/>
          </a:p>
        </p:txBody>
      </p:sp>
    </p:spTree>
    <p:extLst>
      <p:ext uri="{BB962C8B-B14F-4D97-AF65-F5344CB8AC3E}">
        <p14:creationId xmlns:p14="http://schemas.microsoft.com/office/powerpoint/2010/main" val="41526348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FB2F1-A7BE-443C-90A4-300D3C21682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E374585-CCD9-44C0-A8BA-517E69A86B0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6265184-EFAC-4E7C-97CA-FC4B7645B95A}"/>
              </a:ext>
            </a:extLst>
          </p:cNvPr>
          <p:cNvSpPr>
            <a:spLocks noGrp="1"/>
          </p:cNvSpPr>
          <p:nvPr>
            <p:ph type="dt" sz="half" idx="10"/>
          </p:nvPr>
        </p:nvSpPr>
        <p:spPr/>
        <p:txBody>
          <a:bodyPr/>
          <a:lstStyle/>
          <a:p>
            <a:fld id="{E173ECAF-29A6-42B4-B150-38BE3D615D6D}" type="datetimeFigureOut">
              <a:rPr lang="en-GB" smtClean="0"/>
              <a:t>10/02/2025</a:t>
            </a:fld>
            <a:endParaRPr lang="en-GB"/>
          </a:p>
        </p:txBody>
      </p:sp>
      <p:sp>
        <p:nvSpPr>
          <p:cNvPr id="5" name="Footer Placeholder 4">
            <a:extLst>
              <a:ext uri="{FF2B5EF4-FFF2-40B4-BE49-F238E27FC236}">
                <a16:creationId xmlns:a16="http://schemas.microsoft.com/office/drawing/2014/main" id="{B5153A81-B338-4EF9-ACBC-A371BA56F6B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0D2925E-548A-4E9E-A5A7-EA7C190A1CF8}"/>
              </a:ext>
            </a:extLst>
          </p:cNvPr>
          <p:cNvSpPr>
            <a:spLocks noGrp="1"/>
          </p:cNvSpPr>
          <p:nvPr>
            <p:ph type="sldNum" sz="quarter" idx="12"/>
          </p:nvPr>
        </p:nvSpPr>
        <p:spPr/>
        <p:txBody>
          <a:bodyPr/>
          <a:lstStyle/>
          <a:p>
            <a:fld id="{0C863989-3DD5-4214-8B0C-41B3BA205069}" type="slidenum">
              <a:rPr lang="en-GB" smtClean="0"/>
              <a:t>‹#›</a:t>
            </a:fld>
            <a:endParaRPr lang="en-GB"/>
          </a:p>
        </p:txBody>
      </p:sp>
    </p:spTree>
    <p:extLst>
      <p:ext uri="{BB962C8B-B14F-4D97-AF65-F5344CB8AC3E}">
        <p14:creationId xmlns:p14="http://schemas.microsoft.com/office/powerpoint/2010/main" val="12813688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05DE64-4CD1-4A85-BECD-A1E696A98EC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2CD0C31-E0B3-40D4-A55A-290A153039E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C9F7440-525A-4874-96D9-33C40953FD77}"/>
              </a:ext>
            </a:extLst>
          </p:cNvPr>
          <p:cNvSpPr>
            <a:spLocks noGrp="1"/>
          </p:cNvSpPr>
          <p:nvPr>
            <p:ph type="dt" sz="half" idx="10"/>
          </p:nvPr>
        </p:nvSpPr>
        <p:spPr/>
        <p:txBody>
          <a:bodyPr/>
          <a:lstStyle/>
          <a:p>
            <a:fld id="{E173ECAF-29A6-42B4-B150-38BE3D615D6D}" type="datetimeFigureOut">
              <a:rPr lang="en-GB" smtClean="0"/>
              <a:t>10/02/2025</a:t>
            </a:fld>
            <a:endParaRPr lang="en-GB"/>
          </a:p>
        </p:txBody>
      </p:sp>
      <p:sp>
        <p:nvSpPr>
          <p:cNvPr id="5" name="Footer Placeholder 4">
            <a:extLst>
              <a:ext uri="{FF2B5EF4-FFF2-40B4-BE49-F238E27FC236}">
                <a16:creationId xmlns:a16="http://schemas.microsoft.com/office/drawing/2014/main" id="{F0C492D6-A6D8-4B81-8A5B-9ED63941FBD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B060AAB-3EDE-407E-A6D6-B7ADB29AD7A1}"/>
              </a:ext>
            </a:extLst>
          </p:cNvPr>
          <p:cNvSpPr>
            <a:spLocks noGrp="1"/>
          </p:cNvSpPr>
          <p:nvPr>
            <p:ph type="sldNum" sz="quarter" idx="12"/>
          </p:nvPr>
        </p:nvSpPr>
        <p:spPr/>
        <p:txBody>
          <a:bodyPr/>
          <a:lstStyle/>
          <a:p>
            <a:fld id="{0C863989-3DD5-4214-8B0C-41B3BA205069}" type="slidenum">
              <a:rPr lang="en-GB" smtClean="0"/>
              <a:t>‹#›</a:t>
            </a:fld>
            <a:endParaRPr lang="en-GB"/>
          </a:p>
        </p:txBody>
      </p:sp>
    </p:spTree>
    <p:extLst>
      <p:ext uri="{BB962C8B-B14F-4D97-AF65-F5344CB8AC3E}">
        <p14:creationId xmlns:p14="http://schemas.microsoft.com/office/powerpoint/2010/main" val="34732203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60E27-D6E4-476C-B385-7DF3F5EFB71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D0DDEB3-7D4E-453C-A4B5-31B9C20AB8C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8F13186-15C0-4895-9A18-46ADB818F15D}"/>
              </a:ext>
            </a:extLst>
          </p:cNvPr>
          <p:cNvSpPr>
            <a:spLocks noGrp="1"/>
          </p:cNvSpPr>
          <p:nvPr>
            <p:ph type="dt" sz="half" idx="10"/>
          </p:nvPr>
        </p:nvSpPr>
        <p:spPr/>
        <p:txBody>
          <a:bodyPr/>
          <a:lstStyle/>
          <a:p>
            <a:fld id="{AB4B2DD0-4293-4F28-94DA-A75E96E66086}" type="datetimeFigureOut">
              <a:rPr lang="en-GB" smtClean="0"/>
              <a:t>10/02/2025</a:t>
            </a:fld>
            <a:endParaRPr lang="en-GB"/>
          </a:p>
        </p:txBody>
      </p:sp>
      <p:sp>
        <p:nvSpPr>
          <p:cNvPr id="5" name="Footer Placeholder 4">
            <a:extLst>
              <a:ext uri="{FF2B5EF4-FFF2-40B4-BE49-F238E27FC236}">
                <a16:creationId xmlns:a16="http://schemas.microsoft.com/office/drawing/2014/main" id="{278B5C9D-0541-4333-98F3-8B6CBE8FB48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31250F9-9ACC-4837-86DA-45BB00C70182}"/>
              </a:ext>
            </a:extLst>
          </p:cNvPr>
          <p:cNvSpPr>
            <a:spLocks noGrp="1"/>
          </p:cNvSpPr>
          <p:nvPr>
            <p:ph type="sldNum" sz="quarter" idx="12"/>
          </p:nvPr>
        </p:nvSpPr>
        <p:spPr/>
        <p:txBody>
          <a:bodyPr/>
          <a:lstStyle/>
          <a:p>
            <a:fld id="{FEE46B58-C15E-4093-B915-2F68D88E18C0}" type="slidenum">
              <a:rPr lang="en-GB" smtClean="0"/>
              <a:t>‹#›</a:t>
            </a:fld>
            <a:endParaRPr lang="en-GB"/>
          </a:p>
        </p:txBody>
      </p:sp>
    </p:spTree>
    <p:extLst>
      <p:ext uri="{BB962C8B-B14F-4D97-AF65-F5344CB8AC3E}">
        <p14:creationId xmlns:p14="http://schemas.microsoft.com/office/powerpoint/2010/main" val="2959387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6DAB5-2BC4-43FE-AF66-8982C4E21B4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71829DF-3D04-45CD-8C47-1D73EEA3CA8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CB42241-96D8-4399-B141-6F733D902C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F2A9D8E-B321-492D-80B7-AED55AF91AE9}"/>
              </a:ext>
            </a:extLst>
          </p:cNvPr>
          <p:cNvSpPr>
            <a:spLocks noGrp="1"/>
          </p:cNvSpPr>
          <p:nvPr>
            <p:ph type="dt" sz="half" idx="10"/>
          </p:nvPr>
        </p:nvSpPr>
        <p:spPr/>
        <p:txBody>
          <a:bodyPr/>
          <a:lstStyle/>
          <a:p>
            <a:fld id="{AB4B2DD0-4293-4F28-94DA-A75E96E66086}" type="datetimeFigureOut">
              <a:rPr lang="en-GB" smtClean="0"/>
              <a:t>10/02/2025</a:t>
            </a:fld>
            <a:endParaRPr lang="en-GB"/>
          </a:p>
        </p:txBody>
      </p:sp>
      <p:sp>
        <p:nvSpPr>
          <p:cNvPr id="6" name="Footer Placeholder 5">
            <a:extLst>
              <a:ext uri="{FF2B5EF4-FFF2-40B4-BE49-F238E27FC236}">
                <a16:creationId xmlns:a16="http://schemas.microsoft.com/office/drawing/2014/main" id="{E1242442-29D8-44C3-BBEA-91656455AB4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37DC593-8AA7-4F8A-A417-C9946CD2E7F5}"/>
              </a:ext>
            </a:extLst>
          </p:cNvPr>
          <p:cNvSpPr>
            <a:spLocks noGrp="1"/>
          </p:cNvSpPr>
          <p:nvPr>
            <p:ph type="sldNum" sz="quarter" idx="12"/>
          </p:nvPr>
        </p:nvSpPr>
        <p:spPr/>
        <p:txBody>
          <a:bodyPr/>
          <a:lstStyle/>
          <a:p>
            <a:fld id="{FEE46B58-C15E-4093-B915-2F68D88E18C0}" type="slidenum">
              <a:rPr lang="en-GB" smtClean="0"/>
              <a:t>‹#›</a:t>
            </a:fld>
            <a:endParaRPr lang="en-GB"/>
          </a:p>
        </p:txBody>
      </p:sp>
    </p:spTree>
    <p:extLst>
      <p:ext uri="{BB962C8B-B14F-4D97-AF65-F5344CB8AC3E}">
        <p14:creationId xmlns:p14="http://schemas.microsoft.com/office/powerpoint/2010/main" val="42856984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91B1E-6BBE-4DDB-87B2-5368156161F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B4E0D30-FD4E-4FB4-B20D-7DDFB2455B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F38113F-87E3-4249-8E41-60C88AFE1C1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E3820DD-3351-4F43-A3B4-AD2FC47214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409F19-6CB8-4BD4-A725-F7117C1FE36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8F6F97D-A223-447A-9B51-A90B45316A0B}"/>
              </a:ext>
            </a:extLst>
          </p:cNvPr>
          <p:cNvSpPr>
            <a:spLocks noGrp="1"/>
          </p:cNvSpPr>
          <p:nvPr>
            <p:ph type="dt" sz="half" idx="10"/>
          </p:nvPr>
        </p:nvSpPr>
        <p:spPr/>
        <p:txBody>
          <a:bodyPr/>
          <a:lstStyle/>
          <a:p>
            <a:fld id="{AB4B2DD0-4293-4F28-94DA-A75E96E66086}" type="datetimeFigureOut">
              <a:rPr lang="en-GB" smtClean="0"/>
              <a:t>10/02/2025</a:t>
            </a:fld>
            <a:endParaRPr lang="en-GB"/>
          </a:p>
        </p:txBody>
      </p:sp>
      <p:sp>
        <p:nvSpPr>
          <p:cNvPr id="8" name="Footer Placeholder 7">
            <a:extLst>
              <a:ext uri="{FF2B5EF4-FFF2-40B4-BE49-F238E27FC236}">
                <a16:creationId xmlns:a16="http://schemas.microsoft.com/office/drawing/2014/main" id="{930C5A07-CEAF-4AF9-800A-E54067D5256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84E3E23-3195-4908-A4DC-AFFCD58D0C1F}"/>
              </a:ext>
            </a:extLst>
          </p:cNvPr>
          <p:cNvSpPr>
            <a:spLocks noGrp="1"/>
          </p:cNvSpPr>
          <p:nvPr>
            <p:ph type="sldNum" sz="quarter" idx="12"/>
          </p:nvPr>
        </p:nvSpPr>
        <p:spPr/>
        <p:txBody>
          <a:bodyPr/>
          <a:lstStyle/>
          <a:p>
            <a:fld id="{FEE46B58-C15E-4093-B915-2F68D88E18C0}" type="slidenum">
              <a:rPr lang="en-GB" smtClean="0"/>
              <a:t>‹#›</a:t>
            </a:fld>
            <a:endParaRPr lang="en-GB"/>
          </a:p>
        </p:txBody>
      </p:sp>
    </p:spTree>
    <p:extLst>
      <p:ext uri="{BB962C8B-B14F-4D97-AF65-F5344CB8AC3E}">
        <p14:creationId xmlns:p14="http://schemas.microsoft.com/office/powerpoint/2010/main" val="19006858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D00F4-3C3A-47D2-87F8-4E8E79B2D05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A94CC89-262D-4509-9237-1E4F9A633374}"/>
              </a:ext>
            </a:extLst>
          </p:cNvPr>
          <p:cNvSpPr>
            <a:spLocks noGrp="1"/>
          </p:cNvSpPr>
          <p:nvPr>
            <p:ph type="dt" sz="half" idx="10"/>
          </p:nvPr>
        </p:nvSpPr>
        <p:spPr/>
        <p:txBody>
          <a:bodyPr/>
          <a:lstStyle/>
          <a:p>
            <a:fld id="{AB4B2DD0-4293-4F28-94DA-A75E96E66086}" type="datetimeFigureOut">
              <a:rPr lang="en-GB" smtClean="0"/>
              <a:t>10/02/2025</a:t>
            </a:fld>
            <a:endParaRPr lang="en-GB"/>
          </a:p>
        </p:txBody>
      </p:sp>
      <p:sp>
        <p:nvSpPr>
          <p:cNvPr id="4" name="Footer Placeholder 3">
            <a:extLst>
              <a:ext uri="{FF2B5EF4-FFF2-40B4-BE49-F238E27FC236}">
                <a16:creationId xmlns:a16="http://schemas.microsoft.com/office/drawing/2014/main" id="{0C1720AD-565B-4D21-A9E0-E1642CE79AE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A9B617B-4BF7-49EF-A6CD-490C96DC6E9D}"/>
              </a:ext>
            </a:extLst>
          </p:cNvPr>
          <p:cNvSpPr>
            <a:spLocks noGrp="1"/>
          </p:cNvSpPr>
          <p:nvPr>
            <p:ph type="sldNum" sz="quarter" idx="12"/>
          </p:nvPr>
        </p:nvSpPr>
        <p:spPr/>
        <p:txBody>
          <a:bodyPr/>
          <a:lstStyle/>
          <a:p>
            <a:fld id="{FEE46B58-C15E-4093-B915-2F68D88E18C0}" type="slidenum">
              <a:rPr lang="en-GB" smtClean="0"/>
              <a:t>‹#›</a:t>
            </a:fld>
            <a:endParaRPr lang="en-GB"/>
          </a:p>
        </p:txBody>
      </p:sp>
    </p:spTree>
    <p:extLst>
      <p:ext uri="{BB962C8B-B14F-4D97-AF65-F5344CB8AC3E}">
        <p14:creationId xmlns:p14="http://schemas.microsoft.com/office/powerpoint/2010/main" val="21352639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02C35D8-4E25-4D5A-9A97-20AD8FBDD8C5}"/>
              </a:ext>
            </a:extLst>
          </p:cNvPr>
          <p:cNvSpPr>
            <a:spLocks noGrp="1"/>
          </p:cNvSpPr>
          <p:nvPr>
            <p:ph type="dt" sz="half" idx="10"/>
          </p:nvPr>
        </p:nvSpPr>
        <p:spPr/>
        <p:txBody>
          <a:bodyPr/>
          <a:lstStyle/>
          <a:p>
            <a:fld id="{AB4B2DD0-4293-4F28-94DA-A75E96E66086}" type="datetimeFigureOut">
              <a:rPr lang="en-GB" smtClean="0"/>
              <a:t>10/02/2025</a:t>
            </a:fld>
            <a:endParaRPr lang="en-GB"/>
          </a:p>
        </p:txBody>
      </p:sp>
      <p:sp>
        <p:nvSpPr>
          <p:cNvPr id="3" name="Footer Placeholder 2">
            <a:extLst>
              <a:ext uri="{FF2B5EF4-FFF2-40B4-BE49-F238E27FC236}">
                <a16:creationId xmlns:a16="http://schemas.microsoft.com/office/drawing/2014/main" id="{C480AB88-934B-4593-B002-3C507AE007E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911A704-7605-4359-8098-A0DFDC3690B0}"/>
              </a:ext>
            </a:extLst>
          </p:cNvPr>
          <p:cNvSpPr>
            <a:spLocks noGrp="1"/>
          </p:cNvSpPr>
          <p:nvPr>
            <p:ph type="sldNum" sz="quarter" idx="12"/>
          </p:nvPr>
        </p:nvSpPr>
        <p:spPr/>
        <p:txBody>
          <a:bodyPr/>
          <a:lstStyle/>
          <a:p>
            <a:fld id="{FEE46B58-C15E-4093-B915-2F68D88E18C0}" type="slidenum">
              <a:rPr lang="en-GB" smtClean="0"/>
              <a:t>‹#›</a:t>
            </a:fld>
            <a:endParaRPr lang="en-GB"/>
          </a:p>
        </p:txBody>
      </p:sp>
    </p:spTree>
    <p:extLst>
      <p:ext uri="{BB962C8B-B14F-4D97-AF65-F5344CB8AC3E}">
        <p14:creationId xmlns:p14="http://schemas.microsoft.com/office/powerpoint/2010/main" val="7427651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185C7-7734-4BFE-8CAF-BBC7E24671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9ED9DB6-0AB3-4B2F-ADE8-BF012E3FC85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E645F5B-371E-4323-8F1F-1751172B59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E0E439-C476-43C9-A7AC-6E19033B5963}"/>
              </a:ext>
            </a:extLst>
          </p:cNvPr>
          <p:cNvSpPr>
            <a:spLocks noGrp="1"/>
          </p:cNvSpPr>
          <p:nvPr>
            <p:ph type="dt" sz="half" idx="10"/>
          </p:nvPr>
        </p:nvSpPr>
        <p:spPr/>
        <p:txBody>
          <a:bodyPr/>
          <a:lstStyle/>
          <a:p>
            <a:fld id="{AB4B2DD0-4293-4F28-94DA-A75E96E66086}" type="datetimeFigureOut">
              <a:rPr lang="en-GB" smtClean="0"/>
              <a:t>10/02/2025</a:t>
            </a:fld>
            <a:endParaRPr lang="en-GB"/>
          </a:p>
        </p:txBody>
      </p:sp>
      <p:sp>
        <p:nvSpPr>
          <p:cNvPr id="6" name="Footer Placeholder 5">
            <a:extLst>
              <a:ext uri="{FF2B5EF4-FFF2-40B4-BE49-F238E27FC236}">
                <a16:creationId xmlns:a16="http://schemas.microsoft.com/office/drawing/2014/main" id="{79358B25-7C04-4CA9-9A02-A76C5EBE4B9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13970FC-30BA-474A-B13F-75C3119611E5}"/>
              </a:ext>
            </a:extLst>
          </p:cNvPr>
          <p:cNvSpPr>
            <a:spLocks noGrp="1"/>
          </p:cNvSpPr>
          <p:nvPr>
            <p:ph type="sldNum" sz="quarter" idx="12"/>
          </p:nvPr>
        </p:nvSpPr>
        <p:spPr/>
        <p:txBody>
          <a:bodyPr/>
          <a:lstStyle/>
          <a:p>
            <a:fld id="{FEE46B58-C15E-4093-B915-2F68D88E18C0}" type="slidenum">
              <a:rPr lang="en-GB" smtClean="0"/>
              <a:t>‹#›</a:t>
            </a:fld>
            <a:endParaRPr lang="en-GB"/>
          </a:p>
        </p:txBody>
      </p:sp>
    </p:spTree>
    <p:extLst>
      <p:ext uri="{BB962C8B-B14F-4D97-AF65-F5344CB8AC3E}">
        <p14:creationId xmlns:p14="http://schemas.microsoft.com/office/powerpoint/2010/main" val="8613190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0A9DC-DEBE-48F6-818F-05F0B253E0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E678859-2157-498A-9C12-17577B37D1B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A7234D3-2AB1-48D3-9D93-E5A75AF1B5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44E824-9B50-46D4-8C1C-A741C47444DE}"/>
              </a:ext>
            </a:extLst>
          </p:cNvPr>
          <p:cNvSpPr>
            <a:spLocks noGrp="1"/>
          </p:cNvSpPr>
          <p:nvPr>
            <p:ph type="dt" sz="half" idx="10"/>
          </p:nvPr>
        </p:nvSpPr>
        <p:spPr/>
        <p:txBody>
          <a:bodyPr/>
          <a:lstStyle/>
          <a:p>
            <a:fld id="{AB4B2DD0-4293-4F28-94DA-A75E96E66086}" type="datetimeFigureOut">
              <a:rPr lang="en-GB" smtClean="0"/>
              <a:t>10/02/2025</a:t>
            </a:fld>
            <a:endParaRPr lang="en-GB"/>
          </a:p>
        </p:txBody>
      </p:sp>
      <p:sp>
        <p:nvSpPr>
          <p:cNvPr id="6" name="Footer Placeholder 5">
            <a:extLst>
              <a:ext uri="{FF2B5EF4-FFF2-40B4-BE49-F238E27FC236}">
                <a16:creationId xmlns:a16="http://schemas.microsoft.com/office/drawing/2014/main" id="{0E453A0C-269F-4226-BB6F-7560E32DCE7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6F035B6-7314-41A7-942F-DA17E5956DFD}"/>
              </a:ext>
            </a:extLst>
          </p:cNvPr>
          <p:cNvSpPr>
            <a:spLocks noGrp="1"/>
          </p:cNvSpPr>
          <p:nvPr>
            <p:ph type="sldNum" sz="quarter" idx="12"/>
          </p:nvPr>
        </p:nvSpPr>
        <p:spPr/>
        <p:txBody>
          <a:bodyPr/>
          <a:lstStyle/>
          <a:p>
            <a:fld id="{FEE46B58-C15E-4093-B915-2F68D88E18C0}" type="slidenum">
              <a:rPr lang="en-GB" smtClean="0"/>
              <a:t>‹#›</a:t>
            </a:fld>
            <a:endParaRPr lang="en-GB"/>
          </a:p>
        </p:txBody>
      </p:sp>
    </p:spTree>
    <p:extLst>
      <p:ext uri="{BB962C8B-B14F-4D97-AF65-F5344CB8AC3E}">
        <p14:creationId xmlns:p14="http://schemas.microsoft.com/office/powerpoint/2010/main" val="42764997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E8657C-C0C7-4C76-A1EF-73AA7FBF84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E9E9F91-0AB0-4C6D-999A-096BAC6957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294D9E0-3275-4C74-8987-5647EE5056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4B2DD0-4293-4F28-94DA-A75E96E66086}" type="datetimeFigureOut">
              <a:rPr lang="en-GB" smtClean="0"/>
              <a:t>10/02/2025</a:t>
            </a:fld>
            <a:endParaRPr lang="en-GB"/>
          </a:p>
        </p:txBody>
      </p:sp>
      <p:sp>
        <p:nvSpPr>
          <p:cNvPr id="5" name="Footer Placeholder 4">
            <a:extLst>
              <a:ext uri="{FF2B5EF4-FFF2-40B4-BE49-F238E27FC236}">
                <a16:creationId xmlns:a16="http://schemas.microsoft.com/office/drawing/2014/main" id="{0E7983C8-4286-49E6-9DBA-EE1CF6571D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E0BA1CF-D007-4906-B844-961379DA2D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E46B58-C15E-4093-B915-2F68D88E18C0}" type="slidenum">
              <a:rPr lang="en-GB" smtClean="0"/>
              <a:t>‹#›</a:t>
            </a:fld>
            <a:endParaRPr lang="en-GB"/>
          </a:p>
        </p:txBody>
      </p:sp>
    </p:spTree>
    <p:extLst>
      <p:ext uri="{BB962C8B-B14F-4D97-AF65-F5344CB8AC3E}">
        <p14:creationId xmlns:p14="http://schemas.microsoft.com/office/powerpoint/2010/main" val="18263001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0CAD87-838B-431F-BB35-C0BE08769C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2A0FF46-F789-4FCE-892E-85B26741F4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9B1C365-4681-469A-AF8F-558DFE0627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73ECAF-29A6-42B4-B150-38BE3D615D6D}" type="datetimeFigureOut">
              <a:rPr lang="en-GB" smtClean="0"/>
              <a:t>10/02/2025</a:t>
            </a:fld>
            <a:endParaRPr lang="en-GB"/>
          </a:p>
        </p:txBody>
      </p:sp>
      <p:sp>
        <p:nvSpPr>
          <p:cNvPr id="5" name="Footer Placeholder 4">
            <a:extLst>
              <a:ext uri="{FF2B5EF4-FFF2-40B4-BE49-F238E27FC236}">
                <a16:creationId xmlns:a16="http://schemas.microsoft.com/office/drawing/2014/main" id="{469E746A-2CA8-4751-BEDA-F934CDBD9E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E250C18-BC05-4284-9EE1-60C7C942DD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863989-3DD5-4214-8B0C-41B3BA205069}" type="slidenum">
              <a:rPr lang="en-GB" smtClean="0"/>
              <a:t>‹#›</a:t>
            </a:fld>
            <a:endParaRPr lang="en-GB"/>
          </a:p>
        </p:txBody>
      </p:sp>
    </p:spTree>
    <p:extLst>
      <p:ext uri="{BB962C8B-B14F-4D97-AF65-F5344CB8AC3E}">
        <p14:creationId xmlns:p14="http://schemas.microsoft.com/office/powerpoint/2010/main" val="107247788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33.png"/><Relationship Id="rId7"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45.svg"/><Relationship Id="rId5" Type="http://schemas.openxmlformats.org/officeDocument/2006/relationships/image" Target="../media/image44.png"/><Relationship Id="rId10" Type="http://schemas.openxmlformats.org/officeDocument/2006/relationships/image" Target="../media/image48.png"/><Relationship Id="rId4" Type="http://schemas.openxmlformats.org/officeDocument/2006/relationships/image" Target="../media/image34.svg"/><Relationship Id="rId9" Type="http://schemas.openxmlformats.org/officeDocument/2006/relationships/hyperlink" Target="https://www.unifrog.org/student/subjects/direct/fine-art"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48.png"/><Relationship Id="rId5" Type="http://schemas.openxmlformats.org/officeDocument/2006/relationships/hyperlink" Target="https://www.unifrog.org/student/subjects/direct/fine-art" TargetMode="External"/><Relationship Id="rId4" Type="http://schemas.openxmlformats.org/officeDocument/2006/relationships/image" Target="../media/image41.svg"/></Relationships>
</file>

<file path=ppt/slides/_rels/slide12.xml.rels><?xml version="1.0" encoding="UTF-8" standalone="yes"?>
<Relationships xmlns="http://schemas.openxmlformats.org/package/2006/relationships"><Relationship Id="rId3" Type="http://schemas.openxmlformats.org/officeDocument/2006/relationships/hyperlink" Target="https://www.unifrog.org/student/subjects/direct/fine-art" TargetMode="External"/><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33.png"/><Relationship Id="rId7"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51.svg"/><Relationship Id="rId5" Type="http://schemas.openxmlformats.org/officeDocument/2006/relationships/image" Target="../media/image50.png"/><Relationship Id="rId10" Type="http://schemas.openxmlformats.org/officeDocument/2006/relationships/image" Target="../media/image54.png"/><Relationship Id="rId4" Type="http://schemas.openxmlformats.org/officeDocument/2006/relationships/image" Target="../media/image34.svg"/><Relationship Id="rId9" Type="http://schemas.openxmlformats.org/officeDocument/2006/relationships/hyperlink" Target="https://www.unifrog.org/student/careers/direct/retail-manager"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54.png"/><Relationship Id="rId5" Type="http://schemas.openxmlformats.org/officeDocument/2006/relationships/hyperlink" Target="https://www.unifrog.org/student/careers/direct/retail-manager" TargetMode="External"/><Relationship Id="rId4" Type="http://schemas.openxmlformats.org/officeDocument/2006/relationships/image" Target="../media/image41.svg"/></Relationships>
</file>

<file path=ppt/slides/_rels/slide18.xml.rels><?xml version="1.0" encoding="UTF-8" standalone="yes"?>
<Relationships xmlns="http://schemas.openxmlformats.org/package/2006/relationships"><Relationship Id="rId3" Type="http://schemas.openxmlformats.org/officeDocument/2006/relationships/hyperlink" Target="https://www.unifrog.org/student/careers/direct/retail-manager" TargetMode="External"/><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3" Type="http://schemas.openxmlformats.org/officeDocument/2006/relationships/slide" Target="slide63.xml"/><Relationship Id="rId18" Type="http://schemas.openxmlformats.org/officeDocument/2006/relationships/image" Target="../media/image3.svg"/><Relationship Id="rId26" Type="http://schemas.openxmlformats.org/officeDocument/2006/relationships/image" Target="../media/image11.svg"/><Relationship Id="rId39" Type="http://schemas.openxmlformats.org/officeDocument/2006/relationships/image" Target="../media/image24.png"/><Relationship Id="rId21" Type="http://schemas.openxmlformats.org/officeDocument/2006/relationships/image" Target="../media/image6.png"/><Relationship Id="rId34" Type="http://schemas.openxmlformats.org/officeDocument/2006/relationships/image" Target="../media/image19.svg"/><Relationship Id="rId42" Type="http://schemas.openxmlformats.org/officeDocument/2006/relationships/image" Target="../media/image27.svg"/><Relationship Id="rId7" Type="http://schemas.openxmlformats.org/officeDocument/2006/relationships/slide" Target="slide9.xml"/><Relationship Id="rId2" Type="http://schemas.openxmlformats.org/officeDocument/2006/relationships/notesSlide" Target="../notesSlides/notesSlide2.xml"/><Relationship Id="rId16" Type="http://schemas.openxmlformats.org/officeDocument/2006/relationships/slide" Target="slide69.xml"/><Relationship Id="rId29" Type="http://schemas.openxmlformats.org/officeDocument/2006/relationships/image" Target="../media/image14.png"/><Relationship Id="rId1" Type="http://schemas.openxmlformats.org/officeDocument/2006/relationships/slideLayout" Target="../slideLayouts/slideLayout13.xml"/><Relationship Id="rId6" Type="http://schemas.openxmlformats.org/officeDocument/2006/relationships/slide" Target="slide75.xml"/><Relationship Id="rId11" Type="http://schemas.openxmlformats.org/officeDocument/2006/relationships/slide" Target="slide15.xml"/><Relationship Id="rId24" Type="http://schemas.openxmlformats.org/officeDocument/2006/relationships/image" Target="../media/image9.svg"/><Relationship Id="rId32" Type="http://schemas.openxmlformats.org/officeDocument/2006/relationships/image" Target="../media/image17.svg"/><Relationship Id="rId37" Type="http://schemas.openxmlformats.org/officeDocument/2006/relationships/image" Target="../media/image22.png"/><Relationship Id="rId40" Type="http://schemas.openxmlformats.org/officeDocument/2006/relationships/image" Target="../media/image25.svg"/><Relationship Id="rId45" Type="http://schemas.openxmlformats.org/officeDocument/2006/relationships/image" Target="../media/image30.png"/><Relationship Id="rId5" Type="http://schemas.openxmlformats.org/officeDocument/2006/relationships/slide" Target="slide51.xml"/><Relationship Id="rId15" Type="http://schemas.openxmlformats.org/officeDocument/2006/relationships/slide" Target="slide45.xml"/><Relationship Id="rId23" Type="http://schemas.openxmlformats.org/officeDocument/2006/relationships/image" Target="../media/image8.png"/><Relationship Id="rId28" Type="http://schemas.openxmlformats.org/officeDocument/2006/relationships/image" Target="../media/image13.svg"/><Relationship Id="rId36" Type="http://schemas.openxmlformats.org/officeDocument/2006/relationships/image" Target="../media/image21.svg"/><Relationship Id="rId10" Type="http://schemas.openxmlformats.org/officeDocument/2006/relationships/slide" Target="slide81.xml"/><Relationship Id="rId19" Type="http://schemas.openxmlformats.org/officeDocument/2006/relationships/image" Target="../media/image4.png"/><Relationship Id="rId31" Type="http://schemas.openxmlformats.org/officeDocument/2006/relationships/image" Target="../media/image16.png"/><Relationship Id="rId44" Type="http://schemas.openxmlformats.org/officeDocument/2006/relationships/image" Target="../media/image29.svg"/><Relationship Id="rId4" Type="http://schemas.openxmlformats.org/officeDocument/2006/relationships/slide" Target="slide27.xml"/><Relationship Id="rId9" Type="http://schemas.openxmlformats.org/officeDocument/2006/relationships/slide" Target="slide57.xml"/><Relationship Id="rId14" Type="http://schemas.openxmlformats.org/officeDocument/2006/relationships/slide" Target="slide21.xml"/><Relationship Id="rId22" Type="http://schemas.openxmlformats.org/officeDocument/2006/relationships/image" Target="../media/image7.svg"/><Relationship Id="rId27" Type="http://schemas.openxmlformats.org/officeDocument/2006/relationships/image" Target="../media/image12.png"/><Relationship Id="rId30" Type="http://schemas.openxmlformats.org/officeDocument/2006/relationships/image" Target="../media/image15.svg"/><Relationship Id="rId35" Type="http://schemas.openxmlformats.org/officeDocument/2006/relationships/image" Target="../media/image20.png"/><Relationship Id="rId43" Type="http://schemas.openxmlformats.org/officeDocument/2006/relationships/image" Target="../media/image28.png"/><Relationship Id="rId8" Type="http://schemas.openxmlformats.org/officeDocument/2006/relationships/slide" Target="slide33.xml"/><Relationship Id="rId3" Type="http://schemas.openxmlformats.org/officeDocument/2006/relationships/slide" Target="slide3.xml"/><Relationship Id="rId12" Type="http://schemas.openxmlformats.org/officeDocument/2006/relationships/slide" Target="slide39.xml"/><Relationship Id="rId17" Type="http://schemas.openxmlformats.org/officeDocument/2006/relationships/image" Target="../media/image2.png"/><Relationship Id="rId25" Type="http://schemas.openxmlformats.org/officeDocument/2006/relationships/image" Target="../media/image10.png"/><Relationship Id="rId33" Type="http://schemas.openxmlformats.org/officeDocument/2006/relationships/image" Target="../media/image18.png"/><Relationship Id="rId38" Type="http://schemas.openxmlformats.org/officeDocument/2006/relationships/image" Target="../media/image23.svg"/><Relationship Id="rId46" Type="http://schemas.openxmlformats.org/officeDocument/2006/relationships/image" Target="../media/image31.svg"/><Relationship Id="rId20" Type="http://schemas.openxmlformats.org/officeDocument/2006/relationships/image" Target="../media/image5.svg"/><Relationship Id="rId41" Type="http://schemas.openxmlformats.org/officeDocument/2006/relationships/image" Target="../media/image26.png"/></Relationships>
</file>

<file path=ppt/slides/_rels/slide2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33.png"/><Relationship Id="rId7"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57.svg"/><Relationship Id="rId5" Type="http://schemas.openxmlformats.org/officeDocument/2006/relationships/image" Target="../media/image56.png"/><Relationship Id="rId10" Type="http://schemas.openxmlformats.org/officeDocument/2006/relationships/image" Target="../media/image60.png"/><Relationship Id="rId4" Type="http://schemas.openxmlformats.org/officeDocument/2006/relationships/image" Target="../media/image34.svg"/><Relationship Id="rId9" Type="http://schemas.openxmlformats.org/officeDocument/2006/relationships/hyperlink" Target="https://www.unifrog.org/student/subjects/direct/horticulture-and-botany"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60.png"/><Relationship Id="rId5" Type="http://schemas.openxmlformats.org/officeDocument/2006/relationships/hyperlink" Target="https://www.unifrog.org/student/subjects/direct/horticulture-and-botany" TargetMode="External"/><Relationship Id="rId4" Type="http://schemas.openxmlformats.org/officeDocument/2006/relationships/image" Target="../media/image41.svg"/></Relationships>
</file>

<file path=ppt/slides/_rels/slide24.xml.rels><?xml version="1.0" encoding="UTF-8" standalone="yes"?>
<Relationships xmlns="http://schemas.openxmlformats.org/package/2006/relationships"><Relationship Id="rId3" Type="http://schemas.openxmlformats.org/officeDocument/2006/relationships/hyperlink" Target="https://www.unifrog.org/student/subjects/direct/horticulture-and-botany" TargetMode="External"/><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33.png"/><Relationship Id="rId7" Type="http://schemas.openxmlformats.org/officeDocument/2006/relationships/image" Target="../media/image64.pn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63.svg"/><Relationship Id="rId5" Type="http://schemas.openxmlformats.org/officeDocument/2006/relationships/image" Target="../media/image62.png"/><Relationship Id="rId10" Type="http://schemas.openxmlformats.org/officeDocument/2006/relationships/image" Target="../media/image66.png"/><Relationship Id="rId4" Type="http://schemas.openxmlformats.org/officeDocument/2006/relationships/image" Target="../media/image34.svg"/><Relationship Id="rId9" Type="http://schemas.openxmlformats.org/officeDocument/2006/relationships/hyperlink" Target="https://www.unifrog.org/student/careers/direct/biochemical-engineer"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66.png"/><Relationship Id="rId5" Type="http://schemas.openxmlformats.org/officeDocument/2006/relationships/hyperlink" Target="https://www.unifrog.org/student/careers/direct/biochemical-engineer" TargetMode="External"/><Relationship Id="rId4" Type="http://schemas.openxmlformats.org/officeDocument/2006/relationships/image" Target="../media/image41.svg"/></Relationships>
</file>

<file path=ppt/slides/_rels/slide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s://www.unifrog.org/student/careers/direct/biochemical-engineer" TargetMode="External"/><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66.png"/></Relationships>
</file>

<file path=ppt/slides/_rels/slide3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33.png"/><Relationship Id="rId7" Type="http://schemas.openxmlformats.org/officeDocument/2006/relationships/image" Target="../media/image70.png"/><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image" Target="../media/image69.svg"/><Relationship Id="rId5" Type="http://schemas.openxmlformats.org/officeDocument/2006/relationships/image" Target="../media/image68.png"/><Relationship Id="rId10" Type="http://schemas.openxmlformats.org/officeDocument/2006/relationships/image" Target="../media/image72.png"/><Relationship Id="rId4" Type="http://schemas.openxmlformats.org/officeDocument/2006/relationships/image" Target="../media/image34.svg"/><Relationship Id="rId9" Type="http://schemas.openxmlformats.org/officeDocument/2006/relationships/hyperlink" Target="https://www.unifrog.org/student/subjects/direct/computer-games-design"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image" Target="../media/image72.png"/><Relationship Id="rId5" Type="http://schemas.openxmlformats.org/officeDocument/2006/relationships/hyperlink" Target="https://www.unifrog.org/student/subjects/direct/computer-games-design" TargetMode="External"/><Relationship Id="rId4" Type="http://schemas.openxmlformats.org/officeDocument/2006/relationships/image" Target="../media/image41.svg"/></Relationships>
</file>

<file path=ppt/slides/_rels/slide36.xml.rels><?xml version="1.0" encoding="UTF-8" standalone="yes"?>
<Relationships xmlns="http://schemas.openxmlformats.org/package/2006/relationships"><Relationship Id="rId3" Type="http://schemas.openxmlformats.org/officeDocument/2006/relationships/hyperlink" Target="https://www.unifrog.org/student/subjects/direct/computer-games-design" TargetMode="External"/><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72.png"/></Relationships>
</file>

<file path=ppt/slides/_rels/slide3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36.svg"/><Relationship Id="rId5" Type="http://schemas.openxmlformats.org/officeDocument/2006/relationships/image" Target="../media/image35.png"/><Relationship Id="rId10" Type="http://schemas.openxmlformats.org/officeDocument/2006/relationships/image" Target="../media/image39.png"/><Relationship Id="rId4" Type="http://schemas.openxmlformats.org/officeDocument/2006/relationships/image" Target="../media/image34.svg"/><Relationship Id="rId9" Type="http://schemas.openxmlformats.org/officeDocument/2006/relationships/hyperlink" Target="https://www.unifrog.org/student/careers/direct/chief-sustainability-officer" TargetMode="External"/></Relationships>
</file>

<file path=ppt/slides/_rels/slide40.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33.png"/><Relationship Id="rId7" Type="http://schemas.openxmlformats.org/officeDocument/2006/relationships/image" Target="../media/image76.png"/><Relationship Id="rId2" Type="http://schemas.openxmlformats.org/officeDocument/2006/relationships/notesSlide" Target="../notesSlides/notesSlide34.xml"/><Relationship Id="rId1" Type="http://schemas.openxmlformats.org/officeDocument/2006/relationships/slideLayout" Target="../slideLayouts/slideLayout13.xml"/><Relationship Id="rId6" Type="http://schemas.openxmlformats.org/officeDocument/2006/relationships/image" Target="../media/image75.svg"/><Relationship Id="rId5" Type="http://schemas.openxmlformats.org/officeDocument/2006/relationships/image" Target="../media/image74.png"/><Relationship Id="rId10" Type="http://schemas.openxmlformats.org/officeDocument/2006/relationships/image" Target="../media/image78.png"/><Relationship Id="rId4" Type="http://schemas.openxmlformats.org/officeDocument/2006/relationships/image" Target="../media/image34.svg"/><Relationship Id="rId9" Type="http://schemas.openxmlformats.org/officeDocument/2006/relationships/hyperlink" Target="https://www.unifrog.org/student/careers/direct/forestry-worker"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13.xml"/><Relationship Id="rId6" Type="http://schemas.openxmlformats.org/officeDocument/2006/relationships/image" Target="../media/image78.png"/><Relationship Id="rId5" Type="http://schemas.openxmlformats.org/officeDocument/2006/relationships/hyperlink" Target="https://www.unifrog.org/student/careers/direct/forestry-worker" TargetMode="External"/><Relationship Id="rId4" Type="http://schemas.openxmlformats.org/officeDocument/2006/relationships/image" Target="../media/image41.svg"/></Relationships>
</file>

<file path=ppt/slides/_rels/slide42.xml.rels><?xml version="1.0" encoding="UTF-8" standalone="yes"?>
<Relationships xmlns="http://schemas.openxmlformats.org/package/2006/relationships"><Relationship Id="rId3" Type="http://schemas.openxmlformats.org/officeDocument/2006/relationships/hyperlink" Target="https://www.unifrog.org/student/careers/direct/forestry-worker" TargetMode="External"/><Relationship Id="rId2" Type="http://schemas.openxmlformats.org/officeDocument/2006/relationships/notesSlide" Target="../notesSlides/notesSlide36.xml"/><Relationship Id="rId1" Type="http://schemas.openxmlformats.org/officeDocument/2006/relationships/slideLayout" Target="../slideLayouts/slideLayout13.xml"/><Relationship Id="rId4" Type="http://schemas.openxmlformats.org/officeDocument/2006/relationships/image" Target="../media/image78.png"/></Relationships>
</file>

<file path=ppt/slides/_rels/slide4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8" Type="http://schemas.openxmlformats.org/officeDocument/2006/relationships/image" Target="../media/image83.svg"/><Relationship Id="rId3" Type="http://schemas.openxmlformats.org/officeDocument/2006/relationships/image" Target="../media/image33.png"/><Relationship Id="rId7" Type="http://schemas.openxmlformats.org/officeDocument/2006/relationships/image" Target="../media/image82.png"/><Relationship Id="rId2" Type="http://schemas.openxmlformats.org/officeDocument/2006/relationships/notesSlide" Target="../notesSlides/notesSlide39.xml"/><Relationship Id="rId1" Type="http://schemas.openxmlformats.org/officeDocument/2006/relationships/slideLayout" Target="../slideLayouts/slideLayout13.xml"/><Relationship Id="rId6" Type="http://schemas.openxmlformats.org/officeDocument/2006/relationships/image" Target="../media/image81.svg"/><Relationship Id="rId5" Type="http://schemas.openxmlformats.org/officeDocument/2006/relationships/image" Target="../media/image80.png"/><Relationship Id="rId10" Type="http://schemas.openxmlformats.org/officeDocument/2006/relationships/image" Target="../media/image84.png"/><Relationship Id="rId4" Type="http://schemas.openxmlformats.org/officeDocument/2006/relationships/image" Target="../media/image34.svg"/><Relationship Id="rId9" Type="http://schemas.openxmlformats.org/officeDocument/2006/relationships/hyperlink" Target="https://www.unifrog.org/student/subjects/direct/aerospace-engineering-and-aviation"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0.xml"/><Relationship Id="rId1" Type="http://schemas.openxmlformats.org/officeDocument/2006/relationships/slideLayout" Target="../slideLayouts/slideLayout13.xml"/><Relationship Id="rId6" Type="http://schemas.openxmlformats.org/officeDocument/2006/relationships/image" Target="../media/image84.png"/><Relationship Id="rId5" Type="http://schemas.openxmlformats.org/officeDocument/2006/relationships/hyperlink" Target="https://www.unifrog.org/student/subjects/direct/aerospace-engineering-and-aviation" TargetMode="External"/><Relationship Id="rId4" Type="http://schemas.openxmlformats.org/officeDocument/2006/relationships/image" Target="../media/image41.svg"/></Relationships>
</file>

<file path=ppt/slides/_rels/slide48.xml.rels><?xml version="1.0" encoding="UTF-8" standalone="yes"?>
<Relationships xmlns="http://schemas.openxmlformats.org/package/2006/relationships"><Relationship Id="rId3" Type="http://schemas.openxmlformats.org/officeDocument/2006/relationships/hyperlink" Target="https://www.unifrog.org/student/subjects/direct/aerospace-engineering-and-aviation" TargetMode="External"/><Relationship Id="rId2" Type="http://schemas.openxmlformats.org/officeDocument/2006/relationships/notesSlide" Target="../notesSlides/notesSlide41.xml"/><Relationship Id="rId1" Type="http://schemas.openxmlformats.org/officeDocument/2006/relationships/slideLayout" Target="../slideLayouts/slideLayout13.xml"/><Relationship Id="rId4" Type="http://schemas.openxmlformats.org/officeDocument/2006/relationships/image" Target="../media/image84.png"/></Relationships>
</file>

<file path=ppt/slides/_rels/slide4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39.png"/><Relationship Id="rId5" Type="http://schemas.openxmlformats.org/officeDocument/2006/relationships/hyperlink" Target="https://www.unifrog.org/student/careers/direct/chief-sustainability-officer" TargetMode="External"/><Relationship Id="rId4" Type="http://schemas.openxmlformats.org/officeDocument/2006/relationships/image" Target="../media/image41.svg"/></Relationships>
</file>

<file path=ppt/slides/_rels/slide5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image" Target="../media/image33.png"/><Relationship Id="rId7" Type="http://schemas.openxmlformats.org/officeDocument/2006/relationships/image" Target="../media/image88.png"/><Relationship Id="rId2" Type="http://schemas.openxmlformats.org/officeDocument/2006/relationships/notesSlide" Target="../notesSlides/notesSlide44.xml"/><Relationship Id="rId1" Type="http://schemas.openxmlformats.org/officeDocument/2006/relationships/slideLayout" Target="../slideLayouts/slideLayout13.xml"/><Relationship Id="rId6" Type="http://schemas.openxmlformats.org/officeDocument/2006/relationships/image" Target="../media/image87.svg"/><Relationship Id="rId5" Type="http://schemas.openxmlformats.org/officeDocument/2006/relationships/image" Target="../media/image86.png"/><Relationship Id="rId10" Type="http://schemas.openxmlformats.org/officeDocument/2006/relationships/image" Target="../media/image90.png"/><Relationship Id="rId4" Type="http://schemas.openxmlformats.org/officeDocument/2006/relationships/image" Target="../media/image34.svg"/><Relationship Id="rId9" Type="http://schemas.openxmlformats.org/officeDocument/2006/relationships/hyperlink" Target="https://www.unifrog.org/student/careers/direct/health-play-specialist"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5.xml"/><Relationship Id="rId1" Type="http://schemas.openxmlformats.org/officeDocument/2006/relationships/slideLayout" Target="../slideLayouts/slideLayout13.xml"/><Relationship Id="rId6" Type="http://schemas.openxmlformats.org/officeDocument/2006/relationships/image" Target="../media/image90.png"/><Relationship Id="rId5" Type="http://schemas.openxmlformats.org/officeDocument/2006/relationships/hyperlink" Target="https://www.unifrog.org/student/careers/direct/health-play-specialist" TargetMode="External"/><Relationship Id="rId4" Type="http://schemas.openxmlformats.org/officeDocument/2006/relationships/image" Target="../media/image41.svg"/></Relationships>
</file>

<file path=ppt/slides/_rels/slide54.xml.rels><?xml version="1.0" encoding="UTF-8" standalone="yes"?>
<Relationships xmlns="http://schemas.openxmlformats.org/package/2006/relationships"><Relationship Id="rId3" Type="http://schemas.openxmlformats.org/officeDocument/2006/relationships/hyperlink" Target="https://www.unifrog.org/student/careers/direct/health-play-specialist" TargetMode="External"/><Relationship Id="rId2" Type="http://schemas.openxmlformats.org/officeDocument/2006/relationships/notesSlide" Target="../notesSlides/notesSlide46.xml"/><Relationship Id="rId1" Type="http://schemas.openxmlformats.org/officeDocument/2006/relationships/slideLayout" Target="../slideLayouts/slideLayout13.xml"/><Relationship Id="rId4" Type="http://schemas.openxmlformats.org/officeDocument/2006/relationships/image" Target="../media/image90.png"/></Relationships>
</file>

<file path=ppt/slides/_rels/slide5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8" Type="http://schemas.openxmlformats.org/officeDocument/2006/relationships/image" Target="../media/image95.svg"/><Relationship Id="rId3" Type="http://schemas.openxmlformats.org/officeDocument/2006/relationships/image" Target="../media/image33.png"/><Relationship Id="rId7" Type="http://schemas.openxmlformats.org/officeDocument/2006/relationships/image" Target="../media/image94.png"/><Relationship Id="rId2" Type="http://schemas.openxmlformats.org/officeDocument/2006/relationships/notesSlide" Target="../notesSlides/notesSlide49.xml"/><Relationship Id="rId1" Type="http://schemas.openxmlformats.org/officeDocument/2006/relationships/slideLayout" Target="../slideLayouts/slideLayout13.xml"/><Relationship Id="rId6" Type="http://schemas.openxmlformats.org/officeDocument/2006/relationships/image" Target="../media/image93.svg"/><Relationship Id="rId5" Type="http://schemas.openxmlformats.org/officeDocument/2006/relationships/image" Target="../media/image92.png"/><Relationship Id="rId10" Type="http://schemas.openxmlformats.org/officeDocument/2006/relationships/image" Target="../media/image96.png"/><Relationship Id="rId4" Type="http://schemas.openxmlformats.org/officeDocument/2006/relationships/image" Target="../media/image34.svg"/><Relationship Id="rId9" Type="http://schemas.openxmlformats.org/officeDocument/2006/relationships/hyperlink" Target="https://www.unifrog.org/student/subjects/direct/theology-and-religion"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0.xml"/><Relationship Id="rId1" Type="http://schemas.openxmlformats.org/officeDocument/2006/relationships/slideLayout" Target="../slideLayouts/slideLayout13.xml"/><Relationship Id="rId6" Type="http://schemas.openxmlformats.org/officeDocument/2006/relationships/image" Target="../media/image96.png"/><Relationship Id="rId5" Type="http://schemas.openxmlformats.org/officeDocument/2006/relationships/hyperlink" Target="https://www.unifrog.org/student/subjects/direct/theology-and-religion" TargetMode="External"/><Relationship Id="rId4" Type="http://schemas.openxmlformats.org/officeDocument/2006/relationships/image" Target="../media/image41.svg"/></Relationships>
</file>

<file path=ppt/slides/_rels/slide6.xml.rels><?xml version="1.0" encoding="UTF-8" standalone="yes"?>
<Relationships xmlns="http://schemas.openxmlformats.org/package/2006/relationships"><Relationship Id="rId3" Type="http://schemas.openxmlformats.org/officeDocument/2006/relationships/hyperlink" Target="https://www.unifrog.org/student/careers/direct/chief-sustainability-officer" TargetMode="External"/><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60.xml.rels><?xml version="1.0" encoding="UTF-8" standalone="yes"?>
<Relationships xmlns="http://schemas.openxmlformats.org/package/2006/relationships"><Relationship Id="rId3" Type="http://schemas.openxmlformats.org/officeDocument/2006/relationships/hyperlink" Target="https://www.unifrog.org/student/subjects/direct/theology-and-religion" TargetMode="External"/><Relationship Id="rId2" Type="http://schemas.openxmlformats.org/officeDocument/2006/relationships/notesSlide" Target="../notesSlides/notesSlide51.xml"/><Relationship Id="rId1" Type="http://schemas.openxmlformats.org/officeDocument/2006/relationships/slideLayout" Target="../slideLayouts/slideLayout13.xml"/><Relationship Id="rId4" Type="http://schemas.openxmlformats.org/officeDocument/2006/relationships/image" Target="../media/image96.png"/></Relationships>
</file>

<file path=ppt/slides/_rels/slide6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8" Type="http://schemas.openxmlformats.org/officeDocument/2006/relationships/image" Target="../media/image101.svg"/><Relationship Id="rId3" Type="http://schemas.openxmlformats.org/officeDocument/2006/relationships/image" Target="../media/image33.png"/><Relationship Id="rId7" Type="http://schemas.openxmlformats.org/officeDocument/2006/relationships/image" Target="../media/image100.png"/><Relationship Id="rId2" Type="http://schemas.openxmlformats.org/officeDocument/2006/relationships/notesSlide" Target="../notesSlides/notesSlide54.xml"/><Relationship Id="rId1" Type="http://schemas.openxmlformats.org/officeDocument/2006/relationships/slideLayout" Target="../slideLayouts/slideLayout13.xml"/><Relationship Id="rId6" Type="http://schemas.openxmlformats.org/officeDocument/2006/relationships/image" Target="../media/image99.svg"/><Relationship Id="rId5" Type="http://schemas.openxmlformats.org/officeDocument/2006/relationships/image" Target="../media/image98.png"/><Relationship Id="rId10" Type="http://schemas.openxmlformats.org/officeDocument/2006/relationships/image" Target="../media/image102.png"/><Relationship Id="rId4" Type="http://schemas.openxmlformats.org/officeDocument/2006/relationships/image" Target="../media/image34.svg"/><Relationship Id="rId9" Type="http://schemas.openxmlformats.org/officeDocument/2006/relationships/hyperlink" Target="https://www.unifrog.org/student/careers/direct/policy-adviser"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5.xml"/><Relationship Id="rId1" Type="http://schemas.openxmlformats.org/officeDocument/2006/relationships/slideLayout" Target="../slideLayouts/slideLayout13.xml"/><Relationship Id="rId6" Type="http://schemas.openxmlformats.org/officeDocument/2006/relationships/image" Target="../media/image102.png"/><Relationship Id="rId5" Type="http://schemas.openxmlformats.org/officeDocument/2006/relationships/hyperlink" Target="https://www.unifrog.org/student/careers/direct/policy-adviser" TargetMode="External"/><Relationship Id="rId4" Type="http://schemas.openxmlformats.org/officeDocument/2006/relationships/image" Target="../media/image41.svg"/></Relationships>
</file>

<file path=ppt/slides/_rels/slide66.xml.rels><?xml version="1.0" encoding="UTF-8" standalone="yes"?>
<Relationships xmlns="http://schemas.openxmlformats.org/package/2006/relationships"><Relationship Id="rId3" Type="http://schemas.openxmlformats.org/officeDocument/2006/relationships/hyperlink" Target="https://www.unifrog.org/student/careers/direct/policy-adviser" TargetMode="External"/><Relationship Id="rId2" Type="http://schemas.openxmlformats.org/officeDocument/2006/relationships/notesSlide" Target="../notesSlides/notesSlide56.xml"/><Relationship Id="rId1" Type="http://schemas.openxmlformats.org/officeDocument/2006/relationships/slideLayout" Target="../slideLayouts/slideLayout13.xml"/><Relationship Id="rId4" Type="http://schemas.openxmlformats.org/officeDocument/2006/relationships/image" Target="../media/image102.png"/></Relationships>
</file>

<file path=ppt/slides/_rels/slide6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8" Type="http://schemas.openxmlformats.org/officeDocument/2006/relationships/image" Target="../media/image107.svg"/><Relationship Id="rId3" Type="http://schemas.openxmlformats.org/officeDocument/2006/relationships/image" Target="../media/image33.png"/><Relationship Id="rId7" Type="http://schemas.openxmlformats.org/officeDocument/2006/relationships/image" Target="../media/image106.png"/><Relationship Id="rId2" Type="http://schemas.openxmlformats.org/officeDocument/2006/relationships/notesSlide" Target="../notesSlides/notesSlide59.xml"/><Relationship Id="rId1" Type="http://schemas.openxmlformats.org/officeDocument/2006/relationships/slideLayout" Target="../slideLayouts/slideLayout13.xml"/><Relationship Id="rId6" Type="http://schemas.openxmlformats.org/officeDocument/2006/relationships/image" Target="../media/image105.svg"/><Relationship Id="rId5" Type="http://schemas.openxmlformats.org/officeDocument/2006/relationships/image" Target="../media/image104.png"/><Relationship Id="rId10" Type="http://schemas.openxmlformats.org/officeDocument/2006/relationships/image" Target="../media/image108.png"/><Relationship Id="rId4" Type="http://schemas.openxmlformats.org/officeDocument/2006/relationships/image" Target="../media/image34.svg"/><Relationship Id="rId9" Type="http://schemas.openxmlformats.org/officeDocument/2006/relationships/hyperlink" Target="https://www.unifrog.org/student/subjects/direct/building-surveying-and-construction"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0.xml"/><Relationship Id="rId1" Type="http://schemas.openxmlformats.org/officeDocument/2006/relationships/slideLayout" Target="../slideLayouts/slideLayout13.xml"/><Relationship Id="rId6" Type="http://schemas.openxmlformats.org/officeDocument/2006/relationships/image" Target="../media/image108.png"/><Relationship Id="rId5" Type="http://schemas.openxmlformats.org/officeDocument/2006/relationships/hyperlink" Target="https://www.unifrog.org/student/subjects/direct/building-surveying-and-construction" TargetMode="External"/><Relationship Id="rId4" Type="http://schemas.openxmlformats.org/officeDocument/2006/relationships/image" Target="../media/image41.svg"/></Relationships>
</file>

<file path=ppt/slides/_rels/slide72.xml.rels><?xml version="1.0" encoding="UTF-8" standalone="yes"?>
<Relationships xmlns="http://schemas.openxmlformats.org/package/2006/relationships"><Relationship Id="rId3" Type="http://schemas.openxmlformats.org/officeDocument/2006/relationships/hyperlink" Target="https://www.unifrog.org/student/subjects/direct/building-surveying-and-construction" TargetMode="External"/><Relationship Id="rId2" Type="http://schemas.openxmlformats.org/officeDocument/2006/relationships/notesSlide" Target="../notesSlides/notesSlide61.xml"/><Relationship Id="rId1" Type="http://schemas.openxmlformats.org/officeDocument/2006/relationships/slideLayout" Target="../slideLayouts/slideLayout13.xml"/><Relationship Id="rId4" Type="http://schemas.openxmlformats.org/officeDocument/2006/relationships/image" Target="../media/image108.png"/></Relationships>
</file>

<file path=ppt/slides/_rels/slide7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8" Type="http://schemas.openxmlformats.org/officeDocument/2006/relationships/image" Target="../media/image99.svg"/><Relationship Id="rId3" Type="http://schemas.openxmlformats.org/officeDocument/2006/relationships/image" Target="../media/image33.png"/><Relationship Id="rId7" Type="http://schemas.openxmlformats.org/officeDocument/2006/relationships/image" Target="../media/image98.png"/><Relationship Id="rId2" Type="http://schemas.openxmlformats.org/officeDocument/2006/relationships/notesSlide" Target="../notesSlides/notesSlide64.xml"/><Relationship Id="rId1" Type="http://schemas.openxmlformats.org/officeDocument/2006/relationships/slideLayout" Target="../slideLayouts/slideLayout13.xml"/><Relationship Id="rId6" Type="http://schemas.openxmlformats.org/officeDocument/2006/relationships/image" Target="../media/image111.svg"/><Relationship Id="rId5" Type="http://schemas.openxmlformats.org/officeDocument/2006/relationships/image" Target="../media/image110.png"/><Relationship Id="rId10" Type="http://schemas.openxmlformats.org/officeDocument/2006/relationships/image" Target="../media/image112.png"/><Relationship Id="rId4" Type="http://schemas.openxmlformats.org/officeDocument/2006/relationships/image" Target="../media/image34.svg"/><Relationship Id="rId9" Type="http://schemas.openxmlformats.org/officeDocument/2006/relationships/hyperlink" Target="https://www.unifrog.org/student/careers/direct/social-researcher"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5.xml"/><Relationship Id="rId1" Type="http://schemas.openxmlformats.org/officeDocument/2006/relationships/slideLayout" Target="../slideLayouts/slideLayout13.xml"/><Relationship Id="rId6" Type="http://schemas.openxmlformats.org/officeDocument/2006/relationships/image" Target="../media/image112.png"/><Relationship Id="rId5" Type="http://schemas.openxmlformats.org/officeDocument/2006/relationships/hyperlink" Target="https://www.unifrog.org/student/careers/direct/social-researcher" TargetMode="External"/><Relationship Id="rId4" Type="http://schemas.openxmlformats.org/officeDocument/2006/relationships/image" Target="../media/image41.svg"/></Relationships>
</file>

<file path=ppt/slides/_rels/slide78.xml.rels><?xml version="1.0" encoding="UTF-8" standalone="yes"?>
<Relationships xmlns="http://schemas.openxmlformats.org/package/2006/relationships"><Relationship Id="rId3" Type="http://schemas.openxmlformats.org/officeDocument/2006/relationships/hyperlink" Target="https://www.unifrog.org/student/careers/direct/social-researcher" TargetMode="External"/><Relationship Id="rId2" Type="http://schemas.openxmlformats.org/officeDocument/2006/relationships/notesSlide" Target="../notesSlides/notesSlide66.xml"/><Relationship Id="rId1" Type="http://schemas.openxmlformats.org/officeDocument/2006/relationships/slideLayout" Target="../slideLayouts/slideLayout13.xml"/><Relationship Id="rId4" Type="http://schemas.openxmlformats.org/officeDocument/2006/relationships/image" Target="../media/image112.png"/></Relationships>
</file>

<file path=ppt/slides/_rels/slide7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8" Type="http://schemas.openxmlformats.org/officeDocument/2006/relationships/image" Target="../media/image117.svg"/><Relationship Id="rId3" Type="http://schemas.openxmlformats.org/officeDocument/2006/relationships/image" Target="../media/image33.png"/><Relationship Id="rId7" Type="http://schemas.openxmlformats.org/officeDocument/2006/relationships/image" Target="../media/image116.png"/><Relationship Id="rId2" Type="http://schemas.openxmlformats.org/officeDocument/2006/relationships/notesSlide" Target="../notesSlides/notesSlide69.xml"/><Relationship Id="rId1" Type="http://schemas.openxmlformats.org/officeDocument/2006/relationships/slideLayout" Target="../slideLayouts/slideLayout13.xml"/><Relationship Id="rId6" Type="http://schemas.openxmlformats.org/officeDocument/2006/relationships/image" Target="../media/image115.svg"/><Relationship Id="rId5" Type="http://schemas.openxmlformats.org/officeDocument/2006/relationships/image" Target="../media/image114.png"/><Relationship Id="rId10" Type="http://schemas.openxmlformats.org/officeDocument/2006/relationships/image" Target="../media/image118.png"/><Relationship Id="rId4" Type="http://schemas.openxmlformats.org/officeDocument/2006/relationships/image" Target="../media/image34.svg"/><Relationship Id="rId9" Type="http://schemas.openxmlformats.org/officeDocument/2006/relationships/hyperlink" Target="https://www.unifrog.org/student/subjects/direct/nutrition"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0.xml"/><Relationship Id="rId1" Type="http://schemas.openxmlformats.org/officeDocument/2006/relationships/slideLayout" Target="../slideLayouts/slideLayout13.xml"/><Relationship Id="rId6" Type="http://schemas.openxmlformats.org/officeDocument/2006/relationships/image" Target="../media/image118.png"/><Relationship Id="rId5" Type="http://schemas.openxmlformats.org/officeDocument/2006/relationships/hyperlink" Target="https://www.unifrog.org/student/subjects/direct/nutrition" TargetMode="External"/><Relationship Id="rId4" Type="http://schemas.openxmlformats.org/officeDocument/2006/relationships/image" Target="../media/image41.svg"/></Relationships>
</file>

<file path=ppt/slides/_rels/slide84.xml.rels><?xml version="1.0" encoding="UTF-8" standalone="yes"?>
<Relationships xmlns="http://schemas.openxmlformats.org/package/2006/relationships"><Relationship Id="rId3" Type="http://schemas.openxmlformats.org/officeDocument/2006/relationships/hyperlink" Target="https://www.unifrog.org/student/subjects/direct/nutrition" TargetMode="External"/><Relationship Id="rId2" Type="http://schemas.openxmlformats.org/officeDocument/2006/relationships/notesSlide" Target="../notesSlides/notesSlide71.xml"/><Relationship Id="rId1" Type="http://schemas.openxmlformats.org/officeDocument/2006/relationships/slideLayout" Target="../slideLayouts/slideLayout13.xml"/><Relationship Id="rId4" Type="http://schemas.openxmlformats.org/officeDocument/2006/relationships/image" Target="../media/image118.png"/></Relationships>
</file>

<file path=ppt/slides/_rels/slide8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72.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52E8519-ECDC-4990-9284-C8FE9737022A}"/>
              </a:ext>
            </a:extLst>
          </p:cNvPr>
          <p:cNvSpPr txBox="1"/>
          <p:nvPr/>
        </p:nvSpPr>
        <p:spPr>
          <a:xfrm>
            <a:off x="224117" y="162157"/>
            <a:ext cx="1174376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Open Sans" panose="020B0606030504020204"/>
                <a:ea typeface="+mn-ea"/>
                <a:cs typeface="+mn-cs"/>
              </a:rPr>
              <a:t>Teacher’s slide: Gatsby Benchmarks</a:t>
            </a:r>
          </a:p>
        </p:txBody>
      </p:sp>
      <p:graphicFrame>
        <p:nvGraphicFramePr>
          <p:cNvPr id="12" name="Table 11">
            <a:extLst>
              <a:ext uri="{FF2B5EF4-FFF2-40B4-BE49-F238E27FC236}">
                <a16:creationId xmlns:a16="http://schemas.microsoft.com/office/drawing/2014/main" id="{BA93014B-6047-1E70-90F1-52D1B13178FB}"/>
              </a:ext>
            </a:extLst>
          </p:cNvPr>
          <p:cNvGraphicFramePr>
            <a:graphicFrameLocks noGrp="1"/>
          </p:cNvGraphicFramePr>
          <p:nvPr>
            <p:extLst>
              <p:ext uri="{D42A27DB-BD31-4B8C-83A1-F6EECF244321}">
                <p14:modId xmlns:p14="http://schemas.microsoft.com/office/powerpoint/2010/main" val="2551150511"/>
              </p:ext>
            </p:extLst>
          </p:nvPr>
        </p:nvGraphicFramePr>
        <p:xfrm>
          <a:off x="224117" y="2135527"/>
          <a:ext cx="11743766" cy="4598416"/>
        </p:xfrm>
        <a:graphic>
          <a:graphicData uri="http://schemas.openxmlformats.org/drawingml/2006/table">
            <a:tbl>
              <a:tblPr/>
              <a:tblGrid>
                <a:gridCol w="5871883">
                  <a:extLst>
                    <a:ext uri="{9D8B030D-6E8A-4147-A177-3AD203B41FA5}">
                      <a16:colId xmlns:a16="http://schemas.microsoft.com/office/drawing/2014/main" val="2107808640"/>
                    </a:ext>
                  </a:extLst>
                </a:gridCol>
                <a:gridCol w="5871883">
                  <a:extLst>
                    <a:ext uri="{9D8B030D-6E8A-4147-A177-3AD203B41FA5}">
                      <a16:colId xmlns:a16="http://schemas.microsoft.com/office/drawing/2014/main" val="676799223"/>
                    </a:ext>
                  </a:extLst>
                </a:gridCol>
              </a:tblGrid>
              <a:tr h="0">
                <a:tc>
                  <a:txBody>
                    <a:bodyPr/>
                    <a:lstStyle/>
                    <a:p>
                      <a:r>
                        <a:rPr lang="en-GB"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 A stable careers programme</a:t>
                      </a:r>
                    </a:p>
                  </a:txBody>
                  <a:tcPr>
                    <a:lnL w="12700" cap="flat" cmpd="sng" algn="ctr">
                      <a:solidFill>
                        <a:schemeClr val="accent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tc>
                  <a:txBody>
                    <a:bodyPr/>
                    <a:lstStyle/>
                    <a:p>
                      <a:r>
                        <a:rPr lang="en-GB"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2. Learning from career and labour market information</a:t>
                      </a:r>
                    </a:p>
                  </a:txBody>
                  <a:tcPr>
                    <a:lnL w="12700" cap="flat" cmpd="sng" algn="ctr">
                      <a:solidFill>
                        <a:schemeClr val="bg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extLst>
                  <a:ext uri="{0D108BD9-81ED-4DB2-BD59-A6C34878D82A}">
                    <a16:rowId xmlns:a16="http://schemas.microsoft.com/office/drawing/2014/main" val="2460911834"/>
                  </a:ext>
                </a:extLst>
              </a:tr>
              <a:tr h="241806">
                <a:tc>
                  <a:txBody>
                    <a:bodyPr/>
                    <a:lstStyle/>
                    <a:p>
                      <a:pPr rtl="0"/>
                      <a:r>
                        <a:rPr lang="en-GB" sz="1200" b="0" i="0" u="none" strike="noStrike"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Regular timetabled sessions to discuss careers and subjects can form part of your stable careers programme. During these sessions you could also make links and remind students of what’s happening in your wider careers programme. </a:t>
                      </a:r>
                      <a:endParaRPr lang="en-GB" sz="1200" b="0" dirty="0">
                        <a:effectLst/>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GB" sz="1200" b="0" i="0" u="none" strike="noStrike"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Watching the videos can</a:t>
                      </a:r>
                      <a:r>
                        <a:rPr lang="en-GB" sz="1200" b="1" i="0" u="none" strike="noStrike"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r>
                        <a:rPr lang="en-GB" sz="1200" b="0" i="0" u="none" strike="noStrike"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help students to understand the skills, qualifications, and challenges related to specific jobs. You can support this by exploring the career or subject profile together, including linking to labour market information (LMI) contained in the profiles.</a:t>
                      </a:r>
                      <a:endParaRPr lang="en-GB" sz="1200" dirty="0">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329653148"/>
                  </a:ext>
                </a:extLst>
              </a:tr>
              <a:tr h="172282">
                <a:tc>
                  <a:txBody>
                    <a:bodyPr/>
                    <a:lstStyle/>
                    <a:p>
                      <a:r>
                        <a:rPr lang="en-GB"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3. Addressing the needs of each pupil</a:t>
                      </a:r>
                    </a:p>
                  </a:txBody>
                  <a:tcPr>
                    <a:lnL w="12700" cap="flat" cmpd="sng" algn="ctr">
                      <a:solidFill>
                        <a:schemeClr val="accent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tc>
                  <a:txBody>
                    <a:bodyPr/>
                    <a:lstStyle/>
                    <a:p>
                      <a:r>
                        <a:rPr lang="en-GB"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4. Linking curriculum learning to careers</a:t>
                      </a:r>
                    </a:p>
                  </a:txBody>
                  <a:tcPr>
                    <a:lnL w="12700" cap="flat" cmpd="sng" algn="ctr">
                      <a:solidFill>
                        <a:schemeClr val="bg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extLst>
                  <a:ext uri="{0D108BD9-81ED-4DB2-BD59-A6C34878D82A}">
                    <a16:rowId xmlns:a16="http://schemas.microsoft.com/office/drawing/2014/main" val="1766775748"/>
                  </a:ext>
                </a:extLst>
              </a:tr>
              <a:tr h="172282">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GB" sz="1200" b="0" i="0" u="none" strike="noStrike"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The questions promote tailored personal reflection. Students could record and upload their reflections to their </a:t>
                      </a:r>
                      <a:r>
                        <a:rPr lang="en-GB" sz="1200" b="0" i="0" u="none" strike="noStrike" kern="1200" dirty="0" err="1">
                          <a:solidFill>
                            <a:schemeClr val="tx1"/>
                          </a:solidFill>
                          <a:effectLst/>
                          <a:latin typeface="Open Sans" panose="020B0606030504020204" pitchFamily="34" charset="0"/>
                          <a:ea typeface="Open Sans" panose="020B0606030504020204" pitchFamily="34" charset="0"/>
                          <a:cs typeface="Open Sans" panose="020B0606030504020204" pitchFamily="34" charset="0"/>
                        </a:rPr>
                        <a:t>Unifrog</a:t>
                      </a:r>
                      <a:r>
                        <a:rPr lang="en-GB" sz="1200" b="0" i="0" u="none" strike="noStrike"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Locker. A range of careers and subjects are used to help students raise aspirations and challenge stereotypes.</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rtl="0"/>
                      <a:r>
                        <a:rPr lang="en-GB" sz="1200" b="0" i="0" u="none" strike="noStrike"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The questions help students to reflect on how school subjects connect to real-world careers, helping them see the relevance of their studies to future job opportunities.</a:t>
                      </a:r>
                      <a:endParaRPr lang="en-GB" sz="1200" b="0" dirty="0">
                        <a:effectLst/>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17579399"/>
                  </a:ext>
                </a:extLst>
              </a:tr>
              <a:tr h="172282">
                <a:tc>
                  <a:txBody>
                    <a:bodyPr/>
                    <a:lstStyle/>
                    <a:p>
                      <a:r>
                        <a:rPr lang="en-GB"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5. Encounters with employers and employees</a:t>
                      </a:r>
                    </a:p>
                  </a:txBody>
                  <a:tcPr>
                    <a:lnL w="12700" cap="flat" cmpd="sng" algn="ctr">
                      <a:solidFill>
                        <a:schemeClr val="accent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tc>
                  <a:txBody>
                    <a:bodyPr/>
                    <a:lstStyle/>
                    <a:p>
                      <a:r>
                        <a:rPr lang="en-GB"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6. Experiences of workplaces</a:t>
                      </a:r>
                    </a:p>
                  </a:txBody>
                  <a:tcPr>
                    <a:lnL w="12700" cap="flat" cmpd="sng" algn="ctr">
                      <a:solidFill>
                        <a:schemeClr val="bg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extLst>
                  <a:ext uri="{0D108BD9-81ED-4DB2-BD59-A6C34878D82A}">
                    <a16:rowId xmlns:a16="http://schemas.microsoft.com/office/drawing/2014/main" val="2652160371"/>
                  </a:ext>
                </a:extLst>
              </a:tr>
              <a:tr h="172282">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GB" sz="1200" b="0" i="0" u="none" strike="noStrike"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While these videos don't replace in-person encounters with employers, they provide insights into work environments and cultures, offering students a realistic view of different career paths.</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rtl="0"/>
                      <a:r>
                        <a:rPr lang="en-GB" sz="1200" b="0" i="0" u="none" strike="noStrike"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While these videos don't replace in-person work experience, they can broaden students' awareness of different workplaces and help them identify areas they'd like to explore further.</a:t>
                      </a:r>
                      <a:endParaRPr lang="en-GB" sz="1200" b="0" dirty="0">
                        <a:effectLst/>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924021457"/>
                  </a:ext>
                </a:extLst>
              </a:tr>
              <a:tr h="172282">
                <a:tc>
                  <a:txBody>
                    <a:bodyPr/>
                    <a:lstStyle/>
                    <a:p>
                      <a:r>
                        <a:rPr lang="en-GB"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7. Encounters with further and higher education</a:t>
                      </a:r>
                    </a:p>
                  </a:txBody>
                  <a:tcPr>
                    <a:lnL w="12700" cap="flat" cmpd="sng" algn="ctr">
                      <a:solidFill>
                        <a:schemeClr val="accent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tc>
                  <a:txBody>
                    <a:bodyPr/>
                    <a:lstStyle/>
                    <a:p>
                      <a:r>
                        <a:rPr lang="en-GB"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8. Personal guidance</a:t>
                      </a:r>
                    </a:p>
                  </a:txBody>
                  <a:tcPr>
                    <a:lnL w="12700" cap="flat" cmpd="sng" algn="ctr">
                      <a:solidFill>
                        <a:schemeClr val="bg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extLst>
                  <a:ext uri="{0D108BD9-81ED-4DB2-BD59-A6C34878D82A}">
                    <a16:rowId xmlns:a16="http://schemas.microsoft.com/office/drawing/2014/main" val="1026305960"/>
                  </a:ext>
                </a:extLst>
              </a:tr>
              <a:tr h="172282">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GB" sz="1200" b="0" i="0" u="none" strike="noStrike"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While these videos don't replace in-person encounters with further and higher education, they can help students understand the educational pathways needed for various subjects and careers, helping them understand their options for further study or training.</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rtl="0"/>
                      <a:r>
                        <a:rPr lang="en-GB" sz="1200" b="0" i="0" u="none" strike="noStrike"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Students can draw on their discussions and reflections of a variety of careers and subjects in their personal guidance 1:1s.</a:t>
                      </a:r>
                      <a:endParaRPr lang="en-GB" sz="1200" b="0" dirty="0">
                        <a:effectLst/>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47909015"/>
                  </a:ext>
                </a:extLst>
              </a:tr>
            </a:tbl>
          </a:graphicData>
        </a:graphic>
      </p:graphicFrame>
      <p:sp>
        <p:nvSpPr>
          <p:cNvPr id="11" name="TextBox 10">
            <a:extLst>
              <a:ext uri="{FF2B5EF4-FFF2-40B4-BE49-F238E27FC236}">
                <a16:creationId xmlns:a16="http://schemas.microsoft.com/office/drawing/2014/main" id="{8225AB72-6D48-6A60-9121-32053F5672DB}"/>
              </a:ext>
            </a:extLst>
          </p:cNvPr>
          <p:cNvSpPr txBox="1"/>
          <p:nvPr/>
        </p:nvSpPr>
        <p:spPr>
          <a:xfrm>
            <a:off x="224117" y="836340"/>
            <a:ext cx="11743765" cy="1169551"/>
          </a:xfrm>
          <a:prstGeom prst="rect">
            <a:avLst/>
          </a:prstGeom>
          <a:noFill/>
          <a:ln w="12700">
            <a:solidFill>
              <a:schemeClr val="accent1"/>
            </a:solidFill>
          </a:ln>
        </p:spPr>
        <p:txBody>
          <a:bodyPr wrap="square">
            <a:spAutoFit/>
          </a:bodyPr>
          <a:lstStyle/>
          <a:p>
            <a:pPr rtl="0"/>
            <a:r>
              <a:rPr lang="en-GB" sz="1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To support you in meeting the Gatsby Benchmarks, we suggest dedicating one day per month to a ‘career of the month' and one day to a ‘subject of the month' for each year group. This can be done during registration or form time, in a 15-minute session. Students will watch a video from the </a:t>
            </a:r>
            <a:r>
              <a:rPr lang="en-GB" sz="1400" b="0" i="0" u="none" strike="noStrike"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Unifrog</a:t>
            </a:r>
            <a:r>
              <a:rPr lang="en-GB" sz="1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platform and answer questions, either through group discussion or written responses.</a:t>
            </a:r>
          </a:p>
          <a:p>
            <a:pPr rtl="0"/>
            <a:endParaRPr lang="en-GB" sz="1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rtl="0"/>
            <a:r>
              <a:rPr lang="en-GB" sz="1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Delivering these sessions can support the Gatsby Benchmarks as follows:</a:t>
            </a:r>
            <a:endParaRPr lang="en-GB" sz="14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858795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4" y="338209"/>
            <a:ext cx="11419200" cy="669188"/>
          </a:xfrm>
        </p:spPr>
        <p:txBody>
          <a:bodyPr>
            <a:noAutofit/>
          </a:bodyPr>
          <a:lstStyle/>
          <a:p>
            <a:pPr>
              <a:lnSpc>
                <a:spcPct val="107000"/>
              </a:lnSpc>
              <a:spcAft>
                <a:spcPts val="800"/>
              </a:spcAft>
            </a:pPr>
            <a:r>
              <a:rPr lang="en-GB" sz="3200" b="1">
                <a:effectLst/>
                <a:latin typeface="Open sans" panose="020B0606030504020204" pitchFamily="34" charset="0"/>
                <a:ea typeface="Open sans" panose="020B0606030504020204" pitchFamily="34" charset="0"/>
                <a:cs typeface="Open sans" panose="020B0606030504020204" pitchFamily="34" charset="0"/>
              </a:rPr>
              <a:t>October’s </a:t>
            </a:r>
            <a:r>
              <a:rPr lang="en-GB" sz="3200" b="1" dirty="0">
                <a:effectLst/>
                <a:latin typeface="Open sans" panose="020B0606030504020204" pitchFamily="34" charset="0"/>
                <a:ea typeface="Open sans" panose="020B0606030504020204" pitchFamily="34" charset="0"/>
                <a:cs typeface="Open sans" panose="020B0606030504020204" pitchFamily="34" charset="0"/>
              </a:rPr>
              <a:t>subject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F31953B9-69B4-6EFC-A534-9CEFDA1F3638}"/>
              </a:ext>
            </a:extLst>
          </p:cNvPr>
          <p:cNvSpPr txBox="1"/>
          <p:nvPr/>
        </p:nvSpPr>
        <p:spPr>
          <a:xfrm>
            <a:off x="592147" y="1361969"/>
            <a:ext cx="5503854" cy="1711971"/>
          </a:xfrm>
          <a:prstGeom prst="roundRect">
            <a:avLst>
              <a:gd name="adj" fmla="val 0"/>
            </a:avLst>
          </a:prstGeom>
          <a:solidFill>
            <a:srgbClr val="CBA7E3"/>
          </a:solidFill>
          <a:ln w="28575">
            <a:noFill/>
          </a:ln>
          <a:effectLst>
            <a:outerShdw blurRad="50800" dist="38100" dir="2700000" algn="tl" rotWithShape="0">
              <a:prstClr val="black">
                <a:alpha val="40000"/>
              </a:prstClr>
            </a:outerShdw>
          </a:effectLst>
        </p:spPr>
        <p:txBody>
          <a:bodyPr wrap="square" tIns="46800" anchor="ctr" anchorCtr="0">
            <a:noAutofit/>
          </a:bodyPr>
          <a:lstStyle/>
          <a:p>
            <a:pPr marL="0" marR="0" lvl="0" indent="0" algn="ctr" defTabSz="914400" rtl="0" eaLnBrk="1" fontAlgn="auto" latinLnBrk="0" hangingPunct="1">
              <a:lnSpc>
                <a:spcPct val="150000"/>
              </a:lnSpc>
              <a:spcBef>
                <a:spcPts val="0"/>
              </a:spcBef>
              <a:buClrTx/>
              <a:buSzTx/>
              <a:buFontTx/>
              <a:buNone/>
              <a:tabLst/>
              <a:defRPr/>
            </a:pPr>
            <a:r>
              <a:rPr kumimoji="0" lang="en-GB" sz="4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Fine art</a:t>
            </a:r>
          </a:p>
        </p:txBody>
      </p:sp>
      <p:sp>
        <p:nvSpPr>
          <p:cNvPr id="3" name="TextBox 2">
            <a:extLst>
              <a:ext uri="{FF2B5EF4-FFF2-40B4-BE49-F238E27FC236}">
                <a16:creationId xmlns:a16="http://schemas.microsoft.com/office/drawing/2014/main" id="{2FEDA08F-47AD-1FBC-7D9F-9DDDC2518CE3}"/>
              </a:ext>
            </a:extLst>
          </p:cNvPr>
          <p:cNvSpPr txBox="1"/>
          <p:nvPr/>
        </p:nvSpPr>
        <p:spPr>
          <a:xfrm>
            <a:off x="592147" y="3784060"/>
            <a:ext cx="5503854" cy="1711971"/>
          </a:xfrm>
          <a:prstGeom prst="roundRect">
            <a:avLst>
              <a:gd name="adj" fmla="val 0"/>
            </a:avLst>
          </a:prstGeom>
          <a:solidFill>
            <a:srgbClr val="ECDFF5"/>
          </a:solidFill>
          <a:ln w="38100">
            <a:solidFill>
              <a:srgbClr val="BD90DC"/>
            </a:solidFill>
          </a:ln>
        </p:spPr>
        <p:txBody>
          <a:bodyPr wrap="square" tIns="46800" anchor="ctr" anchorCtr="0">
            <a:noAutofit/>
          </a:bodyPr>
          <a:lstStyle/>
          <a:p>
            <a:pPr marL="0" marR="0" lvl="0" indent="0" algn="ctr" defTabSz="914400" rtl="0" eaLnBrk="1" fontAlgn="auto" latinLnBrk="0" hangingPunct="1">
              <a:lnSpc>
                <a:spcPct val="150000"/>
              </a:lnSpc>
              <a:spcBef>
                <a:spcPts val="0"/>
              </a:spcBef>
              <a:buClrTx/>
              <a:buSzTx/>
              <a:buFontTx/>
              <a:buNone/>
              <a:tabLst/>
              <a:defRPr/>
            </a:pPr>
            <a:r>
              <a:rPr kumimoji="0" lang="en-GB" sz="22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Note down at least one thing you think</a:t>
            </a:r>
            <a:r>
              <a:rPr kumimoji="0" lang="en-GB" sz="2200" i="0" u="none" strike="noStrike" kern="1200" cap="none" spc="0" normalizeH="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you know about this subject.</a:t>
            </a:r>
            <a:endParaRPr kumimoji="0" lang="en-GB" sz="22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6" name="Graphic 5" descr="Pen with solid fill">
            <a:extLst>
              <a:ext uri="{FF2B5EF4-FFF2-40B4-BE49-F238E27FC236}">
                <a16:creationId xmlns:a16="http://schemas.microsoft.com/office/drawing/2014/main" id="{8D2D4C01-611B-4EAA-1E8C-B06301A899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91094" y="4886431"/>
            <a:ext cx="914400" cy="914400"/>
          </a:xfrm>
          <a:prstGeom prst="rect">
            <a:avLst/>
          </a:prstGeom>
        </p:spPr>
      </p:pic>
      <p:pic>
        <p:nvPicPr>
          <p:cNvPr id="7" name="Graphic 6" descr="Easel with solid fill">
            <a:extLst>
              <a:ext uri="{FF2B5EF4-FFF2-40B4-BE49-F238E27FC236}">
                <a16:creationId xmlns:a16="http://schemas.microsoft.com/office/drawing/2014/main" id="{422B6CFD-33AF-7FDA-9A81-627A5E711583}"/>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807720" y="2440509"/>
            <a:ext cx="914400" cy="914400"/>
          </a:xfrm>
          <a:prstGeom prst="rect">
            <a:avLst/>
          </a:prstGeom>
        </p:spPr>
      </p:pic>
      <p:pic>
        <p:nvPicPr>
          <p:cNvPr id="9" name="Graphic 8" descr="Palette with solid fill">
            <a:extLst>
              <a:ext uri="{FF2B5EF4-FFF2-40B4-BE49-F238E27FC236}">
                <a16:creationId xmlns:a16="http://schemas.microsoft.com/office/drawing/2014/main" id="{05A1D9A0-FF2D-8E01-EA1F-9A8F63B2A11F}"/>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4889151" y="1104660"/>
            <a:ext cx="914400" cy="914400"/>
          </a:xfrm>
          <a:prstGeom prst="rect">
            <a:avLst/>
          </a:prstGeom>
        </p:spPr>
      </p:pic>
      <p:pic>
        <p:nvPicPr>
          <p:cNvPr id="8" name="Picture 7">
            <a:hlinkClick r:id="rId9"/>
            <a:extLst>
              <a:ext uri="{FF2B5EF4-FFF2-40B4-BE49-F238E27FC236}">
                <a16:creationId xmlns:a16="http://schemas.microsoft.com/office/drawing/2014/main" id="{DE4D31CC-2C4B-1FD3-51D7-96B3255BD5BC}"/>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6570395" y="1370025"/>
            <a:ext cx="5029458" cy="411794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86219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4" y="338209"/>
            <a:ext cx="11419200" cy="669188"/>
          </a:xfrm>
        </p:spPr>
        <p:txBody>
          <a:bodyPr>
            <a:noAutofit/>
          </a:bodyPr>
          <a:lstStyle/>
          <a:p>
            <a:pPr>
              <a:lnSpc>
                <a:spcPct val="107000"/>
              </a:lnSpc>
              <a:spcAft>
                <a:spcPts val="800"/>
              </a:spcAft>
            </a:pPr>
            <a:r>
              <a:rPr lang="en-GB" sz="3200" b="1">
                <a:effectLst/>
                <a:latin typeface="Open sans" panose="020B0606030504020204" pitchFamily="34" charset="0"/>
                <a:ea typeface="Open sans" panose="020B0606030504020204" pitchFamily="34" charset="0"/>
                <a:cs typeface="Open sans" panose="020B0606030504020204" pitchFamily="34" charset="0"/>
              </a:rPr>
              <a:t>October’s </a:t>
            </a:r>
            <a:r>
              <a:rPr lang="en-GB" sz="3200" b="1" dirty="0">
                <a:effectLst/>
                <a:latin typeface="Open sans" panose="020B0606030504020204" pitchFamily="34" charset="0"/>
                <a:ea typeface="Open sans" panose="020B0606030504020204" pitchFamily="34" charset="0"/>
                <a:cs typeface="Open sans" panose="020B0606030504020204" pitchFamily="34" charset="0"/>
              </a:rPr>
              <a:t>subject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 Fine art</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31F9EC61-BD58-2119-4510-958F70CE0DFD}"/>
              </a:ext>
            </a:extLst>
          </p:cNvPr>
          <p:cNvSpPr txBox="1"/>
          <p:nvPr/>
        </p:nvSpPr>
        <p:spPr>
          <a:xfrm>
            <a:off x="592147" y="1361970"/>
            <a:ext cx="5503854" cy="1657984"/>
          </a:xfrm>
          <a:prstGeom prst="roundRect">
            <a:avLst>
              <a:gd name="adj" fmla="val 0"/>
            </a:avLst>
          </a:prstGeom>
          <a:solidFill>
            <a:srgbClr val="DDC5ED"/>
          </a:solidFill>
          <a:ln w="38100">
            <a:solidFill>
              <a:srgbClr val="BD90DC"/>
            </a:solidFill>
          </a:ln>
        </p:spPr>
        <p:txBody>
          <a:bodyPr wrap="square" tIns="46800" anchor="ctr" anchorCtr="0">
            <a:noAutofit/>
          </a:bodyPr>
          <a:lstStyle/>
          <a:p>
            <a:pPr marL="0" marR="0" lvl="0" indent="0" algn="ctr" defTabSz="914400" rtl="0" eaLnBrk="1" fontAlgn="auto" latinLnBrk="0" hangingPunct="1">
              <a:lnSpc>
                <a:spcPct val="150000"/>
              </a:lnSpc>
              <a:spcBef>
                <a:spcPts val="0"/>
              </a:spcBef>
              <a:buClrTx/>
              <a:buSzTx/>
              <a:buFontTx/>
              <a:buNone/>
              <a:tabLst/>
              <a:defRPr/>
            </a:pPr>
            <a:r>
              <a:rPr kumimoji="0" lang="en-GB" sz="22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Today we’ll be hearing from Alison, who’s a</a:t>
            </a:r>
            <a:r>
              <a:rPr kumimoji="0" lang="en-GB" sz="2200" i="0" u="none" strike="noStrike" kern="1200" cap="none" spc="0" normalizeH="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lang="en-GB" sz="2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fine art: sculpture and environmental art </a:t>
            </a:r>
            <a:r>
              <a:rPr kumimoji="0" lang="en-GB" sz="22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student. </a:t>
            </a:r>
          </a:p>
        </p:txBody>
      </p:sp>
      <p:sp>
        <p:nvSpPr>
          <p:cNvPr id="3" name="TextBox 2">
            <a:extLst>
              <a:ext uri="{FF2B5EF4-FFF2-40B4-BE49-F238E27FC236}">
                <a16:creationId xmlns:a16="http://schemas.microsoft.com/office/drawing/2014/main" id="{868754C6-D3B2-413C-BE8A-43DCA8EC2594}"/>
              </a:ext>
            </a:extLst>
          </p:cNvPr>
          <p:cNvSpPr txBox="1"/>
          <p:nvPr/>
        </p:nvSpPr>
        <p:spPr>
          <a:xfrm>
            <a:off x="592147" y="3374526"/>
            <a:ext cx="5503854" cy="2121505"/>
          </a:xfrm>
          <a:prstGeom prst="roundRect">
            <a:avLst>
              <a:gd name="adj" fmla="val 0"/>
            </a:avLst>
          </a:prstGeom>
          <a:solidFill>
            <a:srgbClr val="ECDFF5"/>
          </a:solidFill>
          <a:ln w="38100">
            <a:solidFill>
              <a:srgbClr val="BD90DC"/>
            </a:solidFill>
          </a:ln>
        </p:spPr>
        <p:txBody>
          <a:bodyPr wrap="square" tIns="46800" anchor="ctr" anchorCtr="0">
            <a:noAutofit/>
          </a:bodyPr>
          <a:lstStyle>
            <a:defPPr>
              <a:defRPr lang="en-US"/>
            </a:defPPr>
            <a:lvl1pPr marR="0" lvl="0" indent="0" algn="ctr" fontAlgn="auto">
              <a:lnSpc>
                <a:spcPct val="150000"/>
              </a:lnSpc>
              <a:spcBef>
                <a:spcPts val="0"/>
              </a:spcBef>
              <a:buClrTx/>
              <a:buSzTx/>
              <a:buFontTx/>
              <a:buNone/>
              <a:tabLst/>
              <a:defRPr kumimoji="0" sz="220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r>
              <a:rPr lang="en-GB" dirty="0"/>
              <a:t>Whilst you’re watching, think about the range of </a:t>
            </a:r>
            <a:r>
              <a:rPr lang="en-GB" b="1" dirty="0"/>
              <a:t>skills</a:t>
            </a:r>
            <a:r>
              <a:rPr lang="en-GB" dirty="0"/>
              <a:t> this degree requires – not just creativity!</a:t>
            </a:r>
          </a:p>
        </p:txBody>
      </p:sp>
      <p:pic>
        <p:nvPicPr>
          <p:cNvPr id="6" name="Graphic 5" descr="Thought bubble with solid fill">
            <a:extLst>
              <a:ext uri="{FF2B5EF4-FFF2-40B4-BE49-F238E27FC236}">
                <a16:creationId xmlns:a16="http://schemas.microsoft.com/office/drawing/2014/main" id="{10B90474-F298-5AB5-5462-8BC9EF7AD8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18798" y="5038830"/>
            <a:ext cx="914400" cy="914400"/>
          </a:xfrm>
          <a:prstGeom prst="rect">
            <a:avLst/>
          </a:prstGeom>
        </p:spPr>
      </p:pic>
      <p:pic>
        <p:nvPicPr>
          <p:cNvPr id="7" name="Picture 6">
            <a:hlinkClick r:id="rId5"/>
            <a:extLst>
              <a:ext uri="{FF2B5EF4-FFF2-40B4-BE49-F238E27FC236}">
                <a16:creationId xmlns:a16="http://schemas.microsoft.com/office/drawing/2014/main" id="{523CD48F-54F3-F8D3-EC02-44C9D012AF8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570395" y="1370025"/>
            <a:ext cx="5029458" cy="411794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182037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D69816-A9DA-E0C5-4DEA-42FA859BC7A0}"/>
              </a:ext>
            </a:extLst>
          </p:cNvPr>
          <p:cNvSpPr txBox="1"/>
          <p:nvPr/>
        </p:nvSpPr>
        <p:spPr>
          <a:xfrm>
            <a:off x="592147" y="1168401"/>
            <a:ext cx="7053252" cy="4673600"/>
          </a:xfrm>
          <a:prstGeom prst="roundRect">
            <a:avLst>
              <a:gd name="adj" fmla="val 0"/>
            </a:avLst>
          </a:prstGeom>
          <a:solidFill>
            <a:srgbClr val="ECDFF5"/>
          </a:solidFill>
          <a:ln w="38100">
            <a:solidFill>
              <a:srgbClr val="BD90DC"/>
            </a:solidFill>
          </a:ln>
        </p:spPr>
        <p:txBody>
          <a:bodyPr wrap="square" tIns="46800" anchor="ctr" anchorCtr="0">
            <a:noAutofit/>
          </a:bodyPr>
          <a:lstStyle>
            <a:defPPr>
              <a:defRPr lang="en-US"/>
            </a:defPPr>
            <a:lvl1pPr marR="0" lvl="0" indent="0" algn="ctr" fontAlgn="auto">
              <a:lnSpc>
                <a:spcPct val="150000"/>
              </a:lnSpc>
              <a:spcBef>
                <a:spcPts val="0"/>
              </a:spcBef>
              <a:buClrTx/>
              <a:buSzTx/>
              <a:buFontTx/>
              <a:buNone/>
              <a:tabLst/>
              <a:defRPr kumimoji="0" sz="220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pPr marL="457200" indent="-457200" algn="l">
              <a:spcAft>
                <a:spcPts val="1600"/>
              </a:spcAft>
              <a:buFont typeface="+mj-lt"/>
              <a:buAutoNum type="arabicPeriod"/>
            </a:pPr>
            <a:r>
              <a:rPr lang="en-GB" dirty="0"/>
              <a:t>Other than creativity,</a:t>
            </a:r>
            <a:r>
              <a:rPr lang="en-GB" b="1" dirty="0"/>
              <a:t> </a:t>
            </a:r>
            <a:r>
              <a:rPr lang="en-GB" dirty="0"/>
              <a:t>what </a:t>
            </a:r>
            <a:r>
              <a:rPr lang="en-GB" b="1" dirty="0"/>
              <a:t>skills</a:t>
            </a:r>
            <a:r>
              <a:rPr lang="en-GB" dirty="0"/>
              <a:t> do you need to study this subject?</a:t>
            </a:r>
          </a:p>
          <a:p>
            <a:pPr marL="457200" indent="-457200" algn="l">
              <a:spcAft>
                <a:spcPts val="1600"/>
              </a:spcAft>
              <a:buFont typeface="+mj-lt"/>
              <a:buAutoNum type="arabicPeriod"/>
            </a:pPr>
            <a:r>
              <a:rPr lang="en-GB" dirty="0"/>
              <a:t>What </a:t>
            </a:r>
            <a:r>
              <a:rPr lang="en-GB" b="1" dirty="0"/>
              <a:t>activities</a:t>
            </a:r>
            <a:r>
              <a:rPr lang="en-GB" dirty="0"/>
              <a:t> or </a:t>
            </a:r>
            <a:r>
              <a:rPr lang="en-GB" b="1" dirty="0"/>
              <a:t>hobbies</a:t>
            </a:r>
            <a:r>
              <a:rPr lang="en-GB" dirty="0"/>
              <a:t> do you enjoy that could relate to this subject?</a:t>
            </a:r>
          </a:p>
          <a:p>
            <a:pPr marL="457200" indent="-457200" algn="l">
              <a:spcAft>
                <a:spcPts val="1600"/>
              </a:spcAft>
              <a:buFont typeface="+mj-lt"/>
              <a:buAutoNum type="arabicPeriod"/>
            </a:pPr>
            <a:r>
              <a:rPr lang="en-GB" dirty="0"/>
              <a:t>Other than art, which </a:t>
            </a:r>
            <a:r>
              <a:rPr lang="en-GB" b="1" dirty="0"/>
              <a:t>school subjects</a:t>
            </a:r>
            <a:r>
              <a:rPr lang="en-GB" dirty="0"/>
              <a:t> could help to prepare you to study this degree?</a:t>
            </a:r>
          </a:p>
          <a:p>
            <a:pPr marL="457200" indent="-457200" algn="l">
              <a:spcAft>
                <a:spcPts val="1600"/>
              </a:spcAft>
              <a:buFont typeface="+mj-lt"/>
              <a:buAutoNum type="arabicPeriod"/>
            </a:pPr>
            <a:r>
              <a:rPr lang="en-GB" dirty="0"/>
              <a:t>What else would you like to </a:t>
            </a:r>
            <a:r>
              <a:rPr lang="en-GB" b="1" dirty="0"/>
              <a:t>know</a:t>
            </a:r>
            <a:r>
              <a:rPr lang="en-GB" dirty="0"/>
              <a:t> about this subject? Where could you </a:t>
            </a:r>
            <a:r>
              <a:rPr lang="en-GB" b="1" dirty="0"/>
              <a:t>find</a:t>
            </a:r>
            <a:r>
              <a:rPr lang="en-GB" dirty="0"/>
              <a:t> this information?</a:t>
            </a:r>
          </a:p>
        </p:txBody>
      </p:sp>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4" y="338209"/>
            <a:ext cx="11419200" cy="669188"/>
          </a:xfrm>
        </p:spPr>
        <p:txBody>
          <a:bodyPr>
            <a:noAutofit/>
          </a:bodyPr>
          <a:lstStyle/>
          <a:p>
            <a:pPr>
              <a:lnSpc>
                <a:spcPct val="107000"/>
              </a:lnSpc>
              <a:spcAft>
                <a:spcPts val="800"/>
              </a:spcAft>
            </a:pPr>
            <a:r>
              <a:rPr lang="en-GB" sz="3200" b="1">
                <a:effectLst/>
                <a:latin typeface="Open sans" panose="020B0606030504020204" pitchFamily="34" charset="0"/>
                <a:ea typeface="Open sans" panose="020B0606030504020204" pitchFamily="34" charset="0"/>
                <a:cs typeface="Open sans" panose="020B0606030504020204" pitchFamily="34" charset="0"/>
              </a:rPr>
              <a:t>October’s </a:t>
            </a:r>
            <a:r>
              <a:rPr lang="en-GB" sz="3200" b="1" dirty="0">
                <a:effectLst/>
                <a:latin typeface="Open sans" panose="020B0606030504020204" pitchFamily="34" charset="0"/>
                <a:ea typeface="Open sans" panose="020B0606030504020204" pitchFamily="34" charset="0"/>
                <a:cs typeface="Open sans" panose="020B0606030504020204" pitchFamily="34" charset="0"/>
              </a:rPr>
              <a:t>subject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 Fine art</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hlinkClick r:id="rId3"/>
            <a:extLst>
              <a:ext uri="{FF2B5EF4-FFF2-40B4-BE49-F238E27FC236}">
                <a16:creationId xmlns:a16="http://schemas.microsoft.com/office/drawing/2014/main" id="{7FB4FA6C-F8A8-8F54-7595-D1AA6DF367C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865413" y="1964514"/>
            <a:ext cx="3734440" cy="305763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602159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FEAA6F1-0126-EC5E-C6BA-961A3ABDA649}"/>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5857390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704261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A99C96D-E9B1-41A7-82FD-190A1F26198A}"/>
              </a:ext>
            </a:extLst>
          </p:cNvPr>
          <p:cNvSpPr>
            <a:spLocks noGrp="1"/>
          </p:cNvSpPr>
          <p:nvPr>
            <p:ph type="subTitle" idx="1"/>
          </p:nvPr>
        </p:nvSpPr>
        <p:spPr>
          <a:xfrm>
            <a:off x="1524000" y="3055279"/>
            <a:ext cx="9144000" cy="2855663"/>
          </a:xfrm>
        </p:spPr>
        <p:txBody>
          <a:bodyPr>
            <a:normAutofit/>
          </a:bodyPr>
          <a:lstStyle/>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Career of the month</a:t>
            </a:r>
          </a:p>
          <a:p>
            <a:pPr algn="l"/>
            <a:endParaRPr lang="en-GB"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Year 8 </a:t>
            </a:r>
            <a:r>
              <a:rPr lang="en-GB" sz="5600">
                <a:solidFill>
                  <a:schemeClr val="bg1"/>
                </a:solidFill>
                <a:latin typeface="Open Sans" panose="020B0606030504020204" pitchFamily="34" charset="0"/>
                <a:ea typeface="Open Sans" panose="020B0606030504020204" pitchFamily="34" charset="0"/>
                <a:cs typeface="Open Sans" panose="020B0606030504020204" pitchFamily="34" charset="0"/>
              </a:rPr>
              <a:t>– October</a:t>
            </a:r>
            <a:endPar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073969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4" y="338209"/>
            <a:ext cx="11419200" cy="669188"/>
          </a:xfrm>
        </p:spPr>
        <p:txBody>
          <a:bodyPr>
            <a:noAutofit/>
          </a:bodyPr>
          <a:lstStyle/>
          <a:p>
            <a:pPr>
              <a:lnSpc>
                <a:spcPct val="107000"/>
              </a:lnSpc>
              <a:spcAft>
                <a:spcPts val="800"/>
              </a:spcAft>
            </a:pPr>
            <a:r>
              <a:rPr lang="en-GB" sz="3200" b="1">
                <a:effectLst/>
                <a:latin typeface="Open sans" panose="020B0606030504020204" pitchFamily="34" charset="0"/>
                <a:ea typeface="Open sans" panose="020B0606030504020204" pitchFamily="34" charset="0"/>
                <a:cs typeface="Open sans" panose="020B0606030504020204" pitchFamily="34" charset="0"/>
              </a:rPr>
              <a:t>October’s </a:t>
            </a:r>
            <a:r>
              <a:rPr lang="en-GB" sz="3200" b="1" dirty="0">
                <a:effectLst/>
                <a:latin typeface="Open sans" panose="020B0606030504020204" pitchFamily="34" charset="0"/>
                <a:ea typeface="Open sans" panose="020B0606030504020204" pitchFamily="34" charset="0"/>
                <a:cs typeface="Open sans" panose="020B0606030504020204" pitchFamily="34" charset="0"/>
              </a:rPr>
              <a:t>career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B85D06CF-7FBC-42D6-2074-B7394F04738D}"/>
              </a:ext>
            </a:extLst>
          </p:cNvPr>
          <p:cNvSpPr txBox="1"/>
          <p:nvPr/>
        </p:nvSpPr>
        <p:spPr>
          <a:xfrm>
            <a:off x="592147" y="1375032"/>
            <a:ext cx="5503854" cy="1711971"/>
          </a:xfrm>
          <a:prstGeom prst="roundRect">
            <a:avLst>
              <a:gd name="adj" fmla="val 0"/>
            </a:avLst>
          </a:prstGeom>
          <a:solidFill>
            <a:srgbClr val="FFD966"/>
          </a:solidFill>
          <a:ln w="28575">
            <a:noFill/>
          </a:ln>
          <a:effectLst>
            <a:outerShdw blurRad="50800" dist="38100" dir="2700000" algn="tl" rotWithShape="0">
              <a:prstClr val="black">
                <a:alpha val="40000"/>
              </a:prstClr>
            </a:outerShdw>
          </a:effectLst>
        </p:spPr>
        <p:txBody>
          <a:bodyPr wrap="square" tIns="46800" anchor="ctr" anchorCtr="0">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GB" sz="4000" b="1" noProof="0" dirty="0">
                <a:solidFill>
                  <a:prstClr val="black"/>
                </a:solidFill>
                <a:latin typeface="Open Sans" panose="020B0606030504020204" pitchFamily="34" charset="0"/>
                <a:ea typeface="Open Sans" panose="020B0606030504020204" pitchFamily="34" charset="0"/>
                <a:cs typeface="Open Sans" panose="020B0606030504020204" pitchFamily="34" charset="0"/>
              </a:rPr>
              <a:t>Retail manager</a:t>
            </a:r>
            <a:endParaRPr kumimoji="0" lang="en-GB" sz="4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6F3C93B2-B4DE-F3C3-FFD3-FF3841D349DB}"/>
              </a:ext>
            </a:extLst>
          </p:cNvPr>
          <p:cNvSpPr txBox="1"/>
          <p:nvPr/>
        </p:nvSpPr>
        <p:spPr>
          <a:xfrm>
            <a:off x="592147" y="3784060"/>
            <a:ext cx="5503854" cy="1711971"/>
          </a:xfrm>
          <a:prstGeom prst="roundRect">
            <a:avLst>
              <a:gd name="adj" fmla="val 0"/>
            </a:avLst>
          </a:prstGeom>
          <a:solidFill>
            <a:srgbClr val="FFF2CC"/>
          </a:solidFill>
          <a:ln w="38100">
            <a:solidFill>
              <a:srgbClr val="FFC000"/>
            </a:solidFill>
          </a:ln>
        </p:spPr>
        <p:txBody>
          <a:bodyPr wrap="square" tIns="468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Note down at least one thing you think you know about this career.</a:t>
            </a:r>
          </a:p>
        </p:txBody>
      </p:sp>
      <p:pic>
        <p:nvPicPr>
          <p:cNvPr id="21" name="Graphic 20" descr="Pen with solid fill">
            <a:extLst>
              <a:ext uri="{FF2B5EF4-FFF2-40B4-BE49-F238E27FC236}">
                <a16:creationId xmlns:a16="http://schemas.microsoft.com/office/drawing/2014/main" id="{B724239B-D34D-7D58-53B8-385ADBEF56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91094" y="4886431"/>
            <a:ext cx="914400" cy="914400"/>
          </a:xfrm>
          <a:prstGeom prst="rect">
            <a:avLst/>
          </a:prstGeom>
        </p:spPr>
      </p:pic>
      <p:pic>
        <p:nvPicPr>
          <p:cNvPr id="5" name="Graphic 4" descr="Shopping basket with solid fill">
            <a:extLst>
              <a:ext uri="{FF2B5EF4-FFF2-40B4-BE49-F238E27FC236}">
                <a16:creationId xmlns:a16="http://schemas.microsoft.com/office/drawing/2014/main" id="{02BF0626-8735-9D35-97A0-D24650EC9588}"/>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007444" y="1042881"/>
            <a:ext cx="914400" cy="914400"/>
          </a:xfrm>
          <a:prstGeom prst="rect">
            <a:avLst/>
          </a:prstGeom>
        </p:spPr>
      </p:pic>
      <p:pic>
        <p:nvPicPr>
          <p:cNvPr id="7" name="Graphic 6" descr="Shopping cart with solid fill">
            <a:extLst>
              <a:ext uri="{FF2B5EF4-FFF2-40B4-BE49-F238E27FC236}">
                <a16:creationId xmlns:a16="http://schemas.microsoft.com/office/drawing/2014/main" id="{7FA4406C-8B09-DC6F-B93B-CF19C84C48A8}"/>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89844" y="2538020"/>
            <a:ext cx="914400" cy="914400"/>
          </a:xfrm>
          <a:prstGeom prst="rect">
            <a:avLst/>
          </a:prstGeom>
        </p:spPr>
      </p:pic>
      <p:pic>
        <p:nvPicPr>
          <p:cNvPr id="2" name="Picture 1">
            <a:hlinkClick r:id="rId9"/>
            <a:extLst>
              <a:ext uri="{FF2B5EF4-FFF2-40B4-BE49-F238E27FC236}">
                <a16:creationId xmlns:a16="http://schemas.microsoft.com/office/drawing/2014/main" id="{F20E5AE7-55D4-83CA-6B69-8902D51E007C}"/>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6691164" y="1361969"/>
            <a:ext cx="4838721" cy="41404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5312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4" y="338209"/>
            <a:ext cx="12011346" cy="669188"/>
          </a:xfrm>
        </p:spPr>
        <p:txBody>
          <a:bodyPr>
            <a:noAutofit/>
          </a:bodyPr>
          <a:lstStyle/>
          <a:p>
            <a:pPr>
              <a:lnSpc>
                <a:spcPct val="107000"/>
              </a:lnSpc>
              <a:spcAft>
                <a:spcPts val="800"/>
              </a:spcAft>
            </a:pPr>
            <a:r>
              <a:rPr lang="en-GB" sz="3200" b="1">
                <a:effectLst/>
                <a:latin typeface="Open sans" panose="020B0606030504020204" pitchFamily="34" charset="0"/>
                <a:ea typeface="Open sans" panose="020B0606030504020204" pitchFamily="34" charset="0"/>
                <a:cs typeface="Open sans" panose="020B0606030504020204" pitchFamily="34" charset="0"/>
              </a:rPr>
              <a:t>October’s </a:t>
            </a:r>
            <a:r>
              <a:rPr lang="en-GB" sz="3200" b="1" dirty="0">
                <a:effectLst/>
                <a:latin typeface="Open sans" panose="020B0606030504020204" pitchFamily="34" charset="0"/>
                <a:ea typeface="Open sans" panose="020B0606030504020204" pitchFamily="34" charset="0"/>
                <a:cs typeface="Open sans" panose="020B0606030504020204" pitchFamily="34" charset="0"/>
              </a:rPr>
              <a:t>career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 Retail manager</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B85D06CF-7FBC-42D6-2074-B7394F04738D}"/>
              </a:ext>
            </a:extLst>
          </p:cNvPr>
          <p:cNvSpPr txBox="1"/>
          <p:nvPr/>
        </p:nvSpPr>
        <p:spPr>
          <a:xfrm>
            <a:off x="592147" y="1361969"/>
            <a:ext cx="5503854" cy="2255290"/>
          </a:xfrm>
          <a:prstGeom prst="roundRect">
            <a:avLst>
              <a:gd name="adj" fmla="val 0"/>
            </a:avLst>
          </a:prstGeom>
          <a:solidFill>
            <a:srgbClr val="FFE699"/>
          </a:solidFill>
          <a:ln w="38100">
            <a:solidFill>
              <a:srgbClr val="FFC000"/>
            </a:solidFill>
          </a:ln>
        </p:spPr>
        <p:txBody>
          <a:bodyPr wrap="square" tIns="468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There are lots of roles that fall under the category of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retail manager</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Today we'll be hearing </a:t>
            </a:r>
            <a:r>
              <a:rPr kumimoji="0" lang="en-GB" sz="22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from Lucy, </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who’s a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graduate retail manager</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p>
        </p:txBody>
      </p:sp>
      <p:sp>
        <p:nvSpPr>
          <p:cNvPr id="10" name="TextBox 9">
            <a:extLst>
              <a:ext uri="{FF2B5EF4-FFF2-40B4-BE49-F238E27FC236}">
                <a16:creationId xmlns:a16="http://schemas.microsoft.com/office/drawing/2014/main" id="{6F3C93B2-B4DE-F3C3-FFD3-FF3841D349DB}"/>
              </a:ext>
            </a:extLst>
          </p:cNvPr>
          <p:cNvSpPr txBox="1"/>
          <p:nvPr/>
        </p:nvSpPr>
        <p:spPr>
          <a:xfrm>
            <a:off x="592147" y="3783572"/>
            <a:ext cx="5503854" cy="1712459"/>
          </a:xfrm>
          <a:prstGeom prst="roundRect">
            <a:avLst>
              <a:gd name="adj" fmla="val 0"/>
            </a:avLst>
          </a:prstGeom>
          <a:solidFill>
            <a:srgbClr val="FFF2CC"/>
          </a:solidFill>
          <a:ln w="38100">
            <a:solidFill>
              <a:srgbClr val="FFC000"/>
            </a:solidFill>
          </a:ln>
        </p:spPr>
        <p:txBody>
          <a:bodyPr wrap="square" tIns="46800" anchor="ctr" anchorCtr="0">
            <a:noAutofit/>
          </a:bodyPr>
          <a:lstStyle>
            <a:defPPr>
              <a:defRPr lang="en-US"/>
            </a:defPPr>
            <a:lvl1pPr marR="0" lvl="0" indent="0" algn="ctr" fontAlgn="auto">
              <a:lnSpc>
                <a:spcPct val="150000"/>
              </a:lnSpc>
              <a:spcBef>
                <a:spcPts val="0"/>
              </a:spcBef>
              <a:buClrTx/>
              <a:buSzTx/>
              <a:buFontTx/>
              <a:buNone/>
              <a:tabLst/>
              <a:defRPr kumimoji="0" sz="220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Whilst you’re watching, think about the possible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routes</a:t>
            </a:r>
            <a:r>
              <a:rPr kumimoji="0" lang="en-GB" sz="22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into this career.</a:t>
            </a:r>
            <a:endPar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3" name="Graphic 2" descr="Thought bubble with solid fill">
            <a:extLst>
              <a:ext uri="{FF2B5EF4-FFF2-40B4-BE49-F238E27FC236}">
                <a16:creationId xmlns:a16="http://schemas.microsoft.com/office/drawing/2014/main" id="{B46080A7-C5F8-4B16-25E5-025264779F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18798" y="5038830"/>
            <a:ext cx="914400" cy="914400"/>
          </a:xfrm>
          <a:prstGeom prst="rect">
            <a:avLst/>
          </a:prstGeom>
        </p:spPr>
      </p:pic>
      <p:pic>
        <p:nvPicPr>
          <p:cNvPr id="2" name="Picture 1">
            <a:hlinkClick r:id="rId5"/>
            <a:extLst>
              <a:ext uri="{FF2B5EF4-FFF2-40B4-BE49-F238E27FC236}">
                <a16:creationId xmlns:a16="http://schemas.microsoft.com/office/drawing/2014/main" id="{F4727717-E8D2-1D9F-8D45-7A127E4D64A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691164" y="1361969"/>
            <a:ext cx="4838721" cy="41404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449236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4" y="338209"/>
            <a:ext cx="12217534" cy="669188"/>
          </a:xfrm>
        </p:spPr>
        <p:txBody>
          <a:bodyPr>
            <a:noAutofit/>
          </a:bodyPr>
          <a:lstStyle/>
          <a:p>
            <a:pPr>
              <a:lnSpc>
                <a:spcPct val="107000"/>
              </a:lnSpc>
              <a:spcAft>
                <a:spcPts val="800"/>
              </a:spcAft>
            </a:pPr>
            <a:r>
              <a:rPr lang="en-GB" sz="3200" b="1">
                <a:effectLst/>
                <a:latin typeface="Open sans" panose="020B0606030504020204" pitchFamily="34" charset="0"/>
                <a:ea typeface="Open sans" panose="020B0606030504020204" pitchFamily="34" charset="0"/>
                <a:cs typeface="Open sans" panose="020B0606030504020204" pitchFamily="34" charset="0"/>
              </a:rPr>
              <a:t>October’s </a:t>
            </a:r>
            <a:r>
              <a:rPr lang="en-GB" sz="3200" b="1" dirty="0">
                <a:effectLst/>
                <a:latin typeface="Open sans" panose="020B0606030504020204" pitchFamily="34" charset="0"/>
                <a:ea typeface="Open sans" panose="020B0606030504020204" pitchFamily="34" charset="0"/>
                <a:cs typeface="Open sans" panose="020B0606030504020204" pitchFamily="34" charset="0"/>
              </a:rPr>
              <a:t>career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 Retail manager</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6F3C93B2-B4DE-F3C3-FFD3-FF3841D349DB}"/>
              </a:ext>
            </a:extLst>
          </p:cNvPr>
          <p:cNvSpPr txBox="1"/>
          <p:nvPr/>
        </p:nvSpPr>
        <p:spPr>
          <a:xfrm>
            <a:off x="592146" y="1168400"/>
            <a:ext cx="7053253" cy="4673601"/>
          </a:xfrm>
          <a:prstGeom prst="roundRect">
            <a:avLst>
              <a:gd name="adj" fmla="val 0"/>
            </a:avLst>
          </a:prstGeom>
          <a:solidFill>
            <a:srgbClr val="FFF2CC"/>
          </a:solidFill>
          <a:ln w="38100">
            <a:solidFill>
              <a:srgbClr val="FFC000"/>
            </a:solidFill>
          </a:ln>
        </p:spPr>
        <p:txBody>
          <a:bodyPr wrap="square" tIns="46800" anchor="ctr" anchorCtr="0">
            <a:noAutofit/>
          </a:bodyPr>
          <a:lstStyle>
            <a:defPPr>
              <a:defRPr lang="en-US"/>
            </a:defPPr>
            <a:lvl1pPr marR="0" lvl="0" indent="0" algn="ctr" fontAlgn="auto">
              <a:lnSpc>
                <a:spcPct val="150000"/>
              </a:lnSpc>
              <a:spcBef>
                <a:spcPts val="0"/>
              </a:spcBef>
              <a:buClrTx/>
              <a:buSzTx/>
              <a:buFontTx/>
              <a:buNone/>
              <a:tabLst/>
              <a:defRPr kumimoji="0" sz="220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What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skills</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do you need in this career?</a:t>
            </a:r>
          </a:p>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Lucy enjoys interacting with customers. What do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you</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think you’d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enjoy</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the most about this career?</a:t>
            </a:r>
          </a:p>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What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school subjects </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do you think are most important for preparing for this career?</a:t>
            </a:r>
          </a:p>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What educational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pathways</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or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qualifications</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does Lucy mention? </a:t>
            </a:r>
          </a:p>
        </p:txBody>
      </p:sp>
      <p:pic>
        <p:nvPicPr>
          <p:cNvPr id="2" name="Picture 1">
            <a:hlinkClick r:id="rId3"/>
            <a:extLst>
              <a:ext uri="{FF2B5EF4-FFF2-40B4-BE49-F238E27FC236}">
                <a16:creationId xmlns:a16="http://schemas.microsoft.com/office/drawing/2014/main" id="{9722EA83-27A6-136D-A84F-90C17CE0173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879970" y="1837478"/>
            <a:ext cx="3719884" cy="31830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871774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4BD9976-386F-F84D-1B6B-0F4D7D1E9974}"/>
              </a:ext>
            </a:extLst>
          </p:cNvPr>
          <p:cNvPicPr>
            <a:picLocks noChangeAspect="1"/>
          </p:cNvPicPr>
          <p:nvPr/>
        </p:nvPicPr>
        <p:blipFill>
          <a:blip r:embed="rId3"/>
          <a:stretch>
            <a:fillRect/>
          </a:stretch>
        </p:blipFill>
        <p:spPr>
          <a:xfrm>
            <a:off x="0" y="-297"/>
            <a:ext cx="12192528" cy="6858297"/>
          </a:xfrm>
          <a:prstGeom prst="rect">
            <a:avLst/>
          </a:prstGeom>
        </p:spPr>
      </p:pic>
    </p:spTree>
    <p:extLst>
      <p:ext uri="{BB962C8B-B14F-4D97-AF65-F5344CB8AC3E}">
        <p14:creationId xmlns:p14="http://schemas.microsoft.com/office/powerpoint/2010/main" val="4260156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hlinkClick r:id="rId3" action="ppaction://hlinksldjump"/>
            <a:extLst>
              <a:ext uri="{FF2B5EF4-FFF2-40B4-BE49-F238E27FC236}">
                <a16:creationId xmlns:a16="http://schemas.microsoft.com/office/drawing/2014/main" id="{74261955-9BB6-7811-CDEE-961B4DDD1C4D}"/>
              </a:ext>
            </a:extLst>
          </p:cNvPr>
          <p:cNvSpPr/>
          <p:nvPr/>
        </p:nvSpPr>
        <p:spPr>
          <a:xfrm>
            <a:off x="398792" y="1189861"/>
            <a:ext cx="1484027" cy="2166004"/>
          </a:xfrm>
          <a:prstGeom prst="rect">
            <a:avLst/>
          </a:prstGeom>
          <a:solidFill>
            <a:srgbClr val="FFD5E4"/>
          </a:solidFill>
          <a:ln w="1270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tIns="324000" rtlCol="0" anchor="ctr"/>
          <a:lstStyle/>
          <a:p>
            <a:pPr algn="ctr">
              <a:lnSpc>
                <a:spcPct val="150000"/>
              </a:lnSpc>
            </a:pPr>
            <a:r>
              <a:rPr lang="en-GB"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Year 7 </a:t>
            </a:r>
            <a:r>
              <a:rPr lang="en-GB"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Career of the month</a:t>
            </a:r>
          </a:p>
        </p:txBody>
      </p:sp>
      <p:sp>
        <p:nvSpPr>
          <p:cNvPr id="7" name="Rectangle 6">
            <a:hlinkClick r:id="rId4" action="ppaction://hlinksldjump"/>
            <a:extLst>
              <a:ext uri="{FF2B5EF4-FFF2-40B4-BE49-F238E27FC236}">
                <a16:creationId xmlns:a16="http://schemas.microsoft.com/office/drawing/2014/main" id="{F62B8931-200A-308B-B093-850068A92A75}"/>
              </a:ext>
            </a:extLst>
          </p:cNvPr>
          <p:cNvSpPr/>
          <p:nvPr/>
        </p:nvSpPr>
        <p:spPr>
          <a:xfrm>
            <a:off x="3702643" y="1189861"/>
            <a:ext cx="1484027" cy="2162973"/>
          </a:xfrm>
          <a:prstGeom prst="rect">
            <a:avLst/>
          </a:prstGeom>
          <a:solidFill>
            <a:srgbClr val="FFF2CC"/>
          </a:solidFill>
          <a:ln w="1270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tIns="324000" rtlCol="0" anchor="ctr"/>
          <a:lstStyle/>
          <a:p>
            <a:pPr algn="ctr">
              <a:lnSpc>
                <a:spcPct val="150000"/>
              </a:lnSpc>
            </a:pPr>
            <a:r>
              <a:rPr lang="en-GB"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Year 9 </a:t>
            </a:r>
            <a:r>
              <a:rPr lang="en-GB"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Career of the month</a:t>
            </a:r>
          </a:p>
        </p:txBody>
      </p:sp>
      <p:sp>
        <p:nvSpPr>
          <p:cNvPr id="9" name="Rectangle 8">
            <a:hlinkClick r:id="rId5" action="ppaction://hlinksldjump"/>
            <a:extLst>
              <a:ext uri="{FF2B5EF4-FFF2-40B4-BE49-F238E27FC236}">
                <a16:creationId xmlns:a16="http://schemas.microsoft.com/office/drawing/2014/main" id="{703DA76E-5E41-47EE-70DD-9EE03F6B70A9}"/>
              </a:ext>
            </a:extLst>
          </p:cNvPr>
          <p:cNvSpPr/>
          <p:nvPr/>
        </p:nvSpPr>
        <p:spPr>
          <a:xfrm>
            <a:off x="6991162" y="1185341"/>
            <a:ext cx="1484027" cy="2194711"/>
          </a:xfrm>
          <a:prstGeom prst="rect">
            <a:avLst/>
          </a:prstGeom>
          <a:solidFill>
            <a:srgbClr val="C9F0EF"/>
          </a:solidFill>
          <a:ln w="1270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tIns="324000" rtlCol="0" anchor="ctr"/>
          <a:lstStyle/>
          <a:p>
            <a:pPr algn="ctr">
              <a:lnSpc>
                <a:spcPct val="150000"/>
              </a:lnSpc>
            </a:pPr>
            <a:r>
              <a:rPr lang="en-GB"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Year 11</a:t>
            </a:r>
            <a:r>
              <a:rPr lang="en-GB"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 Career of the month</a:t>
            </a:r>
          </a:p>
        </p:txBody>
      </p:sp>
      <p:sp>
        <p:nvSpPr>
          <p:cNvPr id="11" name="Rectangle 10">
            <a:hlinkClick r:id="rId6" action="ppaction://hlinksldjump"/>
            <a:extLst>
              <a:ext uri="{FF2B5EF4-FFF2-40B4-BE49-F238E27FC236}">
                <a16:creationId xmlns:a16="http://schemas.microsoft.com/office/drawing/2014/main" id="{9F5BC1C3-CB7E-EB48-478F-E791F19B1A7E}"/>
              </a:ext>
            </a:extLst>
          </p:cNvPr>
          <p:cNvSpPr/>
          <p:nvPr/>
        </p:nvSpPr>
        <p:spPr>
          <a:xfrm>
            <a:off x="10310765" y="1169893"/>
            <a:ext cx="1484027" cy="2209851"/>
          </a:xfrm>
          <a:prstGeom prst="rect">
            <a:avLst/>
          </a:prstGeom>
          <a:solidFill>
            <a:srgbClr val="E8E9FE"/>
          </a:solidFill>
          <a:ln w="1270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tIns="324000" rtlCol="0" anchor="ctr"/>
          <a:lstStyle/>
          <a:p>
            <a:pPr algn="ctr">
              <a:lnSpc>
                <a:spcPct val="150000"/>
              </a:lnSpc>
            </a:pPr>
            <a:r>
              <a:rPr lang="en-GB"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Year 13 </a:t>
            </a:r>
            <a:r>
              <a:rPr lang="en-GB"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Career of the month</a:t>
            </a:r>
          </a:p>
        </p:txBody>
      </p:sp>
      <p:sp>
        <p:nvSpPr>
          <p:cNvPr id="12" name="Rectangle 11">
            <a:hlinkClick r:id="rId7" action="ppaction://hlinksldjump"/>
            <a:extLst>
              <a:ext uri="{FF2B5EF4-FFF2-40B4-BE49-F238E27FC236}">
                <a16:creationId xmlns:a16="http://schemas.microsoft.com/office/drawing/2014/main" id="{2ACF7417-5421-0728-5AE5-D2613BF1DC76}"/>
              </a:ext>
            </a:extLst>
          </p:cNvPr>
          <p:cNvSpPr/>
          <p:nvPr/>
        </p:nvSpPr>
        <p:spPr>
          <a:xfrm>
            <a:off x="397208" y="3622478"/>
            <a:ext cx="1484027" cy="2184343"/>
          </a:xfrm>
          <a:prstGeom prst="rect">
            <a:avLst/>
          </a:prstGeom>
          <a:solidFill>
            <a:srgbClr val="FFD5E4"/>
          </a:solidFill>
          <a:ln w="1270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tIns="324000" rtlCol="0" anchor="ctr"/>
          <a:lstStyle/>
          <a:p>
            <a:pPr algn="ctr">
              <a:lnSpc>
                <a:spcPct val="150000"/>
              </a:lnSpc>
            </a:pPr>
            <a:r>
              <a:rPr lang="en-GB"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Year 7 </a:t>
            </a:r>
            <a:r>
              <a:rPr lang="en-GB"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Subject of the month</a:t>
            </a:r>
          </a:p>
        </p:txBody>
      </p:sp>
      <p:sp>
        <p:nvSpPr>
          <p:cNvPr id="13" name="Rectangle 12">
            <a:hlinkClick r:id="rId8" action="ppaction://hlinksldjump"/>
            <a:extLst>
              <a:ext uri="{FF2B5EF4-FFF2-40B4-BE49-F238E27FC236}">
                <a16:creationId xmlns:a16="http://schemas.microsoft.com/office/drawing/2014/main" id="{B633B70A-7453-DB43-4883-9C085C125FA7}"/>
              </a:ext>
            </a:extLst>
          </p:cNvPr>
          <p:cNvSpPr/>
          <p:nvPr/>
        </p:nvSpPr>
        <p:spPr>
          <a:xfrm>
            <a:off x="3707004" y="3622599"/>
            <a:ext cx="1478969" cy="2194711"/>
          </a:xfrm>
          <a:prstGeom prst="rect">
            <a:avLst/>
          </a:prstGeom>
          <a:solidFill>
            <a:srgbClr val="FFF2CC"/>
          </a:solidFill>
          <a:ln w="1270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tIns="324000" rtlCol="0" anchor="ctr"/>
          <a:lstStyle/>
          <a:p>
            <a:pPr algn="ctr">
              <a:lnSpc>
                <a:spcPct val="150000"/>
              </a:lnSpc>
            </a:pPr>
            <a:r>
              <a:rPr lang="en-GB"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Year 9 </a:t>
            </a:r>
            <a:r>
              <a:rPr lang="en-GB"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Subject of the month</a:t>
            </a:r>
          </a:p>
        </p:txBody>
      </p:sp>
      <p:sp>
        <p:nvSpPr>
          <p:cNvPr id="14" name="Rectangle 13">
            <a:hlinkClick r:id="rId9" action="ppaction://hlinksldjump"/>
            <a:extLst>
              <a:ext uri="{FF2B5EF4-FFF2-40B4-BE49-F238E27FC236}">
                <a16:creationId xmlns:a16="http://schemas.microsoft.com/office/drawing/2014/main" id="{F9E553F3-E8C9-BBB9-C249-BBF0E74CAD7C}"/>
              </a:ext>
            </a:extLst>
          </p:cNvPr>
          <p:cNvSpPr/>
          <p:nvPr/>
        </p:nvSpPr>
        <p:spPr>
          <a:xfrm>
            <a:off x="6990407" y="3622600"/>
            <a:ext cx="1484026" cy="2194710"/>
          </a:xfrm>
          <a:prstGeom prst="rect">
            <a:avLst/>
          </a:prstGeom>
          <a:solidFill>
            <a:srgbClr val="C9F0EF"/>
          </a:solidFill>
          <a:ln w="1270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tIns="324000" rtlCol="0" anchor="ctr"/>
          <a:lstStyle/>
          <a:p>
            <a:pPr algn="ctr">
              <a:lnSpc>
                <a:spcPct val="150000"/>
              </a:lnSpc>
            </a:pPr>
            <a:r>
              <a:rPr lang="en-GB"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Year 11 </a:t>
            </a:r>
            <a:r>
              <a:rPr lang="en-GB"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Subject of the month</a:t>
            </a:r>
          </a:p>
        </p:txBody>
      </p:sp>
      <p:sp>
        <p:nvSpPr>
          <p:cNvPr id="15" name="Rectangle 14">
            <a:hlinkClick r:id="rId10" action="ppaction://hlinksldjump"/>
            <a:extLst>
              <a:ext uri="{FF2B5EF4-FFF2-40B4-BE49-F238E27FC236}">
                <a16:creationId xmlns:a16="http://schemas.microsoft.com/office/drawing/2014/main" id="{92FA6274-D234-D9FF-6D25-20D30EF161C4}"/>
              </a:ext>
            </a:extLst>
          </p:cNvPr>
          <p:cNvSpPr>
            <a:spLocks/>
          </p:cNvSpPr>
          <p:nvPr/>
        </p:nvSpPr>
        <p:spPr>
          <a:xfrm>
            <a:off x="10310764" y="3622478"/>
            <a:ext cx="1484027" cy="2184344"/>
          </a:xfrm>
          <a:prstGeom prst="rect">
            <a:avLst/>
          </a:prstGeom>
          <a:solidFill>
            <a:srgbClr val="E8E9FE"/>
          </a:solidFill>
          <a:ln w="1270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tIns="324000" rtlCol="0" anchor="ctr"/>
          <a:lstStyle/>
          <a:p>
            <a:pPr algn="ctr">
              <a:lnSpc>
                <a:spcPct val="150000"/>
              </a:lnSpc>
            </a:pPr>
            <a:r>
              <a:rPr lang="en-GB"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Year 13 </a:t>
            </a:r>
            <a:r>
              <a:rPr lang="en-GB"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Subject of the month</a:t>
            </a:r>
          </a:p>
        </p:txBody>
      </p:sp>
      <p:sp>
        <p:nvSpPr>
          <p:cNvPr id="16" name="Rectangle 15">
            <a:hlinkClick r:id="rId11" action="ppaction://hlinksldjump"/>
            <a:extLst>
              <a:ext uri="{FF2B5EF4-FFF2-40B4-BE49-F238E27FC236}">
                <a16:creationId xmlns:a16="http://schemas.microsoft.com/office/drawing/2014/main" id="{F2FD1A02-43E1-159E-F383-F5E9AE25466C}"/>
              </a:ext>
            </a:extLst>
          </p:cNvPr>
          <p:cNvSpPr/>
          <p:nvPr/>
        </p:nvSpPr>
        <p:spPr>
          <a:xfrm>
            <a:off x="2049968" y="1189860"/>
            <a:ext cx="1484027" cy="2194711"/>
          </a:xfrm>
          <a:prstGeom prst="rect">
            <a:avLst/>
          </a:prstGeom>
          <a:solidFill>
            <a:srgbClr val="FFE4CC"/>
          </a:solidFill>
          <a:ln w="1270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tIns="324000" rtlCol="0" anchor="ctr"/>
          <a:lstStyle/>
          <a:p>
            <a:pPr algn="ctr">
              <a:lnSpc>
                <a:spcPct val="150000"/>
              </a:lnSpc>
            </a:pPr>
            <a:r>
              <a:rPr lang="en-GB"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Year 8 </a:t>
            </a:r>
            <a:r>
              <a:rPr lang="en-GB"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Career of the month</a:t>
            </a:r>
          </a:p>
        </p:txBody>
      </p:sp>
      <p:sp>
        <p:nvSpPr>
          <p:cNvPr id="17" name="Rectangle 16">
            <a:hlinkClick r:id="rId12" action="ppaction://hlinksldjump"/>
            <a:extLst>
              <a:ext uri="{FF2B5EF4-FFF2-40B4-BE49-F238E27FC236}">
                <a16:creationId xmlns:a16="http://schemas.microsoft.com/office/drawing/2014/main" id="{19D2E599-6D52-21ED-2221-9E5CDCA3CD38}"/>
              </a:ext>
            </a:extLst>
          </p:cNvPr>
          <p:cNvSpPr/>
          <p:nvPr/>
        </p:nvSpPr>
        <p:spPr>
          <a:xfrm>
            <a:off x="5336619" y="1185341"/>
            <a:ext cx="1484027" cy="2194711"/>
          </a:xfrm>
          <a:prstGeom prst="rect">
            <a:avLst/>
          </a:prstGeom>
          <a:solidFill>
            <a:srgbClr val="CDF3E6"/>
          </a:solidFill>
          <a:ln w="1270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tIns="324000" rtlCol="0" anchor="ctr"/>
          <a:lstStyle/>
          <a:p>
            <a:pPr algn="ctr">
              <a:lnSpc>
                <a:spcPct val="150000"/>
              </a:lnSpc>
            </a:pPr>
            <a:r>
              <a:rPr lang="en-GB"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Year 10 </a:t>
            </a:r>
            <a:r>
              <a:rPr lang="en-GB"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Career of the month</a:t>
            </a:r>
          </a:p>
        </p:txBody>
      </p:sp>
      <p:sp>
        <p:nvSpPr>
          <p:cNvPr id="18" name="Rectangle 17">
            <a:hlinkClick r:id="rId13" action="ppaction://hlinksldjump"/>
            <a:extLst>
              <a:ext uri="{FF2B5EF4-FFF2-40B4-BE49-F238E27FC236}">
                <a16:creationId xmlns:a16="http://schemas.microsoft.com/office/drawing/2014/main" id="{40A95F47-67F0-C0AE-CF4E-48BEAD19D690}"/>
              </a:ext>
            </a:extLst>
          </p:cNvPr>
          <p:cNvSpPr/>
          <p:nvPr/>
        </p:nvSpPr>
        <p:spPr>
          <a:xfrm>
            <a:off x="8659589" y="1185341"/>
            <a:ext cx="1484027" cy="2194710"/>
          </a:xfrm>
          <a:prstGeom prst="rect">
            <a:avLst/>
          </a:prstGeom>
          <a:solidFill>
            <a:srgbClr val="DAE9F6"/>
          </a:solidFill>
          <a:ln w="1270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tIns="324000" rtlCol="0" anchor="ctr"/>
          <a:lstStyle/>
          <a:p>
            <a:pPr algn="ctr">
              <a:lnSpc>
                <a:spcPct val="150000"/>
              </a:lnSpc>
            </a:pPr>
            <a:r>
              <a:rPr lang="en-GB"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Year 12 </a:t>
            </a:r>
            <a:r>
              <a:rPr lang="en-GB"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Career of the month</a:t>
            </a:r>
          </a:p>
        </p:txBody>
      </p:sp>
      <p:sp>
        <p:nvSpPr>
          <p:cNvPr id="19" name="Rectangle 18">
            <a:hlinkClick r:id="rId14" action="ppaction://hlinksldjump"/>
            <a:extLst>
              <a:ext uri="{FF2B5EF4-FFF2-40B4-BE49-F238E27FC236}">
                <a16:creationId xmlns:a16="http://schemas.microsoft.com/office/drawing/2014/main" id="{8D08FA37-F467-4D9E-CD80-52847B6F7FCF}"/>
              </a:ext>
            </a:extLst>
          </p:cNvPr>
          <p:cNvSpPr/>
          <p:nvPr/>
        </p:nvSpPr>
        <p:spPr>
          <a:xfrm>
            <a:off x="2032768" y="3604014"/>
            <a:ext cx="1478969" cy="2213295"/>
          </a:xfrm>
          <a:prstGeom prst="rect">
            <a:avLst/>
          </a:prstGeom>
          <a:solidFill>
            <a:srgbClr val="FFE4CC"/>
          </a:solidFill>
          <a:ln w="1270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tIns="324000" rtlCol="0" anchor="ctr"/>
          <a:lstStyle/>
          <a:p>
            <a:pPr algn="ctr">
              <a:lnSpc>
                <a:spcPct val="150000"/>
              </a:lnSpc>
            </a:pPr>
            <a:r>
              <a:rPr lang="en-GB"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Year 8 </a:t>
            </a:r>
            <a:r>
              <a:rPr lang="en-GB"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Subject of the month</a:t>
            </a:r>
          </a:p>
        </p:txBody>
      </p:sp>
      <p:sp>
        <p:nvSpPr>
          <p:cNvPr id="20" name="Rectangle 19">
            <a:hlinkClick r:id="rId15" action="ppaction://hlinksldjump"/>
            <a:extLst>
              <a:ext uri="{FF2B5EF4-FFF2-40B4-BE49-F238E27FC236}">
                <a16:creationId xmlns:a16="http://schemas.microsoft.com/office/drawing/2014/main" id="{3D194855-EB1B-EAC4-947C-B75AFAB6C639}"/>
              </a:ext>
            </a:extLst>
          </p:cNvPr>
          <p:cNvSpPr/>
          <p:nvPr/>
        </p:nvSpPr>
        <p:spPr>
          <a:xfrm>
            <a:off x="5336619" y="3622599"/>
            <a:ext cx="1478969" cy="2194711"/>
          </a:xfrm>
          <a:prstGeom prst="rect">
            <a:avLst/>
          </a:prstGeom>
          <a:solidFill>
            <a:srgbClr val="CDF3E6"/>
          </a:solidFill>
          <a:ln w="1270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tIns="324000" rtlCol="0" anchor="ctr"/>
          <a:lstStyle/>
          <a:p>
            <a:pPr algn="ctr">
              <a:lnSpc>
                <a:spcPct val="150000"/>
              </a:lnSpc>
            </a:pPr>
            <a:r>
              <a:rPr lang="en-GB"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Year 10 </a:t>
            </a:r>
            <a:r>
              <a:rPr lang="en-GB"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Subject of the month</a:t>
            </a:r>
          </a:p>
        </p:txBody>
      </p:sp>
      <p:sp>
        <p:nvSpPr>
          <p:cNvPr id="22" name="Rectangle 21">
            <a:hlinkClick r:id="rId16" action="ppaction://hlinksldjump"/>
            <a:extLst>
              <a:ext uri="{FF2B5EF4-FFF2-40B4-BE49-F238E27FC236}">
                <a16:creationId xmlns:a16="http://schemas.microsoft.com/office/drawing/2014/main" id="{E9BEE5AF-A626-5D4B-98EE-D9E20B49415B}"/>
              </a:ext>
            </a:extLst>
          </p:cNvPr>
          <p:cNvSpPr/>
          <p:nvPr/>
        </p:nvSpPr>
        <p:spPr>
          <a:xfrm>
            <a:off x="8659589" y="3622599"/>
            <a:ext cx="1484027" cy="2194711"/>
          </a:xfrm>
          <a:prstGeom prst="rect">
            <a:avLst/>
          </a:prstGeom>
          <a:solidFill>
            <a:srgbClr val="DAE9F6"/>
          </a:solidFill>
          <a:ln w="1270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tIns="324000" rtlCol="0" anchor="ctr"/>
          <a:lstStyle/>
          <a:p>
            <a:pPr algn="ctr">
              <a:lnSpc>
                <a:spcPct val="150000"/>
              </a:lnSpc>
            </a:pPr>
            <a:r>
              <a:rPr lang="en-GB"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Year 12 </a:t>
            </a:r>
            <a:r>
              <a:rPr lang="en-GB"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Subject of the month</a:t>
            </a:r>
          </a:p>
        </p:txBody>
      </p:sp>
      <p:sp>
        <p:nvSpPr>
          <p:cNvPr id="24" name="Title 1">
            <a:extLst>
              <a:ext uri="{FF2B5EF4-FFF2-40B4-BE49-F238E27FC236}">
                <a16:creationId xmlns:a16="http://schemas.microsoft.com/office/drawing/2014/main" id="{F227BA9D-8103-CE26-6972-0CA0CE8831C7}"/>
              </a:ext>
            </a:extLst>
          </p:cNvPr>
          <p:cNvSpPr>
            <a:spLocks noGrp="1"/>
          </p:cNvSpPr>
          <p:nvPr>
            <p:ph type="title"/>
          </p:nvPr>
        </p:nvSpPr>
        <p:spPr>
          <a:xfrm>
            <a:off x="380093" y="393550"/>
            <a:ext cx="4087861" cy="658023"/>
          </a:xfrm>
        </p:spPr>
        <p:txBody>
          <a:bodyPr>
            <a:noAutofit/>
          </a:bodyPr>
          <a:lstStyle/>
          <a:p>
            <a:pPr>
              <a:lnSpc>
                <a:spcPct val="107000"/>
              </a:lnSpc>
              <a:spcAft>
                <a:spcPts val="800"/>
              </a:spcAft>
            </a:pPr>
            <a:r>
              <a:rPr lang="en-GB" sz="3200" b="1">
                <a:effectLst/>
                <a:latin typeface="Open sans" panose="020B0606030504020204" pitchFamily="34" charset="0"/>
                <a:ea typeface="Open sans" panose="020B0606030504020204" pitchFamily="34" charset="0"/>
                <a:cs typeface="Open sans" panose="020B0606030504020204" pitchFamily="34" charset="0"/>
              </a:rPr>
              <a:t>October</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6E43E925-9366-271F-6095-783D82A8D665}"/>
              </a:ext>
            </a:extLst>
          </p:cNvPr>
          <p:cNvSpPr txBox="1">
            <a:spLocks/>
          </p:cNvSpPr>
          <p:nvPr/>
        </p:nvSpPr>
        <p:spPr>
          <a:xfrm>
            <a:off x="6152455" y="393549"/>
            <a:ext cx="5659452" cy="65802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7000"/>
              </a:lnSpc>
              <a:spcAft>
                <a:spcPts val="800"/>
              </a:spcAft>
            </a:pPr>
            <a:r>
              <a:rPr lang="en-GB" sz="2000" dirty="0">
                <a:latin typeface="Open sans" panose="020B0606030504020204" pitchFamily="34" charset="0"/>
                <a:ea typeface="Open sans" panose="020B0606030504020204" pitchFamily="34" charset="0"/>
                <a:cs typeface="Open sans" panose="020B0606030504020204" pitchFamily="34" charset="0"/>
              </a:rPr>
              <a:t>Click a box to go straight to the relevant slides</a:t>
            </a:r>
          </a:p>
        </p:txBody>
      </p:sp>
      <p:pic>
        <p:nvPicPr>
          <p:cNvPr id="4" name="Graphic 3" descr="Cursor with solid fill">
            <a:extLst>
              <a:ext uri="{FF2B5EF4-FFF2-40B4-BE49-F238E27FC236}">
                <a16:creationId xmlns:a16="http://schemas.microsoft.com/office/drawing/2014/main" id="{508A3E9B-0E9A-4F3F-4E3A-8755B9079783}"/>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810946" y="512342"/>
            <a:ext cx="457200" cy="457200"/>
          </a:xfrm>
          <a:prstGeom prst="rect">
            <a:avLst/>
          </a:prstGeom>
        </p:spPr>
      </p:pic>
      <p:pic>
        <p:nvPicPr>
          <p:cNvPr id="27" name="Graphic 26" descr="Briefcase with solid fill">
            <a:extLst>
              <a:ext uri="{FF2B5EF4-FFF2-40B4-BE49-F238E27FC236}">
                <a16:creationId xmlns:a16="http://schemas.microsoft.com/office/drawing/2014/main" id="{8CF70B3F-B491-03CA-A6A0-78419028B1F2}"/>
              </a:ext>
            </a:extLst>
          </p:cNvPr>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887642" y="1277897"/>
            <a:ext cx="543372" cy="543372"/>
          </a:xfrm>
          <a:prstGeom prst="rect">
            <a:avLst/>
          </a:prstGeom>
        </p:spPr>
      </p:pic>
      <p:pic>
        <p:nvPicPr>
          <p:cNvPr id="28" name="Graphic 27" descr="Briefcase with solid fill">
            <a:extLst>
              <a:ext uri="{FF2B5EF4-FFF2-40B4-BE49-F238E27FC236}">
                <a16:creationId xmlns:a16="http://schemas.microsoft.com/office/drawing/2014/main" id="{D7F615C9-4979-B752-2625-2D48FF0597DA}"/>
              </a:ext>
            </a:extLst>
          </p:cNvPr>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4147145" y="1276281"/>
            <a:ext cx="543372" cy="543372"/>
          </a:xfrm>
          <a:prstGeom prst="rect">
            <a:avLst/>
          </a:prstGeom>
        </p:spPr>
      </p:pic>
      <p:pic>
        <p:nvPicPr>
          <p:cNvPr id="29" name="Graphic 28" descr="Briefcase with solid fill">
            <a:extLst>
              <a:ext uri="{FF2B5EF4-FFF2-40B4-BE49-F238E27FC236}">
                <a16:creationId xmlns:a16="http://schemas.microsoft.com/office/drawing/2014/main" id="{3900E135-8A23-2C44-3577-8F4DBCEA7AA1}"/>
              </a:ext>
            </a:extLst>
          </p:cNvPr>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2527337" y="1277897"/>
            <a:ext cx="543372" cy="543372"/>
          </a:xfrm>
          <a:prstGeom prst="rect">
            <a:avLst/>
          </a:prstGeom>
        </p:spPr>
      </p:pic>
      <p:pic>
        <p:nvPicPr>
          <p:cNvPr id="30" name="Graphic 29" descr="Briefcase with solid fill">
            <a:extLst>
              <a:ext uri="{FF2B5EF4-FFF2-40B4-BE49-F238E27FC236}">
                <a16:creationId xmlns:a16="http://schemas.microsoft.com/office/drawing/2014/main" id="{C0E51A78-EDF5-8A9E-6B23-3B49DC2D002A}"/>
              </a:ext>
            </a:extLst>
          </p:cNvPr>
          <p:cNvPicPr>
            <a:picLocks noChangeAspect="1"/>
          </p:cNvPicPr>
          <p:nvPr/>
        </p:nvPicPr>
        <p:blipFill>
          <a:blip r:embed="rId25">
            <a:extLst>
              <a:ext uri="{96DAC541-7B7A-43D3-8B79-37D633B846F1}">
                <asvg:svgBlip xmlns:asvg="http://schemas.microsoft.com/office/drawing/2016/SVG/main" r:embed="rId26"/>
              </a:ext>
            </a:extLst>
          </a:blip>
          <a:srcRect/>
          <a:stretch/>
        </p:blipFill>
        <p:spPr>
          <a:xfrm>
            <a:off x="7449253" y="1276281"/>
            <a:ext cx="543372" cy="543372"/>
          </a:xfrm>
          <a:prstGeom prst="rect">
            <a:avLst/>
          </a:prstGeom>
        </p:spPr>
      </p:pic>
      <p:pic>
        <p:nvPicPr>
          <p:cNvPr id="31" name="Graphic 30" descr="Briefcase with solid fill">
            <a:extLst>
              <a:ext uri="{FF2B5EF4-FFF2-40B4-BE49-F238E27FC236}">
                <a16:creationId xmlns:a16="http://schemas.microsoft.com/office/drawing/2014/main" id="{C6F9FE92-053A-EF8B-9A8B-80626DDCB958}"/>
              </a:ext>
            </a:extLst>
          </p:cNvPr>
          <p:cNvPicPr>
            <a:picLocks noChangeAspect="1"/>
          </p:cNvPicPr>
          <p:nvPr/>
        </p:nvPicPr>
        <p:blipFill>
          <a:blip r:embed="rId27">
            <a:extLst>
              <a:ext uri="{96DAC541-7B7A-43D3-8B79-37D633B846F1}">
                <asvg:svgBlip xmlns:asvg="http://schemas.microsoft.com/office/drawing/2016/SVG/main" r:embed="rId28"/>
              </a:ext>
            </a:extLst>
          </a:blip>
          <a:srcRect/>
          <a:stretch/>
        </p:blipFill>
        <p:spPr>
          <a:xfrm>
            <a:off x="5810946" y="1294119"/>
            <a:ext cx="543372" cy="543372"/>
          </a:xfrm>
          <a:prstGeom prst="rect">
            <a:avLst/>
          </a:prstGeom>
        </p:spPr>
      </p:pic>
      <p:pic>
        <p:nvPicPr>
          <p:cNvPr id="32" name="Graphic 31" descr="Briefcase with solid fill">
            <a:extLst>
              <a:ext uri="{FF2B5EF4-FFF2-40B4-BE49-F238E27FC236}">
                <a16:creationId xmlns:a16="http://schemas.microsoft.com/office/drawing/2014/main" id="{05E98924-4DD7-35D0-32CD-64774B21F5ED}"/>
              </a:ext>
            </a:extLst>
          </p:cNvPr>
          <p:cNvPicPr>
            <a:picLocks noChangeAspect="1"/>
          </p:cNvPicPr>
          <p:nvPr/>
        </p:nvPicPr>
        <p:blipFill>
          <a:blip r:embed="rId29">
            <a:extLst>
              <a:ext uri="{96DAC541-7B7A-43D3-8B79-37D633B846F1}">
                <asvg:svgBlip xmlns:asvg="http://schemas.microsoft.com/office/drawing/2016/SVG/main" r:embed="rId30"/>
              </a:ext>
            </a:extLst>
          </a:blip>
          <a:srcRect/>
          <a:stretch/>
        </p:blipFill>
        <p:spPr>
          <a:xfrm>
            <a:off x="9129916" y="1276281"/>
            <a:ext cx="543372" cy="543372"/>
          </a:xfrm>
          <a:prstGeom prst="rect">
            <a:avLst/>
          </a:prstGeom>
        </p:spPr>
      </p:pic>
      <p:pic>
        <p:nvPicPr>
          <p:cNvPr id="33" name="Graphic 32" descr="Briefcase with solid fill">
            <a:extLst>
              <a:ext uri="{FF2B5EF4-FFF2-40B4-BE49-F238E27FC236}">
                <a16:creationId xmlns:a16="http://schemas.microsoft.com/office/drawing/2014/main" id="{A8C7431F-09CA-CE64-E9BD-C188FB4216E2}"/>
              </a:ext>
            </a:extLst>
          </p:cNvPr>
          <p:cNvPicPr>
            <a:picLocks noChangeAspect="1"/>
          </p:cNvPicPr>
          <p:nvPr/>
        </p:nvPicPr>
        <p:blipFill>
          <a:blip r:embed="rId31">
            <a:extLst>
              <a:ext uri="{96DAC541-7B7A-43D3-8B79-37D633B846F1}">
                <asvg:svgBlip xmlns:asvg="http://schemas.microsoft.com/office/drawing/2016/SVG/main" r:embed="rId32"/>
              </a:ext>
            </a:extLst>
          </a:blip>
          <a:srcRect/>
          <a:stretch/>
        </p:blipFill>
        <p:spPr>
          <a:xfrm>
            <a:off x="10760986" y="1276281"/>
            <a:ext cx="543372" cy="543372"/>
          </a:xfrm>
          <a:prstGeom prst="rect">
            <a:avLst/>
          </a:prstGeom>
        </p:spPr>
      </p:pic>
      <p:pic>
        <p:nvPicPr>
          <p:cNvPr id="48" name="Graphic 47" descr="Graduation cap with solid fill">
            <a:extLst>
              <a:ext uri="{FF2B5EF4-FFF2-40B4-BE49-F238E27FC236}">
                <a16:creationId xmlns:a16="http://schemas.microsoft.com/office/drawing/2014/main" id="{A0082311-128A-9B6C-451E-454FB3F4B576}"/>
              </a:ext>
            </a:extLst>
          </p:cNvPr>
          <p:cNvPicPr>
            <a:picLocks noChangeAspect="1"/>
          </p:cNvPicPr>
          <p:nvPr/>
        </p:nvPicPr>
        <p:blipFill>
          <a:blip r:embed="rId33">
            <a:extLst>
              <a:ext uri="{96DAC541-7B7A-43D3-8B79-37D633B846F1}">
                <asvg:svgBlip xmlns:asvg="http://schemas.microsoft.com/office/drawing/2016/SVG/main" r:embed="rId34"/>
              </a:ext>
            </a:extLst>
          </a:blip>
          <a:srcRect/>
          <a:stretch/>
        </p:blipFill>
        <p:spPr>
          <a:xfrm>
            <a:off x="825804" y="3624094"/>
            <a:ext cx="667048" cy="667048"/>
          </a:xfrm>
          <a:prstGeom prst="rect">
            <a:avLst/>
          </a:prstGeom>
        </p:spPr>
      </p:pic>
      <p:pic>
        <p:nvPicPr>
          <p:cNvPr id="49" name="Graphic 48" descr="Graduation cap with solid fill">
            <a:extLst>
              <a:ext uri="{FF2B5EF4-FFF2-40B4-BE49-F238E27FC236}">
                <a16:creationId xmlns:a16="http://schemas.microsoft.com/office/drawing/2014/main" id="{011FE06C-970C-8E80-6055-7EC3A19DAF6D}"/>
              </a:ext>
            </a:extLst>
          </p:cNvPr>
          <p:cNvPicPr>
            <a:picLocks noChangeAspect="1"/>
          </p:cNvPicPr>
          <p:nvPr/>
        </p:nvPicPr>
        <p:blipFill>
          <a:blip r:embed="rId35">
            <a:extLst>
              <a:ext uri="{96DAC541-7B7A-43D3-8B79-37D633B846F1}">
                <asvg:svgBlip xmlns:asvg="http://schemas.microsoft.com/office/drawing/2016/SVG/main" r:embed="rId36"/>
              </a:ext>
            </a:extLst>
          </a:blip>
          <a:srcRect/>
          <a:stretch/>
        </p:blipFill>
        <p:spPr>
          <a:xfrm>
            <a:off x="4085307" y="3622478"/>
            <a:ext cx="667048" cy="667048"/>
          </a:xfrm>
          <a:prstGeom prst="rect">
            <a:avLst/>
          </a:prstGeom>
        </p:spPr>
      </p:pic>
      <p:pic>
        <p:nvPicPr>
          <p:cNvPr id="50" name="Graphic 49" descr="Graduation cap with solid fill">
            <a:extLst>
              <a:ext uri="{FF2B5EF4-FFF2-40B4-BE49-F238E27FC236}">
                <a16:creationId xmlns:a16="http://schemas.microsoft.com/office/drawing/2014/main" id="{CA66B977-8FC8-5119-DC69-9D217DEBC546}"/>
              </a:ext>
            </a:extLst>
          </p:cNvPr>
          <p:cNvPicPr>
            <a:picLocks noChangeAspect="1"/>
          </p:cNvPicPr>
          <p:nvPr/>
        </p:nvPicPr>
        <p:blipFill>
          <a:blip r:embed="rId37">
            <a:extLst>
              <a:ext uri="{96DAC541-7B7A-43D3-8B79-37D633B846F1}">
                <asvg:svgBlip xmlns:asvg="http://schemas.microsoft.com/office/drawing/2016/SVG/main" r:embed="rId38"/>
              </a:ext>
            </a:extLst>
          </a:blip>
          <a:srcRect/>
          <a:stretch/>
        </p:blipFill>
        <p:spPr>
          <a:xfrm>
            <a:off x="2465499" y="3624094"/>
            <a:ext cx="667048" cy="667048"/>
          </a:xfrm>
          <a:prstGeom prst="rect">
            <a:avLst/>
          </a:prstGeom>
        </p:spPr>
      </p:pic>
      <p:pic>
        <p:nvPicPr>
          <p:cNvPr id="51" name="Graphic 50" descr="Graduation cap with solid fill">
            <a:extLst>
              <a:ext uri="{FF2B5EF4-FFF2-40B4-BE49-F238E27FC236}">
                <a16:creationId xmlns:a16="http://schemas.microsoft.com/office/drawing/2014/main" id="{E8243CB3-A508-A7F2-EBC7-0BB9C3D065D1}"/>
              </a:ext>
            </a:extLst>
          </p:cNvPr>
          <p:cNvPicPr>
            <a:picLocks noChangeAspect="1"/>
          </p:cNvPicPr>
          <p:nvPr/>
        </p:nvPicPr>
        <p:blipFill>
          <a:blip r:embed="rId39">
            <a:extLst>
              <a:ext uri="{96DAC541-7B7A-43D3-8B79-37D633B846F1}">
                <asvg:svgBlip xmlns:asvg="http://schemas.microsoft.com/office/drawing/2016/SVG/main" r:embed="rId40"/>
              </a:ext>
            </a:extLst>
          </a:blip>
          <a:srcRect/>
          <a:stretch/>
        </p:blipFill>
        <p:spPr>
          <a:xfrm>
            <a:off x="7387415" y="3622478"/>
            <a:ext cx="667048" cy="667048"/>
          </a:xfrm>
          <a:prstGeom prst="rect">
            <a:avLst/>
          </a:prstGeom>
        </p:spPr>
      </p:pic>
      <p:pic>
        <p:nvPicPr>
          <p:cNvPr id="52" name="Graphic 51" descr="Graduation cap with solid fill">
            <a:extLst>
              <a:ext uri="{FF2B5EF4-FFF2-40B4-BE49-F238E27FC236}">
                <a16:creationId xmlns:a16="http://schemas.microsoft.com/office/drawing/2014/main" id="{E6F5583E-9F94-EBDA-120B-74CEF300A2EE}"/>
              </a:ext>
            </a:extLst>
          </p:cNvPr>
          <p:cNvPicPr>
            <a:picLocks noChangeAspect="1"/>
          </p:cNvPicPr>
          <p:nvPr/>
        </p:nvPicPr>
        <p:blipFill>
          <a:blip r:embed="rId41">
            <a:extLst>
              <a:ext uri="{96DAC541-7B7A-43D3-8B79-37D633B846F1}">
                <asvg:svgBlip xmlns:asvg="http://schemas.microsoft.com/office/drawing/2016/SVG/main" r:embed="rId42"/>
              </a:ext>
            </a:extLst>
          </a:blip>
          <a:srcRect/>
          <a:stretch/>
        </p:blipFill>
        <p:spPr>
          <a:xfrm>
            <a:off x="5749108" y="3640316"/>
            <a:ext cx="667048" cy="667048"/>
          </a:xfrm>
          <a:prstGeom prst="rect">
            <a:avLst/>
          </a:prstGeom>
        </p:spPr>
      </p:pic>
      <p:pic>
        <p:nvPicPr>
          <p:cNvPr id="53" name="Graphic 52" descr="Graduation cap with solid fill">
            <a:extLst>
              <a:ext uri="{FF2B5EF4-FFF2-40B4-BE49-F238E27FC236}">
                <a16:creationId xmlns:a16="http://schemas.microsoft.com/office/drawing/2014/main" id="{69A5790F-EF6A-71FC-F097-5CF2C966C8A1}"/>
              </a:ext>
            </a:extLst>
          </p:cNvPr>
          <p:cNvPicPr>
            <a:picLocks noChangeAspect="1"/>
          </p:cNvPicPr>
          <p:nvPr/>
        </p:nvPicPr>
        <p:blipFill>
          <a:blip r:embed="rId43">
            <a:extLst>
              <a:ext uri="{96DAC541-7B7A-43D3-8B79-37D633B846F1}">
                <asvg:svgBlip xmlns:asvg="http://schemas.microsoft.com/office/drawing/2016/SVG/main" r:embed="rId44"/>
              </a:ext>
            </a:extLst>
          </a:blip>
          <a:srcRect/>
          <a:stretch/>
        </p:blipFill>
        <p:spPr>
          <a:xfrm>
            <a:off x="9068078" y="3622478"/>
            <a:ext cx="667048" cy="667048"/>
          </a:xfrm>
          <a:prstGeom prst="rect">
            <a:avLst/>
          </a:prstGeom>
        </p:spPr>
      </p:pic>
      <p:pic>
        <p:nvPicPr>
          <p:cNvPr id="54" name="Graphic 53" descr="Graduation cap with solid fill">
            <a:extLst>
              <a:ext uri="{FF2B5EF4-FFF2-40B4-BE49-F238E27FC236}">
                <a16:creationId xmlns:a16="http://schemas.microsoft.com/office/drawing/2014/main" id="{4CCA2D12-29B3-049E-C502-6CBF946E46FA}"/>
              </a:ext>
            </a:extLst>
          </p:cNvPr>
          <p:cNvPicPr>
            <a:picLocks noChangeAspect="1"/>
          </p:cNvPicPr>
          <p:nvPr/>
        </p:nvPicPr>
        <p:blipFill>
          <a:blip r:embed="rId45">
            <a:extLst>
              <a:ext uri="{96DAC541-7B7A-43D3-8B79-37D633B846F1}">
                <asvg:svgBlip xmlns:asvg="http://schemas.microsoft.com/office/drawing/2016/SVG/main" r:embed="rId46"/>
              </a:ext>
            </a:extLst>
          </a:blip>
          <a:srcRect/>
          <a:stretch/>
        </p:blipFill>
        <p:spPr>
          <a:xfrm>
            <a:off x="10699148" y="3622478"/>
            <a:ext cx="667048" cy="667048"/>
          </a:xfrm>
          <a:prstGeom prst="rect">
            <a:avLst/>
          </a:prstGeom>
        </p:spPr>
      </p:pic>
    </p:spTree>
    <p:extLst>
      <p:ext uri="{BB962C8B-B14F-4D97-AF65-F5344CB8AC3E}">
        <p14:creationId xmlns:p14="http://schemas.microsoft.com/office/powerpoint/2010/main" val="1145046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06330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A99C96D-E9B1-41A7-82FD-190A1F26198A}"/>
              </a:ext>
            </a:extLst>
          </p:cNvPr>
          <p:cNvSpPr>
            <a:spLocks noGrp="1"/>
          </p:cNvSpPr>
          <p:nvPr>
            <p:ph type="subTitle" idx="1"/>
          </p:nvPr>
        </p:nvSpPr>
        <p:spPr>
          <a:xfrm>
            <a:off x="1524000" y="3055279"/>
            <a:ext cx="9144000" cy="2855663"/>
          </a:xfrm>
        </p:spPr>
        <p:txBody>
          <a:bodyPr>
            <a:normAutofit/>
          </a:bodyPr>
          <a:lstStyle/>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Subject of the month</a:t>
            </a:r>
          </a:p>
          <a:p>
            <a:pPr algn="l"/>
            <a:endParaRPr lang="en-GB"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Year 8 </a:t>
            </a:r>
            <a:r>
              <a:rPr lang="en-GB" sz="5600">
                <a:solidFill>
                  <a:schemeClr val="bg1"/>
                </a:solidFill>
                <a:latin typeface="Open Sans" panose="020B0606030504020204" pitchFamily="34" charset="0"/>
                <a:ea typeface="Open Sans" panose="020B0606030504020204" pitchFamily="34" charset="0"/>
                <a:cs typeface="Open Sans" panose="020B0606030504020204" pitchFamily="34" charset="0"/>
              </a:rPr>
              <a:t>– October</a:t>
            </a:r>
            <a:endPar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1859702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4" y="338209"/>
            <a:ext cx="11419200" cy="669188"/>
          </a:xfrm>
        </p:spPr>
        <p:txBody>
          <a:bodyPr>
            <a:noAutofit/>
          </a:bodyPr>
          <a:lstStyle/>
          <a:p>
            <a:pPr>
              <a:lnSpc>
                <a:spcPct val="107000"/>
              </a:lnSpc>
              <a:spcAft>
                <a:spcPts val="800"/>
              </a:spcAft>
            </a:pPr>
            <a:r>
              <a:rPr lang="en-GB" sz="3200" b="1">
                <a:effectLst/>
                <a:latin typeface="Open sans" panose="020B0606030504020204" pitchFamily="34" charset="0"/>
                <a:ea typeface="Open sans" panose="020B0606030504020204" pitchFamily="34" charset="0"/>
                <a:cs typeface="Open sans" panose="020B0606030504020204" pitchFamily="34" charset="0"/>
              </a:rPr>
              <a:t>October’s </a:t>
            </a:r>
            <a:r>
              <a:rPr lang="en-GB" sz="3200" b="1" dirty="0">
                <a:effectLst/>
                <a:latin typeface="Open sans" panose="020B0606030504020204" pitchFamily="34" charset="0"/>
                <a:ea typeface="Open sans" panose="020B0606030504020204" pitchFamily="34" charset="0"/>
                <a:cs typeface="Open sans" panose="020B0606030504020204" pitchFamily="34" charset="0"/>
              </a:rPr>
              <a:t>subject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F31953B9-69B4-6EFC-A534-9CEFDA1F3638}"/>
              </a:ext>
            </a:extLst>
          </p:cNvPr>
          <p:cNvSpPr txBox="1"/>
          <p:nvPr/>
        </p:nvSpPr>
        <p:spPr>
          <a:xfrm>
            <a:off x="592147" y="1361969"/>
            <a:ext cx="5503854" cy="1711971"/>
          </a:xfrm>
          <a:prstGeom prst="roundRect">
            <a:avLst>
              <a:gd name="adj" fmla="val 0"/>
            </a:avLst>
          </a:prstGeom>
          <a:solidFill>
            <a:srgbClr val="CBA7E3"/>
          </a:solidFill>
          <a:ln w="28575">
            <a:noFill/>
          </a:ln>
          <a:effectLst>
            <a:outerShdw blurRad="50800" dist="38100" dir="2700000" algn="tl" rotWithShape="0">
              <a:prstClr val="black">
                <a:alpha val="40000"/>
              </a:prstClr>
            </a:outerShdw>
          </a:effectLst>
        </p:spPr>
        <p:txBody>
          <a:bodyPr wrap="square" tIns="46800" anchor="ctr" anchorCtr="0">
            <a:noAutofit/>
          </a:bodyPr>
          <a:lstStyle/>
          <a:p>
            <a:pPr lvl="0" algn="ctr">
              <a:lnSpc>
                <a:spcPct val="120000"/>
              </a:lnSpc>
              <a:defRPr/>
            </a:pPr>
            <a:r>
              <a:rPr lang="en-GB" sz="4000" b="1" dirty="0">
                <a:solidFill>
                  <a:prstClr val="black"/>
                </a:solidFill>
                <a:latin typeface="Open Sans" panose="020B0606030504020204" pitchFamily="34" charset="0"/>
                <a:ea typeface="Open Sans" panose="020B0606030504020204" pitchFamily="34" charset="0"/>
                <a:cs typeface="Open Sans" panose="020B0606030504020204" pitchFamily="34" charset="0"/>
              </a:rPr>
              <a:t>Horticulture and botany</a:t>
            </a:r>
            <a:endParaRPr kumimoji="0" lang="en-GB" sz="4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2FEDA08F-47AD-1FBC-7D9F-9DDDC2518CE3}"/>
              </a:ext>
            </a:extLst>
          </p:cNvPr>
          <p:cNvSpPr txBox="1"/>
          <p:nvPr/>
        </p:nvSpPr>
        <p:spPr>
          <a:xfrm>
            <a:off x="592147" y="3784060"/>
            <a:ext cx="5503854" cy="1711971"/>
          </a:xfrm>
          <a:prstGeom prst="roundRect">
            <a:avLst>
              <a:gd name="adj" fmla="val 0"/>
            </a:avLst>
          </a:prstGeom>
          <a:solidFill>
            <a:srgbClr val="ECDFF5"/>
          </a:solidFill>
          <a:ln w="38100">
            <a:solidFill>
              <a:srgbClr val="BD90DC"/>
            </a:solidFill>
          </a:ln>
        </p:spPr>
        <p:txBody>
          <a:bodyPr wrap="square" tIns="468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Note down at least one thing you think you know about this subject.</a:t>
            </a:r>
          </a:p>
        </p:txBody>
      </p:sp>
      <p:pic>
        <p:nvPicPr>
          <p:cNvPr id="6" name="Graphic 5" descr="Pen with solid fill">
            <a:extLst>
              <a:ext uri="{FF2B5EF4-FFF2-40B4-BE49-F238E27FC236}">
                <a16:creationId xmlns:a16="http://schemas.microsoft.com/office/drawing/2014/main" id="{8D2D4C01-611B-4EAA-1E8C-B06301A899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91094" y="4886431"/>
            <a:ext cx="914400" cy="914400"/>
          </a:xfrm>
          <a:prstGeom prst="rect">
            <a:avLst/>
          </a:prstGeom>
        </p:spPr>
      </p:pic>
      <p:pic>
        <p:nvPicPr>
          <p:cNvPr id="12" name="Graphic 11" descr="Microscope with solid fill">
            <a:extLst>
              <a:ext uri="{FF2B5EF4-FFF2-40B4-BE49-F238E27FC236}">
                <a16:creationId xmlns:a16="http://schemas.microsoft.com/office/drawing/2014/main" id="{8A3B7238-783B-3B97-8408-D931EC6C6B7E}"/>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22086" y="2324102"/>
            <a:ext cx="914400" cy="914400"/>
          </a:xfrm>
          <a:prstGeom prst="rect">
            <a:avLst/>
          </a:prstGeom>
        </p:spPr>
      </p:pic>
      <p:pic>
        <p:nvPicPr>
          <p:cNvPr id="14" name="Graphic 13" descr="Plant With Roots with solid fill">
            <a:extLst>
              <a:ext uri="{FF2B5EF4-FFF2-40B4-BE49-F238E27FC236}">
                <a16:creationId xmlns:a16="http://schemas.microsoft.com/office/drawing/2014/main" id="{E7050C13-536F-ED1D-C63F-8824E133B8B0}"/>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5181600" y="2324102"/>
            <a:ext cx="914400" cy="914400"/>
          </a:xfrm>
          <a:prstGeom prst="rect">
            <a:avLst/>
          </a:prstGeom>
        </p:spPr>
      </p:pic>
      <p:pic>
        <p:nvPicPr>
          <p:cNvPr id="7" name="Picture 6">
            <a:hlinkClick r:id="rId9"/>
            <a:extLst>
              <a:ext uri="{FF2B5EF4-FFF2-40B4-BE49-F238E27FC236}">
                <a16:creationId xmlns:a16="http://schemas.microsoft.com/office/drawing/2014/main" id="{9A39DADE-2090-7897-3B52-FC43B5D4F01C}"/>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6575884" y="1380641"/>
            <a:ext cx="5018479" cy="409671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61764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3" y="338209"/>
            <a:ext cx="11837175" cy="669188"/>
          </a:xfrm>
        </p:spPr>
        <p:txBody>
          <a:bodyPr>
            <a:noAutofit/>
          </a:bodyPr>
          <a:lstStyle/>
          <a:p>
            <a:pPr>
              <a:lnSpc>
                <a:spcPct val="107000"/>
              </a:lnSpc>
              <a:spcAft>
                <a:spcPts val="800"/>
              </a:spcAft>
            </a:pPr>
            <a:r>
              <a:rPr lang="en-GB" sz="3200" b="1">
                <a:effectLst/>
                <a:latin typeface="Open sans" panose="020B0606030504020204" pitchFamily="34" charset="0"/>
                <a:ea typeface="Open sans" panose="020B0606030504020204" pitchFamily="34" charset="0"/>
                <a:cs typeface="Open sans" panose="020B0606030504020204" pitchFamily="34" charset="0"/>
              </a:rPr>
              <a:t>October’s </a:t>
            </a:r>
            <a:r>
              <a:rPr lang="en-GB" sz="3200" b="1" dirty="0">
                <a:effectLst/>
                <a:latin typeface="Open sans" panose="020B0606030504020204" pitchFamily="34" charset="0"/>
                <a:ea typeface="Open sans" panose="020B0606030504020204" pitchFamily="34" charset="0"/>
                <a:cs typeface="Open sans" panose="020B0606030504020204" pitchFamily="34" charset="0"/>
              </a:rPr>
              <a:t>subject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 </a:t>
            </a:r>
            <a:r>
              <a:rPr lang="en-GB" sz="2800" b="1" dirty="0">
                <a:latin typeface="Open sans" panose="020B0606030504020204" pitchFamily="34" charset="0"/>
                <a:ea typeface="Open sans" panose="020B0606030504020204" pitchFamily="34" charset="0"/>
                <a:cs typeface="Open sans" panose="020B0606030504020204" pitchFamily="34" charset="0"/>
              </a:rPr>
              <a:t>Horticulture and botany</a:t>
            </a:r>
            <a:endParaRPr lang="en-GB" sz="28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31F9EC61-BD58-2119-4510-958F70CE0DFD}"/>
              </a:ext>
            </a:extLst>
          </p:cNvPr>
          <p:cNvSpPr txBox="1"/>
          <p:nvPr/>
        </p:nvSpPr>
        <p:spPr>
          <a:xfrm>
            <a:off x="592147" y="1361969"/>
            <a:ext cx="5503854" cy="2214949"/>
          </a:xfrm>
          <a:prstGeom prst="roundRect">
            <a:avLst>
              <a:gd name="adj" fmla="val 0"/>
            </a:avLst>
          </a:prstGeom>
          <a:solidFill>
            <a:srgbClr val="DDC5ED"/>
          </a:solidFill>
          <a:ln w="38100">
            <a:solidFill>
              <a:srgbClr val="BD90DC"/>
            </a:solidFill>
          </a:ln>
        </p:spPr>
        <p:txBody>
          <a:bodyPr wrap="square" tIns="46800" anchor="ctr" anchorCtr="0">
            <a:noAutofit/>
          </a:bodyPr>
          <a:lstStyle/>
          <a:p>
            <a:pPr marL="0" marR="0" lvl="0" indent="0" algn="ctr" defTabSz="914400" rtl="0" eaLnBrk="1" fontAlgn="auto" latinLnBrk="0" hangingPunct="1">
              <a:lnSpc>
                <a:spcPct val="150000"/>
              </a:lnSpc>
              <a:spcBef>
                <a:spcPts val="0"/>
              </a:spcBef>
              <a:buClrTx/>
              <a:buSzTx/>
              <a:buFontTx/>
              <a:buNone/>
              <a:tabLst/>
              <a:defRPr/>
            </a:pPr>
            <a:r>
              <a:rPr kumimoji="0" lang="en-GB" sz="21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There are lots of degrees that fall under the category of </a:t>
            </a:r>
            <a:r>
              <a:rPr kumimoji="0" lang="en-GB" sz="21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horticulture and botany</a:t>
            </a:r>
            <a:r>
              <a:rPr kumimoji="0" lang="en-GB" sz="21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Today we'll be hearing from Sam, who’s a</a:t>
            </a:r>
            <a:r>
              <a:rPr kumimoji="0" lang="en-GB" sz="2100" i="0" u="none" strike="noStrike" kern="1200" cap="none" spc="0" normalizeH="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GB" sz="2100" b="1" i="0" u="none" strike="noStrike" kern="1200" cap="none" spc="0" normalizeH="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plant science </a:t>
            </a:r>
            <a:r>
              <a:rPr kumimoji="0" lang="en-GB" sz="21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student.</a:t>
            </a:r>
          </a:p>
        </p:txBody>
      </p:sp>
      <p:sp>
        <p:nvSpPr>
          <p:cNvPr id="3" name="TextBox 2">
            <a:extLst>
              <a:ext uri="{FF2B5EF4-FFF2-40B4-BE49-F238E27FC236}">
                <a16:creationId xmlns:a16="http://schemas.microsoft.com/office/drawing/2014/main" id="{868754C6-D3B2-413C-BE8A-43DCA8EC2594}"/>
              </a:ext>
            </a:extLst>
          </p:cNvPr>
          <p:cNvSpPr txBox="1"/>
          <p:nvPr/>
        </p:nvSpPr>
        <p:spPr>
          <a:xfrm>
            <a:off x="592147" y="3845859"/>
            <a:ext cx="5503854" cy="1650172"/>
          </a:xfrm>
          <a:prstGeom prst="roundRect">
            <a:avLst>
              <a:gd name="adj" fmla="val 0"/>
            </a:avLst>
          </a:prstGeom>
          <a:solidFill>
            <a:srgbClr val="ECDFF5"/>
          </a:solidFill>
          <a:ln w="38100">
            <a:solidFill>
              <a:srgbClr val="BD90DC"/>
            </a:solidFill>
          </a:ln>
        </p:spPr>
        <p:txBody>
          <a:bodyPr wrap="square" tIns="46800" anchor="ctr" anchorCtr="0">
            <a:noAutofit/>
          </a:bodyPr>
          <a:lstStyle>
            <a:defPPr>
              <a:defRPr lang="en-US"/>
            </a:defPPr>
            <a:lvl1pPr marR="0" lvl="0" indent="0" algn="ctr" fontAlgn="auto">
              <a:lnSpc>
                <a:spcPct val="150000"/>
              </a:lnSpc>
              <a:spcBef>
                <a:spcPts val="0"/>
              </a:spcBef>
              <a:buClrTx/>
              <a:buSzTx/>
              <a:buFontTx/>
              <a:buNone/>
              <a:tabLst/>
              <a:defRPr kumimoji="0" sz="220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1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Whilst you’re watching, think about how this subject could link to a </a:t>
            </a:r>
            <a:r>
              <a:rPr kumimoji="0" lang="en-GB" sz="21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school subject</a:t>
            </a:r>
            <a:r>
              <a:rPr kumimoji="0" lang="en-GB" sz="21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en-GB" sz="21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6" name="Graphic 5" descr="Thought bubble with solid fill">
            <a:extLst>
              <a:ext uri="{FF2B5EF4-FFF2-40B4-BE49-F238E27FC236}">
                <a16:creationId xmlns:a16="http://schemas.microsoft.com/office/drawing/2014/main" id="{10B90474-F298-5AB5-5462-8BC9EF7AD8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18798" y="5038830"/>
            <a:ext cx="914400" cy="914400"/>
          </a:xfrm>
          <a:prstGeom prst="rect">
            <a:avLst/>
          </a:prstGeom>
        </p:spPr>
      </p:pic>
      <p:pic>
        <p:nvPicPr>
          <p:cNvPr id="5" name="Picture 4">
            <a:hlinkClick r:id="rId5"/>
            <a:extLst>
              <a:ext uri="{FF2B5EF4-FFF2-40B4-BE49-F238E27FC236}">
                <a16:creationId xmlns:a16="http://schemas.microsoft.com/office/drawing/2014/main" id="{8812CA6C-8E3E-C30E-24B6-FDEC6861173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575884" y="1380641"/>
            <a:ext cx="5018479" cy="409671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117276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D69816-A9DA-E0C5-4DEA-42FA859BC7A0}"/>
              </a:ext>
            </a:extLst>
          </p:cNvPr>
          <p:cNvSpPr txBox="1"/>
          <p:nvPr/>
        </p:nvSpPr>
        <p:spPr>
          <a:xfrm>
            <a:off x="592147" y="1168401"/>
            <a:ext cx="7053252" cy="4673600"/>
          </a:xfrm>
          <a:prstGeom prst="roundRect">
            <a:avLst>
              <a:gd name="adj" fmla="val 0"/>
            </a:avLst>
          </a:prstGeom>
          <a:solidFill>
            <a:srgbClr val="ECDFF5"/>
          </a:solidFill>
          <a:ln w="38100">
            <a:solidFill>
              <a:srgbClr val="BD90DC"/>
            </a:solidFill>
          </a:ln>
        </p:spPr>
        <p:txBody>
          <a:bodyPr wrap="square" tIns="46800" anchor="ctr" anchorCtr="0">
            <a:noAutofit/>
          </a:bodyPr>
          <a:lstStyle>
            <a:defPPr>
              <a:defRPr lang="en-US"/>
            </a:defPPr>
            <a:lvl1pPr marR="0" lvl="0" indent="0" algn="ctr" fontAlgn="auto">
              <a:lnSpc>
                <a:spcPct val="150000"/>
              </a:lnSpc>
              <a:spcBef>
                <a:spcPts val="0"/>
              </a:spcBef>
              <a:buClrTx/>
              <a:buSzTx/>
              <a:buFontTx/>
              <a:buNone/>
              <a:tabLst/>
              <a:defRPr kumimoji="0" sz="220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How could this subject make a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positive impact </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in the world?</a:t>
            </a:r>
          </a:p>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How does this subject relate to things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you</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like</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doing?</a:t>
            </a:r>
          </a:p>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Which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school subjects </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are linked to this subject?</a:t>
            </a:r>
          </a:p>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What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hobbies or activities </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could you do to help you learn more about this subject?</a:t>
            </a:r>
          </a:p>
        </p:txBody>
      </p:sp>
      <p:sp>
        <p:nvSpPr>
          <p:cNvPr id="8" name="Title 1">
            <a:extLst>
              <a:ext uri="{FF2B5EF4-FFF2-40B4-BE49-F238E27FC236}">
                <a16:creationId xmlns:a16="http://schemas.microsoft.com/office/drawing/2014/main" id="{24F8C41B-618E-3F05-C13E-D32E30E6FDD8}"/>
              </a:ext>
            </a:extLst>
          </p:cNvPr>
          <p:cNvSpPr txBox="1">
            <a:spLocks/>
          </p:cNvSpPr>
          <p:nvPr/>
        </p:nvSpPr>
        <p:spPr>
          <a:xfrm>
            <a:off x="180653" y="338209"/>
            <a:ext cx="11837175" cy="6691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7000"/>
              </a:lnSpc>
              <a:spcAft>
                <a:spcPts val="800"/>
              </a:spcAft>
            </a:pPr>
            <a:r>
              <a:rPr lang="en-GB" sz="3200" b="1">
                <a:latin typeface="Open sans" panose="020B0606030504020204" pitchFamily="34" charset="0"/>
                <a:ea typeface="Open sans" panose="020B0606030504020204" pitchFamily="34" charset="0"/>
                <a:cs typeface="Open sans" panose="020B0606030504020204" pitchFamily="34" charset="0"/>
              </a:rPr>
              <a:t>October’s </a:t>
            </a:r>
            <a:r>
              <a:rPr lang="en-GB" sz="3200" b="1" dirty="0">
                <a:latin typeface="Open sans" panose="020B0606030504020204" pitchFamily="34" charset="0"/>
                <a:ea typeface="Open sans" panose="020B0606030504020204" pitchFamily="34" charset="0"/>
                <a:cs typeface="Open sans" panose="020B0606030504020204" pitchFamily="34" charset="0"/>
              </a:rPr>
              <a:t>subject of the month is… </a:t>
            </a:r>
            <a:r>
              <a:rPr lang="en-GB" sz="2800" b="1" dirty="0">
                <a:latin typeface="Open sans" panose="020B0606030504020204" pitchFamily="34" charset="0"/>
                <a:ea typeface="Open sans" panose="020B0606030504020204" pitchFamily="34" charset="0"/>
                <a:cs typeface="Open sans" panose="020B0606030504020204" pitchFamily="34" charset="0"/>
              </a:rPr>
              <a:t>Horticulture and botany</a:t>
            </a:r>
            <a:endParaRPr lang="en-GB" sz="28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hlinkClick r:id="rId3"/>
            <a:extLst>
              <a:ext uri="{FF2B5EF4-FFF2-40B4-BE49-F238E27FC236}">
                <a16:creationId xmlns:a16="http://schemas.microsoft.com/office/drawing/2014/main" id="{FC6FD2E8-79CD-D1CF-C337-528B4FAD05F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874016" y="1996998"/>
            <a:ext cx="3720347" cy="303701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773467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1CD919A-97E6-5E20-246E-82CD84B12E0C}"/>
              </a:ext>
            </a:extLst>
          </p:cNvPr>
          <p:cNvPicPr>
            <a:picLocks noChangeAspect="1"/>
          </p:cNvPicPr>
          <p:nvPr/>
        </p:nvPicPr>
        <p:blipFill>
          <a:blip r:embed="rId3"/>
          <a:stretch>
            <a:fillRect/>
          </a:stretch>
        </p:blipFill>
        <p:spPr>
          <a:xfrm>
            <a:off x="-528" y="0"/>
            <a:ext cx="12192528" cy="6858297"/>
          </a:xfrm>
          <a:prstGeom prst="rect">
            <a:avLst/>
          </a:prstGeom>
        </p:spPr>
      </p:pic>
    </p:spTree>
    <p:extLst>
      <p:ext uri="{BB962C8B-B14F-4D97-AF65-F5344CB8AC3E}">
        <p14:creationId xmlns:p14="http://schemas.microsoft.com/office/powerpoint/2010/main" val="12500688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719801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A99C96D-E9B1-41A7-82FD-190A1F26198A}"/>
              </a:ext>
            </a:extLst>
          </p:cNvPr>
          <p:cNvSpPr>
            <a:spLocks noGrp="1"/>
          </p:cNvSpPr>
          <p:nvPr>
            <p:ph type="subTitle" idx="1"/>
          </p:nvPr>
        </p:nvSpPr>
        <p:spPr>
          <a:xfrm>
            <a:off x="1524000" y="3055279"/>
            <a:ext cx="9144000" cy="2855663"/>
          </a:xfrm>
        </p:spPr>
        <p:txBody>
          <a:bodyPr>
            <a:normAutofit/>
          </a:bodyPr>
          <a:lstStyle/>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Career of the month</a:t>
            </a:r>
          </a:p>
          <a:p>
            <a:pPr algn="l"/>
            <a:endParaRPr lang="en-GB"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Year 9 </a:t>
            </a:r>
            <a:r>
              <a:rPr lang="en-GB" sz="5600">
                <a:solidFill>
                  <a:schemeClr val="bg1"/>
                </a:solidFill>
                <a:latin typeface="Open Sans" panose="020B0606030504020204" pitchFamily="34" charset="0"/>
                <a:ea typeface="Open Sans" panose="020B0606030504020204" pitchFamily="34" charset="0"/>
                <a:cs typeface="Open Sans" panose="020B0606030504020204" pitchFamily="34" charset="0"/>
              </a:rPr>
              <a:t>– October</a:t>
            </a:r>
            <a:endPar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203733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4" y="338209"/>
            <a:ext cx="11419200" cy="669188"/>
          </a:xfrm>
        </p:spPr>
        <p:txBody>
          <a:bodyPr>
            <a:noAutofit/>
          </a:bodyPr>
          <a:lstStyle/>
          <a:p>
            <a:pPr>
              <a:lnSpc>
                <a:spcPct val="107000"/>
              </a:lnSpc>
              <a:spcAft>
                <a:spcPts val="800"/>
              </a:spcAft>
            </a:pPr>
            <a:r>
              <a:rPr lang="en-GB" sz="3200" b="1">
                <a:effectLst/>
                <a:latin typeface="Open sans" panose="020B0606030504020204" pitchFamily="34" charset="0"/>
                <a:ea typeface="Open sans" panose="020B0606030504020204" pitchFamily="34" charset="0"/>
                <a:cs typeface="Open sans" panose="020B0606030504020204" pitchFamily="34" charset="0"/>
              </a:rPr>
              <a:t>October’s </a:t>
            </a:r>
            <a:r>
              <a:rPr lang="en-GB" sz="3200" b="1" dirty="0">
                <a:effectLst/>
                <a:latin typeface="Open sans" panose="020B0606030504020204" pitchFamily="34" charset="0"/>
                <a:ea typeface="Open sans" panose="020B0606030504020204" pitchFamily="34" charset="0"/>
                <a:cs typeface="Open sans" panose="020B0606030504020204" pitchFamily="34" charset="0"/>
              </a:rPr>
              <a:t>career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B85D06CF-7FBC-42D6-2074-B7394F04738D}"/>
              </a:ext>
            </a:extLst>
          </p:cNvPr>
          <p:cNvSpPr txBox="1"/>
          <p:nvPr/>
        </p:nvSpPr>
        <p:spPr>
          <a:xfrm>
            <a:off x="592147" y="1361969"/>
            <a:ext cx="5503854" cy="1711971"/>
          </a:xfrm>
          <a:prstGeom prst="roundRect">
            <a:avLst>
              <a:gd name="adj" fmla="val 0"/>
            </a:avLst>
          </a:prstGeom>
          <a:solidFill>
            <a:srgbClr val="FFD966"/>
          </a:solidFill>
          <a:ln w="28575">
            <a:noFill/>
          </a:ln>
          <a:effectLst>
            <a:outerShdw blurRad="50800" dist="38100" dir="2700000" algn="tl" rotWithShape="0">
              <a:prstClr val="black">
                <a:alpha val="40000"/>
              </a:prstClr>
            </a:outerShdw>
          </a:effectLst>
        </p:spPr>
        <p:txBody>
          <a:bodyPr wrap="square" tIns="46800" anchor="ctr" anchorCtr="0">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Biochemical engineer</a:t>
            </a:r>
          </a:p>
        </p:txBody>
      </p:sp>
      <p:sp>
        <p:nvSpPr>
          <p:cNvPr id="10" name="TextBox 9">
            <a:extLst>
              <a:ext uri="{FF2B5EF4-FFF2-40B4-BE49-F238E27FC236}">
                <a16:creationId xmlns:a16="http://schemas.microsoft.com/office/drawing/2014/main" id="{6F3C93B2-B4DE-F3C3-FFD3-FF3841D349DB}"/>
              </a:ext>
            </a:extLst>
          </p:cNvPr>
          <p:cNvSpPr txBox="1"/>
          <p:nvPr/>
        </p:nvSpPr>
        <p:spPr>
          <a:xfrm>
            <a:off x="592147" y="3784060"/>
            <a:ext cx="5503854" cy="1711971"/>
          </a:xfrm>
          <a:prstGeom prst="roundRect">
            <a:avLst>
              <a:gd name="adj" fmla="val 0"/>
            </a:avLst>
          </a:prstGeom>
          <a:solidFill>
            <a:srgbClr val="FFF2CC"/>
          </a:solidFill>
          <a:ln w="38100">
            <a:solidFill>
              <a:srgbClr val="FFC000"/>
            </a:solidFill>
          </a:ln>
        </p:spPr>
        <p:txBody>
          <a:bodyPr wrap="square" tIns="468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Note down at least one thing you think you know about this career.</a:t>
            </a:r>
          </a:p>
        </p:txBody>
      </p:sp>
      <p:pic>
        <p:nvPicPr>
          <p:cNvPr id="21" name="Graphic 20" descr="Pen with solid fill">
            <a:extLst>
              <a:ext uri="{FF2B5EF4-FFF2-40B4-BE49-F238E27FC236}">
                <a16:creationId xmlns:a16="http://schemas.microsoft.com/office/drawing/2014/main" id="{B724239B-D34D-7D58-53B8-385ADBEF56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91094" y="4886431"/>
            <a:ext cx="914400" cy="914400"/>
          </a:xfrm>
          <a:prstGeom prst="rect">
            <a:avLst/>
          </a:prstGeom>
        </p:spPr>
      </p:pic>
      <p:pic>
        <p:nvPicPr>
          <p:cNvPr id="3" name="Graphic 2" descr="Germ with solid fill">
            <a:extLst>
              <a:ext uri="{FF2B5EF4-FFF2-40B4-BE49-F238E27FC236}">
                <a16:creationId xmlns:a16="http://schemas.microsoft.com/office/drawing/2014/main" id="{A247C140-D149-0609-3BCB-4CD9494C7D88}"/>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42270" y="2363672"/>
            <a:ext cx="914400" cy="914400"/>
          </a:xfrm>
          <a:prstGeom prst="rect">
            <a:avLst/>
          </a:prstGeom>
        </p:spPr>
      </p:pic>
      <p:pic>
        <p:nvPicPr>
          <p:cNvPr id="7" name="Graphic 6" descr="Petri Dish with solid fill">
            <a:extLst>
              <a:ext uri="{FF2B5EF4-FFF2-40B4-BE49-F238E27FC236}">
                <a16:creationId xmlns:a16="http://schemas.microsoft.com/office/drawing/2014/main" id="{311DD5A7-B01F-17F2-E268-C5BCF7562F2A}"/>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5028433" y="2300719"/>
            <a:ext cx="914400" cy="914400"/>
          </a:xfrm>
          <a:prstGeom prst="rect">
            <a:avLst/>
          </a:prstGeom>
        </p:spPr>
      </p:pic>
      <p:pic>
        <p:nvPicPr>
          <p:cNvPr id="2" name="Picture 1">
            <a:hlinkClick r:id="rId9"/>
            <a:extLst>
              <a:ext uri="{FF2B5EF4-FFF2-40B4-BE49-F238E27FC236}">
                <a16:creationId xmlns:a16="http://schemas.microsoft.com/office/drawing/2014/main" id="{1FB4A14F-10A9-59C8-6D66-F921930E26AD}"/>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6572640" y="1363680"/>
            <a:ext cx="5024968" cy="413063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6206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3" y="338209"/>
            <a:ext cx="12359689" cy="669188"/>
          </a:xfrm>
        </p:spPr>
        <p:txBody>
          <a:bodyPr>
            <a:noAutofit/>
          </a:bodyPr>
          <a:lstStyle/>
          <a:p>
            <a:pPr>
              <a:lnSpc>
                <a:spcPct val="107000"/>
              </a:lnSpc>
              <a:spcAft>
                <a:spcPts val="800"/>
              </a:spcAft>
            </a:pPr>
            <a:r>
              <a:rPr lang="en-GB" sz="3200" b="1">
                <a:effectLst/>
                <a:latin typeface="Open sans" panose="020B0606030504020204" pitchFamily="34" charset="0"/>
                <a:ea typeface="Open sans" panose="020B0606030504020204" pitchFamily="34" charset="0"/>
                <a:cs typeface="Open sans" panose="020B0606030504020204" pitchFamily="34" charset="0"/>
              </a:rPr>
              <a:t>October’s </a:t>
            </a:r>
            <a:r>
              <a:rPr lang="en-GB" sz="3200" b="1" dirty="0">
                <a:effectLst/>
                <a:latin typeface="Open sans" panose="020B0606030504020204" pitchFamily="34" charset="0"/>
                <a:ea typeface="Open sans" panose="020B0606030504020204" pitchFamily="34" charset="0"/>
                <a:cs typeface="Open sans" panose="020B0606030504020204" pitchFamily="34" charset="0"/>
              </a:rPr>
              <a:t>career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 Biochemical engineer</a:t>
            </a:r>
            <a:endParaRPr lang="en-GB" sz="28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B85D06CF-7FBC-42D6-2074-B7394F04738D}"/>
              </a:ext>
            </a:extLst>
          </p:cNvPr>
          <p:cNvSpPr txBox="1"/>
          <p:nvPr/>
        </p:nvSpPr>
        <p:spPr>
          <a:xfrm>
            <a:off x="592147" y="1361970"/>
            <a:ext cx="5503854" cy="2246644"/>
          </a:xfrm>
          <a:prstGeom prst="roundRect">
            <a:avLst>
              <a:gd name="adj" fmla="val 0"/>
            </a:avLst>
          </a:prstGeom>
          <a:solidFill>
            <a:srgbClr val="FFE699"/>
          </a:solidFill>
          <a:ln w="38100">
            <a:solidFill>
              <a:srgbClr val="FFC000"/>
            </a:solidFill>
          </a:ln>
        </p:spPr>
        <p:txBody>
          <a:bodyPr wrap="square" tIns="468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There are lots of roles that fall under the category of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biochemical</a:t>
            </a:r>
            <a:r>
              <a:rPr kumimoji="0" lang="en-GB" sz="2200" b="1" i="0" u="none" strike="noStrike" kern="1200" cap="none" spc="0" normalizeH="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engineer</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Today we'll be hearing from Bernice, who’s a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research scientist</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p>
        </p:txBody>
      </p:sp>
      <p:sp>
        <p:nvSpPr>
          <p:cNvPr id="10" name="TextBox 9">
            <a:extLst>
              <a:ext uri="{FF2B5EF4-FFF2-40B4-BE49-F238E27FC236}">
                <a16:creationId xmlns:a16="http://schemas.microsoft.com/office/drawing/2014/main" id="{6F3C93B2-B4DE-F3C3-FFD3-FF3841D349DB}"/>
              </a:ext>
            </a:extLst>
          </p:cNvPr>
          <p:cNvSpPr txBox="1"/>
          <p:nvPr/>
        </p:nvSpPr>
        <p:spPr>
          <a:xfrm>
            <a:off x="592147" y="3783573"/>
            <a:ext cx="5503854" cy="1712458"/>
          </a:xfrm>
          <a:prstGeom prst="roundRect">
            <a:avLst>
              <a:gd name="adj" fmla="val 0"/>
            </a:avLst>
          </a:prstGeom>
          <a:solidFill>
            <a:srgbClr val="FFF2CC"/>
          </a:solidFill>
          <a:ln w="38100">
            <a:solidFill>
              <a:srgbClr val="FFC000"/>
            </a:solidFill>
          </a:ln>
        </p:spPr>
        <p:txBody>
          <a:bodyPr wrap="square" tIns="46800" anchor="ctr" anchorCtr="0">
            <a:noAutofit/>
          </a:bodyPr>
          <a:lstStyle>
            <a:defPPr>
              <a:defRPr lang="en-US"/>
            </a:defPPr>
            <a:lvl1pPr marR="0" lvl="0" indent="0" algn="ctr" fontAlgn="auto">
              <a:lnSpc>
                <a:spcPct val="150000"/>
              </a:lnSpc>
              <a:spcBef>
                <a:spcPts val="0"/>
              </a:spcBef>
              <a:buClrTx/>
              <a:buSzTx/>
              <a:buFontTx/>
              <a:buNone/>
              <a:tabLst/>
              <a:defRPr kumimoji="0" sz="220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Whilst you’re watching, think about whether</a:t>
            </a:r>
            <a:r>
              <a:rPr kumimoji="0" lang="en-GB" sz="2200" b="0" i="0" u="none" strike="noStrike" kern="1200" cap="none" spc="0" normalizeH="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this career aligns with your </a:t>
            </a:r>
            <a:r>
              <a:rPr kumimoji="0" lang="en-GB" sz="2200" b="1" i="0" u="none" strike="noStrike" kern="1200" cap="none" spc="0" normalizeH="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interests</a:t>
            </a:r>
            <a:r>
              <a:rPr kumimoji="0" lang="en-GB" sz="2200" i="0" u="none" strike="noStrike" kern="1200" cap="none" spc="0" normalizeH="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3" name="Graphic 2" descr="Thought bubble with solid fill">
            <a:extLst>
              <a:ext uri="{FF2B5EF4-FFF2-40B4-BE49-F238E27FC236}">
                <a16:creationId xmlns:a16="http://schemas.microsoft.com/office/drawing/2014/main" id="{B46080A7-C5F8-4B16-25E5-025264779F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18798" y="5038830"/>
            <a:ext cx="914400" cy="914400"/>
          </a:xfrm>
          <a:prstGeom prst="rect">
            <a:avLst/>
          </a:prstGeom>
        </p:spPr>
      </p:pic>
      <p:pic>
        <p:nvPicPr>
          <p:cNvPr id="2" name="Picture 1">
            <a:hlinkClick r:id="rId5"/>
            <a:extLst>
              <a:ext uri="{FF2B5EF4-FFF2-40B4-BE49-F238E27FC236}">
                <a16:creationId xmlns:a16="http://schemas.microsoft.com/office/drawing/2014/main" id="{C69F6703-D53C-9F7A-EA4D-8710ED3534D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572640" y="1363680"/>
            <a:ext cx="5024968" cy="413063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089300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A99C96D-E9B1-41A7-82FD-190A1F26198A}"/>
              </a:ext>
            </a:extLst>
          </p:cNvPr>
          <p:cNvSpPr>
            <a:spLocks noGrp="1"/>
          </p:cNvSpPr>
          <p:nvPr>
            <p:ph type="subTitle" idx="1"/>
          </p:nvPr>
        </p:nvSpPr>
        <p:spPr>
          <a:xfrm>
            <a:off x="1524000" y="3055279"/>
            <a:ext cx="9144000" cy="2855663"/>
          </a:xfrm>
        </p:spPr>
        <p:txBody>
          <a:bodyPr>
            <a:normAutofit/>
          </a:bodyPr>
          <a:lstStyle/>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Career of the month</a:t>
            </a:r>
          </a:p>
          <a:p>
            <a:pPr algn="l"/>
            <a:endParaRPr lang="en-GB"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Year 7 – October</a:t>
            </a:r>
          </a:p>
        </p:txBody>
      </p:sp>
    </p:spTree>
    <p:extLst>
      <p:ext uri="{BB962C8B-B14F-4D97-AF65-F5344CB8AC3E}">
        <p14:creationId xmlns:p14="http://schemas.microsoft.com/office/powerpoint/2010/main" val="18410999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3" y="338209"/>
            <a:ext cx="12180075" cy="669188"/>
          </a:xfrm>
        </p:spPr>
        <p:txBody>
          <a:bodyPr>
            <a:noAutofit/>
          </a:bodyPr>
          <a:lstStyle/>
          <a:p>
            <a:pPr>
              <a:lnSpc>
                <a:spcPct val="107000"/>
              </a:lnSpc>
              <a:spcAft>
                <a:spcPts val="800"/>
              </a:spcAft>
            </a:pPr>
            <a:r>
              <a:rPr lang="en-GB" sz="3200" b="1">
                <a:effectLst/>
                <a:latin typeface="Open sans" panose="020B0606030504020204" pitchFamily="34" charset="0"/>
                <a:ea typeface="Open sans" panose="020B0606030504020204" pitchFamily="34" charset="0"/>
                <a:cs typeface="Open sans" panose="020B0606030504020204" pitchFamily="34" charset="0"/>
              </a:rPr>
              <a:t>October’s </a:t>
            </a:r>
            <a:r>
              <a:rPr lang="en-GB" sz="3200" b="1" dirty="0">
                <a:effectLst/>
                <a:latin typeface="Open sans" panose="020B0606030504020204" pitchFamily="34" charset="0"/>
                <a:ea typeface="Open sans" panose="020B0606030504020204" pitchFamily="34" charset="0"/>
                <a:cs typeface="Open sans" panose="020B0606030504020204" pitchFamily="34" charset="0"/>
              </a:rPr>
              <a:t>career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 Biochemical engineer</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6F3C93B2-B4DE-F3C3-FFD3-FF3841D349DB}"/>
              </a:ext>
            </a:extLst>
          </p:cNvPr>
          <p:cNvSpPr txBox="1"/>
          <p:nvPr/>
        </p:nvSpPr>
        <p:spPr>
          <a:xfrm>
            <a:off x="592146" y="1168400"/>
            <a:ext cx="7053253" cy="4673601"/>
          </a:xfrm>
          <a:prstGeom prst="roundRect">
            <a:avLst>
              <a:gd name="adj" fmla="val 0"/>
            </a:avLst>
          </a:prstGeom>
          <a:solidFill>
            <a:srgbClr val="FFF2CC"/>
          </a:solidFill>
          <a:ln w="38100">
            <a:solidFill>
              <a:srgbClr val="FFC000"/>
            </a:solidFill>
          </a:ln>
        </p:spPr>
        <p:txBody>
          <a:bodyPr wrap="square" tIns="46800" anchor="ctr" anchorCtr="0">
            <a:noAutofit/>
          </a:bodyPr>
          <a:lstStyle>
            <a:defPPr>
              <a:defRPr lang="en-US"/>
            </a:defPPr>
            <a:lvl1pPr marR="0" lvl="0" indent="0" algn="ctr" fontAlgn="auto">
              <a:lnSpc>
                <a:spcPct val="150000"/>
              </a:lnSpc>
              <a:spcBef>
                <a:spcPts val="0"/>
              </a:spcBef>
              <a:buClrTx/>
              <a:buSzTx/>
              <a:buFontTx/>
              <a:buNone/>
              <a:tabLst/>
              <a:defRPr kumimoji="0" sz="220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What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skills</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would someone need to pursue this career?</a:t>
            </a:r>
          </a:p>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In what way does this career align or not align with your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interests</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p>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Which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school subjects </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do you think are most important for this career?</a:t>
            </a:r>
          </a:p>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If you were interested in this career, what would be the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next step </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for you?</a:t>
            </a:r>
          </a:p>
        </p:txBody>
      </p:sp>
      <p:pic>
        <p:nvPicPr>
          <p:cNvPr id="2" name="Picture 1">
            <a:hlinkClick r:id="rId3"/>
            <a:extLst>
              <a:ext uri="{FF2B5EF4-FFF2-40B4-BE49-F238E27FC236}">
                <a16:creationId xmlns:a16="http://schemas.microsoft.com/office/drawing/2014/main" id="{7A71901B-4238-D246-ED3F-7FDCBED4878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881046" y="1902715"/>
            <a:ext cx="3716562" cy="305509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053279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F101679-F7C2-EF85-0D9C-A899D81FA880}"/>
              </a:ext>
            </a:extLst>
          </p:cNvPr>
          <p:cNvPicPr>
            <a:picLocks noChangeAspect="1"/>
          </p:cNvPicPr>
          <p:nvPr/>
        </p:nvPicPr>
        <p:blipFill>
          <a:blip r:embed="rId3"/>
          <a:stretch>
            <a:fillRect/>
          </a:stretch>
        </p:blipFill>
        <p:spPr>
          <a:xfrm>
            <a:off x="-528" y="-297"/>
            <a:ext cx="12192528" cy="6858297"/>
          </a:xfrm>
          <a:prstGeom prst="rect">
            <a:avLst/>
          </a:prstGeom>
        </p:spPr>
      </p:pic>
    </p:spTree>
    <p:extLst>
      <p:ext uri="{BB962C8B-B14F-4D97-AF65-F5344CB8AC3E}">
        <p14:creationId xmlns:p14="http://schemas.microsoft.com/office/powerpoint/2010/main" val="21725530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03830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A99C96D-E9B1-41A7-82FD-190A1F26198A}"/>
              </a:ext>
            </a:extLst>
          </p:cNvPr>
          <p:cNvSpPr>
            <a:spLocks noGrp="1"/>
          </p:cNvSpPr>
          <p:nvPr>
            <p:ph type="subTitle" idx="1"/>
          </p:nvPr>
        </p:nvSpPr>
        <p:spPr>
          <a:xfrm>
            <a:off x="1524000" y="3055279"/>
            <a:ext cx="9144000" cy="2855663"/>
          </a:xfrm>
        </p:spPr>
        <p:txBody>
          <a:bodyPr>
            <a:normAutofit/>
          </a:bodyPr>
          <a:lstStyle/>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Subject of the month</a:t>
            </a:r>
          </a:p>
          <a:p>
            <a:pPr algn="l"/>
            <a:endParaRPr lang="en-GB"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Year 9 </a:t>
            </a:r>
            <a:r>
              <a:rPr lang="en-GB" sz="5600">
                <a:solidFill>
                  <a:schemeClr val="bg1"/>
                </a:solidFill>
                <a:latin typeface="Open Sans" panose="020B0606030504020204" pitchFamily="34" charset="0"/>
                <a:ea typeface="Open Sans" panose="020B0606030504020204" pitchFamily="34" charset="0"/>
                <a:cs typeface="Open Sans" panose="020B0606030504020204" pitchFamily="34" charset="0"/>
              </a:rPr>
              <a:t>– October</a:t>
            </a:r>
            <a:endPar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6943062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4" y="338209"/>
            <a:ext cx="11419200" cy="669188"/>
          </a:xfrm>
        </p:spPr>
        <p:txBody>
          <a:bodyPr>
            <a:noAutofit/>
          </a:bodyPr>
          <a:lstStyle/>
          <a:p>
            <a:pPr>
              <a:lnSpc>
                <a:spcPct val="107000"/>
              </a:lnSpc>
              <a:spcAft>
                <a:spcPts val="800"/>
              </a:spcAft>
            </a:pPr>
            <a:r>
              <a:rPr lang="en-GB" sz="3200" b="1">
                <a:effectLst/>
                <a:latin typeface="Open sans" panose="020B0606030504020204" pitchFamily="34" charset="0"/>
                <a:ea typeface="Open sans" panose="020B0606030504020204" pitchFamily="34" charset="0"/>
                <a:cs typeface="Open sans" panose="020B0606030504020204" pitchFamily="34" charset="0"/>
              </a:rPr>
              <a:t>October’s </a:t>
            </a:r>
            <a:r>
              <a:rPr lang="en-GB" sz="3200" b="1" dirty="0">
                <a:effectLst/>
                <a:latin typeface="Open sans" panose="020B0606030504020204" pitchFamily="34" charset="0"/>
                <a:ea typeface="Open sans" panose="020B0606030504020204" pitchFamily="34" charset="0"/>
                <a:cs typeface="Open sans" panose="020B0606030504020204" pitchFamily="34" charset="0"/>
              </a:rPr>
              <a:t>subject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F31953B9-69B4-6EFC-A534-9CEFDA1F3638}"/>
              </a:ext>
            </a:extLst>
          </p:cNvPr>
          <p:cNvSpPr txBox="1"/>
          <p:nvPr/>
        </p:nvSpPr>
        <p:spPr>
          <a:xfrm>
            <a:off x="592147" y="1361969"/>
            <a:ext cx="5503854" cy="1711971"/>
          </a:xfrm>
          <a:prstGeom prst="roundRect">
            <a:avLst>
              <a:gd name="adj" fmla="val 0"/>
            </a:avLst>
          </a:prstGeom>
          <a:solidFill>
            <a:srgbClr val="CBA7E3"/>
          </a:solidFill>
          <a:ln w="28575">
            <a:noFill/>
          </a:ln>
          <a:effectLst>
            <a:outerShdw blurRad="50800" dist="38100" dir="2700000" algn="tl" rotWithShape="0">
              <a:prstClr val="black">
                <a:alpha val="40000"/>
              </a:prstClr>
            </a:outerShdw>
          </a:effectLst>
        </p:spPr>
        <p:txBody>
          <a:bodyPr wrap="square" tIns="46800" anchor="ctr" anchorCtr="0">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Computer games design</a:t>
            </a:r>
          </a:p>
        </p:txBody>
      </p:sp>
      <p:sp>
        <p:nvSpPr>
          <p:cNvPr id="3" name="TextBox 2">
            <a:extLst>
              <a:ext uri="{FF2B5EF4-FFF2-40B4-BE49-F238E27FC236}">
                <a16:creationId xmlns:a16="http://schemas.microsoft.com/office/drawing/2014/main" id="{2FEDA08F-47AD-1FBC-7D9F-9DDDC2518CE3}"/>
              </a:ext>
            </a:extLst>
          </p:cNvPr>
          <p:cNvSpPr txBox="1"/>
          <p:nvPr/>
        </p:nvSpPr>
        <p:spPr>
          <a:xfrm>
            <a:off x="592147" y="3784060"/>
            <a:ext cx="5503854" cy="1711971"/>
          </a:xfrm>
          <a:prstGeom prst="roundRect">
            <a:avLst>
              <a:gd name="adj" fmla="val 0"/>
            </a:avLst>
          </a:prstGeom>
          <a:solidFill>
            <a:srgbClr val="ECDFF5"/>
          </a:solidFill>
          <a:ln w="38100">
            <a:solidFill>
              <a:srgbClr val="BD90DC"/>
            </a:solidFill>
          </a:ln>
        </p:spPr>
        <p:txBody>
          <a:bodyPr wrap="square" tIns="468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Note down at least one thing you think you know about this subject.</a:t>
            </a:r>
          </a:p>
        </p:txBody>
      </p:sp>
      <p:pic>
        <p:nvPicPr>
          <p:cNvPr id="6" name="Graphic 5" descr="Pen with solid fill">
            <a:extLst>
              <a:ext uri="{FF2B5EF4-FFF2-40B4-BE49-F238E27FC236}">
                <a16:creationId xmlns:a16="http://schemas.microsoft.com/office/drawing/2014/main" id="{8D2D4C01-611B-4EAA-1E8C-B06301A899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91094" y="4886431"/>
            <a:ext cx="914400" cy="914400"/>
          </a:xfrm>
          <a:prstGeom prst="rect">
            <a:avLst/>
          </a:prstGeom>
        </p:spPr>
      </p:pic>
      <p:pic>
        <p:nvPicPr>
          <p:cNvPr id="9" name="Graphic 8" descr="Programmer female with solid fill">
            <a:extLst>
              <a:ext uri="{FF2B5EF4-FFF2-40B4-BE49-F238E27FC236}">
                <a16:creationId xmlns:a16="http://schemas.microsoft.com/office/drawing/2014/main" id="{F86B5C36-BCF2-10ED-571F-A24998276A15}"/>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52475" y="2234686"/>
            <a:ext cx="914400" cy="914400"/>
          </a:xfrm>
          <a:prstGeom prst="rect">
            <a:avLst/>
          </a:prstGeom>
        </p:spPr>
      </p:pic>
      <p:pic>
        <p:nvPicPr>
          <p:cNvPr id="11" name="Graphic 10" descr="Game controller with solid fill">
            <a:extLst>
              <a:ext uri="{FF2B5EF4-FFF2-40B4-BE49-F238E27FC236}">
                <a16:creationId xmlns:a16="http://schemas.microsoft.com/office/drawing/2014/main" id="{D5B9EF00-8174-361B-F015-9D086763C5DF}"/>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4975854" y="2459248"/>
            <a:ext cx="914400" cy="914400"/>
          </a:xfrm>
          <a:prstGeom prst="rect">
            <a:avLst/>
          </a:prstGeom>
        </p:spPr>
      </p:pic>
      <p:pic>
        <p:nvPicPr>
          <p:cNvPr id="7" name="Picture 6">
            <a:hlinkClick r:id="rId9"/>
            <a:extLst>
              <a:ext uri="{FF2B5EF4-FFF2-40B4-BE49-F238E27FC236}">
                <a16:creationId xmlns:a16="http://schemas.microsoft.com/office/drawing/2014/main" id="{7A1FD5D4-4B1E-AE7A-1924-89E39B699781}"/>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6460626" y="1361969"/>
            <a:ext cx="5261534" cy="41340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06481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F9EC61-BD58-2119-4510-958F70CE0DFD}"/>
              </a:ext>
            </a:extLst>
          </p:cNvPr>
          <p:cNvSpPr txBox="1"/>
          <p:nvPr/>
        </p:nvSpPr>
        <p:spPr>
          <a:xfrm>
            <a:off x="592147" y="1361969"/>
            <a:ext cx="5503854" cy="2483890"/>
          </a:xfrm>
          <a:prstGeom prst="roundRect">
            <a:avLst>
              <a:gd name="adj" fmla="val 0"/>
            </a:avLst>
          </a:prstGeom>
          <a:solidFill>
            <a:srgbClr val="DDC5ED"/>
          </a:solidFill>
          <a:ln w="38100">
            <a:solidFill>
              <a:srgbClr val="BD90DC"/>
            </a:solidFill>
          </a:ln>
        </p:spPr>
        <p:txBody>
          <a:bodyPr wrap="square" tIns="468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1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There are lots of degrees that fall under the category of </a:t>
            </a:r>
            <a:r>
              <a:rPr kumimoji="0" lang="en-GB" sz="21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computer games design</a:t>
            </a:r>
            <a:r>
              <a:rPr kumimoji="0" lang="en-GB" sz="21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Today we'll be hearing from Cameron, who’s </a:t>
            </a:r>
            <a:r>
              <a:rPr lang="en-GB" sz="2100" dirty="0">
                <a:solidFill>
                  <a:prstClr val="black"/>
                </a:solidFill>
                <a:latin typeface="Open Sans" panose="020B0606030504020204" pitchFamily="34" charset="0"/>
                <a:ea typeface="Open Sans" panose="020B0606030504020204" pitchFamily="34" charset="0"/>
                <a:cs typeface="Open Sans" panose="020B0606030504020204" pitchFamily="34" charset="0"/>
              </a:rPr>
              <a:t>a </a:t>
            </a:r>
            <a:r>
              <a:rPr lang="en-GB" sz="2100" b="1" dirty="0">
                <a:solidFill>
                  <a:prstClr val="black"/>
                </a:solidFill>
                <a:latin typeface="Open Sans" panose="020B0606030504020204" pitchFamily="34" charset="0"/>
                <a:ea typeface="Open Sans" panose="020B0606030504020204" pitchFamily="34" charset="0"/>
                <a:cs typeface="Open Sans" panose="020B0606030504020204" pitchFamily="34" charset="0"/>
              </a:rPr>
              <a:t>computer games technology </a:t>
            </a:r>
            <a:r>
              <a:rPr kumimoji="0" lang="en-GB" sz="21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student.</a:t>
            </a:r>
          </a:p>
        </p:txBody>
      </p:sp>
      <p:sp>
        <p:nvSpPr>
          <p:cNvPr id="3" name="TextBox 2">
            <a:extLst>
              <a:ext uri="{FF2B5EF4-FFF2-40B4-BE49-F238E27FC236}">
                <a16:creationId xmlns:a16="http://schemas.microsoft.com/office/drawing/2014/main" id="{868754C6-D3B2-413C-BE8A-43DCA8EC2594}"/>
              </a:ext>
            </a:extLst>
          </p:cNvPr>
          <p:cNvSpPr txBox="1"/>
          <p:nvPr/>
        </p:nvSpPr>
        <p:spPr>
          <a:xfrm>
            <a:off x="592147" y="4200431"/>
            <a:ext cx="5503854" cy="1295600"/>
          </a:xfrm>
          <a:prstGeom prst="roundRect">
            <a:avLst>
              <a:gd name="adj" fmla="val 0"/>
            </a:avLst>
          </a:prstGeom>
          <a:solidFill>
            <a:srgbClr val="ECDFF5"/>
          </a:solidFill>
          <a:ln w="38100">
            <a:solidFill>
              <a:srgbClr val="BD90DC"/>
            </a:solidFill>
          </a:ln>
        </p:spPr>
        <p:txBody>
          <a:bodyPr wrap="square" tIns="46800" anchor="ctr" anchorCtr="0">
            <a:noAutofit/>
          </a:bodyPr>
          <a:lstStyle>
            <a:defPPr>
              <a:defRPr lang="en-US"/>
            </a:defPPr>
            <a:lvl1pPr marR="0" lvl="0" indent="0" algn="ctr" fontAlgn="auto">
              <a:lnSpc>
                <a:spcPct val="150000"/>
              </a:lnSpc>
              <a:spcBef>
                <a:spcPts val="0"/>
              </a:spcBef>
              <a:buClrTx/>
              <a:buSzTx/>
              <a:buFontTx/>
              <a:buNone/>
              <a:tabLst/>
              <a:defRPr kumimoji="0" sz="220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1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Whilst you’re watching, think about how you could </a:t>
            </a:r>
            <a:r>
              <a:rPr kumimoji="0" lang="en-GB" sz="21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prepare</a:t>
            </a:r>
            <a:r>
              <a:rPr kumimoji="0" lang="en-GB" sz="21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for this degree.</a:t>
            </a:r>
          </a:p>
        </p:txBody>
      </p:sp>
      <p:pic>
        <p:nvPicPr>
          <p:cNvPr id="6" name="Graphic 5" descr="Thought bubble with solid fill">
            <a:extLst>
              <a:ext uri="{FF2B5EF4-FFF2-40B4-BE49-F238E27FC236}">
                <a16:creationId xmlns:a16="http://schemas.microsoft.com/office/drawing/2014/main" id="{10B90474-F298-5AB5-5462-8BC9EF7AD8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18798" y="5038830"/>
            <a:ext cx="914400" cy="914400"/>
          </a:xfrm>
          <a:prstGeom prst="rect">
            <a:avLst/>
          </a:prstGeom>
        </p:spPr>
      </p:pic>
      <p:sp>
        <p:nvSpPr>
          <p:cNvPr id="10" name="Title 1">
            <a:extLst>
              <a:ext uri="{FF2B5EF4-FFF2-40B4-BE49-F238E27FC236}">
                <a16:creationId xmlns:a16="http://schemas.microsoft.com/office/drawing/2014/main" id="{7301E35D-723A-9BF4-8329-F83A7F53CB87}"/>
              </a:ext>
            </a:extLst>
          </p:cNvPr>
          <p:cNvSpPr>
            <a:spLocks noGrp="1"/>
          </p:cNvSpPr>
          <p:nvPr>
            <p:ph type="title"/>
          </p:nvPr>
        </p:nvSpPr>
        <p:spPr>
          <a:xfrm>
            <a:off x="180654" y="338209"/>
            <a:ext cx="12011346" cy="669188"/>
          </a:xfrm>
        </p:spPr>
        <p:txBody>
          <a:bodyPr>
            <a:noAutofit/>
          </a:bodyPr>
          <a:lstStyle/>
          <a:p>
            <a:pPr>
              <a:lnSpc>
                <a:spcPct val="107000"/>
              </a:lnSpc>
              <a:spcAft>
                <a:spcPts val="800"/>
              </a:spcAft>
            </a:pPr>
            <a:r>
              <a:rPr lang="en-GB" sz="3200" b="1">
                <a:effectLst/>
                <a:latin typeface="Open sans" panose="020B0606030504020204" pitchFamily="34" charset="0"/>
                <a:ea typeface="Open sans" panose="020B0606030504020204" pitchFamily="34" charset="0"/>
                <a:cs typeface="Open sans" panose="020B0606030504020204" pitchFamily="34" charset="0"/>
              </a:rPr>
              <a:t>October’s </a:t>
            </a:r>
            <a:r>
              <a:rPr lang="en-GB" sz="3200" b="1" dirty="0">
                <a:effectLst/>
                <a:latin typeface="Open sans" panose="020B0606030504020204" pitchFamily="34" charset="0"/>
                <a:ea typeface="Open sans" panose="020B0606030504020204" pitchFamily="34" charset="0"/>
                <a:cs typeface="Open sans" panose="020B0606030504020204" pitchFamily="34" charset="0"/>
              </a:rPr>
              <a:t>subject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 </a:t>
            </a:r>
            <a:r>
              <a:rPr lang="en-GB" sz="2900" b="1" dirty="0">
                <a:latin typeface="Open sans" panose="020B0606030504020204" pitchFamily="34" charset="0"/>
                <a:ea typeface="Open sans" panose="020B0606030504020204" pitchFamily="34" charset="0"/>
                <a:cs typeface="Open sans" panose="020B0606030504020204" pitchFamily="34" charset="0"/>
              </a:rPr>
              <a:t>Computer games design</a:t>
            </a:r>
            <a:endParaRPr lang="en-GB" sz="2900" dirty="0">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hlinkClick r:id="rId5"/>
            <a:extLst>
              <a:ext uri="{FF2B5EF4-FFF2-40B4-BE49-F238E27FC236}">
                <a16:creationId xmlns:a16="http://schemas.microsoft.com/office/drawing/2014/main" id="{C1431CCA-4C62-AC74-D208-2E8334DC59F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460626" y="1361969"/>
            <a:ext cx="5261534" cy="41340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326400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D69816-A9DA-E0C5-4DEA-42FA859BC7A0}"/>
              </a:ext>
            </a:extLst>
          </p:cNvPr>
          <p:cNvSpPr txBox="1"/>
          <p:nvPr/>
        </p:nvSpPr>
        <p:spPr>
          <a:xfrm>
            <a:off x="592147" y="1168401"/>
            <a:ext cx="7053252" cy="4673600"/>
          </a:xfrm>
          <a:prstGeom prst="roundRect">
            <a:avLst>
              <a:gd name="adj" fmla="val 0"/>
            </a:avLst>
          </a:prstGeom>
          <a:solidFill>
            <a:srgbClr val="ECDFF5"/>
          </a:solidFill>
          <a:ln w="38100">
            <a:solidFill>
              <a:srgbClr val="BD90DC"/>
            </a:solidFill>
          </a:ln>
        </p:spPr>
        <p:txBody>
          <a:bodyPr wrap="square" tIns="46800" anchor="ctr" anchorCtr="0">
            <a:noAutofit/>
          </a:bodyPr>
          <a:lstStyle>
            <a:defPPr>
              <a:defRPr lang="en-US"/>
            </a:defPPr>
            <a:lvl1pPr marR="0" lvl="0" indent="0" algn="ctr" fontAlgn="auto">
              <a:lnSpc>
                <a:spcPct val="150000"/>
              </a:lnSpc>
              <a:spcBef>
                <a:spcPts val="0"/>
              </a:spcBef>
              <a:buClrTx/>
              <a:buSzTx/>
              <a:buFontTx/>
              <a:buNone/>
              <a:tabLst/>
              <a:defRPr kumimoji="0" sz="220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kumimoji="0" lang="en-GB" sz="19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Other than gaming, what </a:t>
            </a:r>
            <a:r>
              <a:rPr kumimoji="0" lang="en-GB" sz="19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hobbies</a:t>
            </a:r>
            <a:r>
              <a:rPr kumimoji="0" lang="en-GB" sz="19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relate to this subject? </a:t>
            </a:r>
          </a:p>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lang="en-GB" sz="1900" dirty="0"/>
              <a:t>What </a:t>
            </a:r>
            <a:r>
              <a:rPr lang="en-GB" sz="1900" b="1" dirty="0"/>
              <a:t>skills</a:t>
            </a:r>
            <a:r>
              <a:rPr lang="en-GB" sz="1900" dirty="0"/>
              <a:t> do you have that you think could be useful for this subject?</a:t>
            </a:r>
          </a:p>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kumimoji="0" lang="en-GB" sz="19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Before university, Cameron studied psychology, media studies, and IT. What other </a:t>
            </a:r>
            <a:r>
              <a:rPr kumimoji="0" lang="en-GB" sz="19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subjects</a:t>
            </a:r>
            <a:r>
              <a:rPr kumimoji="0" lang="en-GB" sz="19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might prepare you well for this degree?</a:t>
            </a:r>
          </a:p>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kumimoji="0" lang="en-GB" sz="19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If you wanted to study this subject, what could you do to </a:t>
            </a:r>
            <a:r>
              <a:rPr kumimoji="0" lang="en-GB" sz="19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prepare</a:t>
            </a:r>
            <a:r>
              <a:rPr kumimoji="0" lang="en-GB" sz="19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p>
        </p:txBody>
      </p:sp>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4" y="338209"/>
            <a:ext cx="12011346" cy="669188"/>
          </a:xfrm>
        </p:spPr>
        <p:txBody>
          <a:bodyPr>
            <a:noAutofit/>
          </a:bodyPr>
          <a:lstStyle/>
          <a:p>
            <a:pPr>
              <a:lnSpc>
                <a:spcPct val="107000"/>
              </a:lnSpc>
              <a:spcAft>
                <a:spcPts val="800"/>
              </a:spcAft>
            </a:pPr>
            <a:r>
              <a:rPr lang="en-GB" sz="3200" b="1">
                <a:effectLst/>
                <a:latin typeface="Open sans" panose="020B0606030504020204" pitchFamily="34" charset="0"/>
                <a:ea typeface="Open sans" panose="020B0606030504020204" pitchFamily="34" charset="0"/>
                <a:cs typeface="Open sans" panose="020B0606030504020204" pitchFamily="34" charset="0"/>
              </a:rPr>
              <a:t>October’s </a:t>
            </a:r>
            <a:r>
              <a:rPr lang="en-GB" sz="3200" b="1" dirty="0">
                <a:effectLst/>
                <a:latin typeface="Open sans" panose="020B0606030504020204" pitchFamily="34" charset="0"/>
                <a:ea typeface="Open sans" panose="020B0606030504020204" pitchFamily="34" charset="0"/>
                <a:cs typeface="Open sans" panose="020B0606030504020204" pitchFamily="34" charset="0"/>
              </a:rPr>
              <a:t>subject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 </a:t>
            </a:r>
            <a:r>
              <a:rPr lang="en-GB" sz="2900" b="1" dirty="0">
                <a:latin typeface="Open sans" panose="020B0606030504020204" pitchFamily="34" charset="0"/>
                <a:ea typeface="Open sans" panose="020B0606030504020204" pitchFamily="34" charset="0"/>
                <a:cs typeface="Open sans" panose="020B0606030504020204" pitchFamily="34" charset="0"/>
              </a:rPr>
              <a:t>Computer games design</a:t>
            </a:r>
            <a:endParaRPr lang="en-GB" sz="2900" dirty="0">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hlinkClick r:id="rId3"/>
            <a:extLst>
              <a:ext uri="{FF2B5EF4-FFF2-40B4-BE49-F238E27FC236}">
                <a16:creationId xmlns:a16="http://schemas.microsoft.com/office/drawing/2014/main" id="{41C4F38E-319B-AEEF-ABA8-16D2AE52137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879506" y="1976385"/>
            <a:ext cx="3842654" cy="30192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816189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2C0EE4E-C3A8-513B-210F-75C125328741}"/>
              </a:ext>
            </a:extLst>
          </p:cNvPr>
          <p:cNvPicPr>
            <a:picLocks noChangeAspect="1"/>
          </p:cNvPicPr>
          <p:nvPr/>
        </p:nvPicPr>
        <p:blipFill>
          <a:blip r:embed="rId3"/>
          <a:stretch>
            <a:fillRect/>
          </a:stretch>
        </p:blipFill>
        <p:spPr>
          <a:xfrm>
            <a:off x="-528" y="0"/>
            <a:ext cx="12192528" cy="6858297"/>
          </a:xfrm>
          <a:prstGeom prst="rect">
            <a:avLst/>
          </a:prstGeom>
        </p:spPr>
      </p:pic>
    </p:spTree>
    <p:extLst>
      <p:ext uri="{BB962C8B-B14F-4D97-AF65-F5344CB8AC3E}">
        <p14:creationId xmlns:p14="http://schemas.microsoft.com/office/powerpoint/2010/main" val="4529243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97579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A99C96D-E9B1-41A7-82FD-190A1F26198A}"/>
              </a:ext>
            </a:extLst>
          </p:cNvPr>
          <p:cNvSpPr>
            <a:spLocks noGrp="1"/>
          </p:cNvSpPr>
          <p:nvPr>
            <p:ph type="subTitle" idx="1"/>
          </p:nvPr>
        </p:nvSpPr>
        <p:spPr>
          <a:xfrm>
            <a:off x="1524000" y="3055279"/>
            <a:ext cx="9144000" cy="2855663"/>
          </a:xfrm>
        </p:spPr>
        <p:txBody>
          <a:bodyPr>
            <a:normAutofit/>
          </a:bodyPr>
          <a:lstStyle/>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Career of the month</a:t>
            </a:r>
          </a:p>
          <a:p>
            <a:pPr algn="l"/>
            <a:endParaRPr lang="en-GB"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Year 10 </a:t>
            </a:r>
            <a:r>
              <a:rPr lang="en-GB" sz="5600">
                <a:solidFill>
                  <a:schemeClr val="bg1"/>
                </a:solidFill>
                <a:latin typeface="Open Sans" panose="020B0606030504020204" pitchFamily="34" charset="0"/>
                <a:ea typeface="Open Sans" panose="020B0606030504020204" pitchFamily="34" charset="0"/>
                <a:cs typeface="Open Sans" panose="020B0606030504020204" pitchFamily="34" charset="0"/>
              </a:rPr>
              <a:t>– October</a:t>
            </a:r>
            <a:endPar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155262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4" y="338209"/>
            <a:ext cx="11419200" cy="669188"/>
          </a:xfrm>
        </p:spPr>
        <p:txBody>
          <a:bodyPr>
            <a:noAutofit/>
          </a:bodyPr>
          <a:lstStyle/>
          <a:p>
            <a:pPr>
              <a:lnSpc>
                <a:spcPct val="107000"/>
              </a:lnSpc>
              <a:spcAft>
                <a:spcPts val="800"/>
              </a:spcAft>
            </a:pPr>
            <a:r>
              <a:rPr lang="en-GB" sz="3200" b="1">
                <a:effectLst/>
                <a:latin typeface="Open sans" panose="020B0606030504020204" pitchFamily="34" charset="0"/>
                <a:ea typeface="Open sans" panose="020B0606030504020204" pitchFamily="34" charset="0"/>
                <a:cs typeface="Open sans" panose="020B0606030504020204" pitchFamily="34" charset="0"/>
              </a:rPr>
              <a:t>October’s </a:t>
            </a:r>
            <a:r>
              <a:rPr lang="en-GB" sz="3200" b="1" dirty="0">
                <a:effectLst/>
                <a:latin typeface="Open sans" panose="020B0606030504020204" pitchFamily="34" charset="0"/>
                <a:ea typeface="Open sans" panose="020B0606030504020204" pitchFamily="34" charset="0"/>
                <a:cs typeface="Open sans" panose="020B0606030504020204" pitchFamily="34" charset="0"/>
              </a:rPr>
              <a:t>career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B85D06CF-7FBC-42D6-2074-B7394F04738D}"/>
              </a:ext>
            </a:extLst>
          </p:cNvPr>
          <p:cNvSpPr txBox="1"/>
          <p:nvPr/>
        </p:nvSpPr>
        <p:spPr>
          <a:xfrm>
            <a:off x="592147" y="1361969"/>
            <a:ext cx="5503854" cy="1711971"/>
          </a:xfrm>
          <a:prstGeom prst="roundRect">
            <a:avLst>
              <a:gd name="adj" fmla="val 0"/>
            </a:avLst>
          </a:prstGeom>
          <a:solidFill>
            <a:srgbClr val="FFD966"/>
          </a:solidFill>
          <a:ln w="28575">
            <a:noFill/>
          </a:ln>
          <a:effectLst>
            <a:outerShdw blurRad="50800" dist="38100" dir="2700000" algn="tl" rotWithShape="0">
              <a:prstClr val="black">
                <a:alpha val="40000"/>
              </a:prstClr>
            </a:outerShdw>
          </a:effectLst>
        </p:spPr>
        <p:txBody>
          <a:bodyPr wrap="square" tIns="46800" anchor="ctr" anchorCtr="0">
            <a:noAutofit/>
          </a:bodyPr>
          <a:lstStyle/>
          <a:p>
            <a:pPr marL="0" marR="0" lvl="0" indent="0" algn="ctr" defTabSz="914400" rtl="0" eaLnBrk="1" fontAlgn="auto" latinLnBrk="0" hangingPunct="1">
              <a:lnSpc>
                <a:spcPct val="150000"/>
              </a:lnSpc>
              <a:spcBef>
                <a:spcPts val="0"/>
              </a:spcBef>
              <a:buClrTx/>
              <a:buSzTx/>
              <a:buFontTx/>
              <a:buNone/>
              <a:tabLst/>
              <a:defRPr/>
            </a:pPr>
            <a:r>
              <a:rPr kumimoji="0" lang="en-GB" sz="4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Sustainability officer</a:t>
            </a:r>
          </a:p>
        </p:txBody>
      </p:sp>
      <p:sp>
        <p:nvSpPr>
          <p:cNvPr id="10" name="TextBox 9">
            <a:extLst>
              <a:ext uri="{FF2B5EF4-FFF2-40B4-BE49-F238E27FC236}">
                <a16:creationId xmlns:a16="http://schemas.microsoft.com/office/drawing/2014/main" id="{6F3C93B2-B4DE-F3C3-FFD3-FF3841D349DB}"/>
              </a:ext>
            </a:extLst>
          </p:cNvPr>
          <p:cNvSpPr txBox="1"/>
          <p:nvPr/>
        </p:nvSpPr>
        <p:spPr>
          <a:xfrm>
            <a:off x="592147" y="3784060"/>
            <a:ext cx="5503854" cy="1711971"/>
          </a:xfrm>
          <a:prstGeom prst="roundRect">
            <a:avLst>
              <a:gd name="adj" fmla="val 0"/>
            </a:avLst>
          </a:prstGeom>
          <a:solidFill>
            <a:srgbClr val="FFF2CC"/>
          </a:solidFill>
          <a:ln w="38100">
            <a:solidFill>
              <a:srgbClr val="FFC000"/>
            </a:solidFill>
          </a:ln>
        </p:spPr>
        <p:txBody>
          <a:bodyPr wrap="square" tIns="46800" anchor="ctr" anchorCtr="0">
            <a:noAutofit/>
          </a:bodyPr>
          <a:lstStyle/>
          <a:p>
            <a:pPr marL="0" marR="0" lvl="0" indent="0" algn="ctr" defTabSz="914400" rtl="0" eaLnBrk="1" fontAlgn="auto" latinLnBrk="0" hangingPunct="1">
              <a:lnSpc>
                <a:spcPct val="150000"/>
              </a:lnSpc>
              <a:spcBef>
                <a:spcPts val="0"/>
              </a:spcBef>
              <a:buClrTx/>
              <a:buSzTx/>
              <a:buFontTx/>
              <a:buNone/>
              <a:tabLst/>
              <a:defRPr/>
            </a:pPr>
            <a:r>
              <a:rPr kumimoji="0" lang="en-GB" sz="22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Note down at least one thing you think</a:t>
            </a:r>
            <a:r>
              <a:rPr kumimoji="0" lang="en-GB" sz="2200" i="0" u="none" strike="noStrike" kern="1200" cap="none" spc="0" normalizeH="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you know about this career.</a:t>
            </a:r>
            <a:endParaRPr kumimoji="0" lang="en-GB" sz="22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21" name="Graphic 20" descr="Pen with solid fill">
            <a:extLst>
              <a:ext uri="{FF2B5EF4-FFF2-40B4-BE49-F238E27FC236}">
                <a16:creationId xmlns:a16="http://schemas.microsoft.com/office/drawing/2014/main" id="{B724239B-D34D-7D58-53B8-385ADBEF56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91094" y="4886431"/>
            <a:ext cx="914400" cy="914400"/>
          </a:xfrm>
          <a:prstGeom prst="rect">
            <a:avLst/>
          </a:prstGeom>
        </p:spPr>
      </p:pic>
      <p:pic>
        <p:nvPicPr>
          <p:cNvPr id="6" name="Graphic 5" descr="Fishing with solid fill">
            <a:extLst>
              <a:ext uri="{FF2B5EF4-FFF2-40B4-BE49-F238E27FC236}">
                <a16:creationId xmlns:a16="http://schemas.microsoft.com/office/drawing/2014/main" id="{63D0F27A-C4FC-BC4B-770B-C1347B2A59AE}"/>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147153" y="2668499"/>
            <a:ext cx="914400" cy="914400"/>
          </a:xfrm>
          <a:prstGeom prst="rect">
            <a:avLst/>
          </a:prstGeom>
        </p:spPr>
      </p:pic>
      <p:pic>
        <p:nvPicPr>
          <p:cNvPr id="7" name="Graphic 6" descr="Sustainability with solid fill">
            <a:extLst>
              <a:ext uri="{FF2B5EF4-FFF2-40B4-BE49-F238E27FC236}">
                <a16:creationId xmlns:a16="http://schemas.microsoft.com/office/drawing/2014/main" id="{850A8BB5-FE7E-8540-566E-44F4BE708AA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8779" y="1206874"/>
            <a:ext cx="914400" cy="914400"/>
          </a:xfrm>
          <a:prstGeom prst="rect">
            <a:avLst/>
          </a:prstGeom>
        </p:spPr>
      </p:pic>
      <p:pic>
        <p:nvPicPr>
          <p:cNvPr id="2" name="Picture 1">
            <a:hlinkClick r:id="rId9"/>
            <a:extLst>
              <a:ext uri="{FF2B5EF4-FFF2-40B4-BE49-F238E27FC236}">
                <a16:creationId xmlns:a16="http://schemas.microsoft.com/office/drawing/2014/main" id="{316A2285-D6D7-0E48-4197-D2618DA96992}"/>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6570395" y="1369816"/>
            <a:ext cx="5029458" cy="41183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15313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4" y="338209"/>
            <a:ext cx="11419200" cy="669188"/>
          </a:xfrm>
        </p:spPr>
        <p:txBody>
          <a:bodyPr>
            <a:noAutofit/>
          </a:bodyPr>
          <a:lstStyle/>
          <a:p>
            <a:pPr>
              <a:lnSpc>
                <a:spcPct val="107000"/>
              </a:lnSpc>
              <a:spcAft>
                <a:spcPts val="800"/>
              </a:spcAft>
            </a:pPr>
            <a:r>
              <a:rPr lang="en-GB" sz="3200" b="1">
                <a:effectLst/>
                <a:latin typeface="Open sans" panose="020B0606030504020204" pitchFamily="34" charset="0"/>
                <a:ea typeface="Open sans" panose="020B0606030504020204" pitchFamily="34" charset="0"/>
                <a:cs typeface="Open sans" panose="020B0606030504020204" pitchFamily="34" charset="0"/>
              </a:rPr>
              <a:t>October’s </a:t>
            </a:r>
            <a:r>
              <a:rPr lang="en-GB" sz="3200" b="1" dirty="0">
                <a:effectLst/>
                <a:latin typeface="Open sans" panose="020B0606030504020204" pitchFamily="34" charset="0"/>
                <a:ea typeface="Open sans" panose="020B0606030504020204" pitchFamily="34" charset="0"/>
                <a:cs typeface="Open sans" panose="020B0606030504020204" pitchFamily="34" charset="0"/>
              </a:rPr>
              <a:t>career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B85D06CF-7FBC-42D6-2074-B7394F04738D}"/>
              </a:ext>
            </a:extLst>
          </p:cNvPr>
          <p:cNvSpPr txBox="1"/>
          <p:nvPr/>
        </p:nvSpPr>
        <p:spPr>
          <a:xfrm>
            <a:off x="592147" y="1361969"/>
            <a:ext cx="5503854" cy="1711971"/>
          </a:xfrm>
          <a:prstGeom prst="roundRect">
            <a:avLst>
              <a:gd name="adj" fmla="val 0"/>
            </a:avLst>
          </a:prstGeom>
          <a:solidFill>
            <a:srgbClr val="FFD966"/>
          </a:solidFill>
          <a:ln w="28575">
            <a:noFill/>
          </a:ln>
          <a:effectLst>
            <a:outerShdw blurRad="50800" dist="38100" dir="2700000" algn="tl" rotWithShape="0">
              <a:prstClr val="black">
                <a:alpha val="40000"/>
              </a:prstClr>
            </a:outerShdw>
          </a:effectLst>
        </p:spPr>
        <p:txBody>
          <a:bodyPr wrap="square" tIns="46800" anchor="ctr" anchorCtr="0">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Forestry worker</a:t>
            </a:r>
          </a:p>
        </p:txBody>
      </p:sp>
      <p:sp>
        <p:nvSpPr>
          <p:cNvPr id="10" name="TextBox 9">
            <a:extLst>
              <a:ext uri="{FF2B5EF4-FFF2-40B4-BE49-F238E27FC236}">
                <a16:creationId xmlns:a16="http://schemas.microsoft.com/office/drawing/2014/main" id="{6F3C93B2-B4DE-F3C3-FFD3-FF3841D349DB}"/>
              </a:ext>
            </a:extLst>
          </p:cNvPr>
          <p:cNvSpPr txBox="1"/>
          <p:nvPr/>
        </p:nvSpPr>
        <p:spPr>
          <a:xfrm>
            <a:off x="592147" y="3784060"/>
            <a:ext cx="5503854" cy="1711971"/>
          </a:xfrm>
          <a:prstGeom prst="roundRect">
            <a:avLst>
              <a:gd name="adj" fmla="val 0"/>
            </a:avLst>
          </a:prstGeom>
          <a:solidFill>
            <a:srgbClr val="FFF2CC"/>
          </a:solidFill>
          <a:ln w="38100">
            <a:solidFill>
              <a:srgbClr val="FFC000"/>
            </a:solidFill>
          </a:ln>
        </p:spPr>
        <p:txBody>
          <a:bodyPr wrap="square" tIns="468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Note down at least one thing you think you know about this career.</a:t>
            </a:r>
          </a:p>
        </p:txBody>
      </p:sp>
      <p:pic>
        <p:nvPicPr>
          <p:cNvPr id="21" name="Graphic 20" descr="Pen with solid fill">
            <a:extLst>
              <a:ext uri="{FF2B5EF4-FFF2-40B4-BE49-F238E27FC236}">
                <a16:creationId xmlns:a16="http://schemas.microsoft.com/office/drawing/2014/main" id="{B724239B-D34D-7D58-53B8-385ADBEF56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91094" y="4886431"/>
            <a:ext cx="914400" cy="914400"/>
          </a:xfrm>
          <a:prstGeom prst="rect">
            <a:avLst/>
          </a:prstGeom>
        </p:spPr>
      </p:pic>
      <p:pic>
        <p:nvPicPr>
          <p:cNvPr id="11" name="Graphic 10" descr="Forest scene with solid fill">
            <a:extLst>
              <a:ext uri="{FF2B5EF4-FFF2-40B4-BE49-F238E27FC236}">
                <a16:creationId xmlns:a16="http://schemas.microsoft.com/office/drawing/2014/main" id="{589C7F70-AF34-CF54-47B6-B47C2287370E}"/>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433054" y="2318475"/>
            <a:ext cx="914400" cy="914400"/>
          </a:xfrm>
          <a:prstGeom prst="rect">
            <a:avLst/>
          </a:prstGeom>
        </p:spPr>
      </p:pic>
      <p:pic>
        <p:nvPicPr>
          <p:cNvPr id="13" name="Graphic 12" descr="Tree With Roots with solid fill">
            <a:extLst>
              <a:ext uri="{FF2B5EF4-FFF2-40B4-BE49-F238E27FC236}">
                <a16:creationId xmlns:a16="http://schemas.microsoft.com/office/drawing/2014/main" id="{EA7BDD0C-DE56-EDC9-6780-F04326FA40D9}"/>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36115" y="1066313"/>
            <a:ext cx="914400" cy="914400"/>
          </a:xfrm>
          <a:prstGeom prst="rect">
            <a:avLst/>
          </a:prstGeom>
        </p:spPr>
      </p:pic>
      <p:pic>
        <p:nvPicPr>
          <p:cNvPr id="2" name="Picture 1">
            <a:hlinkClick r:id="rId9"/>
            <a:extLst>
              <a:ext uri="{FF2B5EF4-FFF2-40B4-BE49-F238E27FC236}">
                <a16:creationId xmlns:a16="http://schemas.microsoft.com/office/drawing/2014/main" id="{0EE71B99-DD85-C30D-A3F3-A0DEFD29379F}"/>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6608496" y="1407571"/>
            <a:ext cx="4991357" cy="408731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25193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4" y="338209"/>
            <a:ext cx="12011346" cy="669188"/>
          </a:xfrm>
        </p:spPr>
        <p:txBody>
          <a:bodyPr>
            <a:noAutofit/>
          </a:bodyPr>
          <a:lstStyle/>
          <a:p>
            <a:pPr>
              <a:lnSpc>
                <a:spcPct val="107000"/>
              </a:lnSpc>
              <a:spcAft>
                <a:spcPts val="800"/>
              </a:spcAft>
            </a:pPr>
            <a:r>
              <a:rPr lang="en-GB" sz="3200" b="1">
                <a:effectLst/>
                <a:latin typeface="Open sans" panose="020B0606030504020204" pitchFamily="34" charset="0"/>
                <a:ea typeface="Open sans" panose="020B0606030504020204" pitchFamily="34" charset="0"/>
                <a:cs typeface="Open sans" panose="020B0606030504020204" pitchFamily="34" charset="0"/>
              </a:rPr>
              <a:t>October’s </a:t>
            </a:r>
            <a:r>
              <a:rPr lang="en-GB" sz="3200" b="1" dirty="0">
                <a:effectLst/>
                <a:latin typeface="Open sans" panose="020B0606030504020204" pitchFamily="34" charset="0"/>
                <a:ea typeface="Open sans" panose="020B0606030504020204" pitchFamily="34" charset="0"/>
                <a:cs typeface="Open sans" panose="020B0606030504020204" pitchFamily="34" charset="0"/>
              </a:rPr>
              <a:t>career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 Forestry worker</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B85D06CF-7FBC-42D6-2074-B7394F04738D}"/>
              </a:ext>
            </a:extLst>
          </p:cNvPr>
          <p:cNvSpPr txBox="1"/>
          <p:nvPr/>
        </p:nvSpPr>
        <p:spPr>
          <a:xfrm>
            <a:off x="592147" y="1361969"/>
            <a:ext cx="5503854" cy="2255290"/>
          </a:xfrm>
          <a:prstGeom prst="roundRect">
            <a:avLst>
              <a:gd name="adj" fmla="val 0"/>
            </a:avLst>
          </a:prstGeom>
          <a:solidFill>
            <a:srgbClr val="FFE699"/>
          </a:solidFill>
          <a:ln w="38100">
            <a:solidFill>
              <a:srgbClr val="FFC000"/>
            </a:solidFill>
          </a:ln>
        </p:spPr>
        <p:txBody>
          <a:bodyPr wrap="square" tIns="468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There are lots of roles that fall under the category of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forestry worker</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Today we'll be hearing from Lucy, who’s </a:t>
            </a:r>
            <a:r>
              <a:rPr lang="en-GB" sz="2200" dirty="0">
                <a:solidFill>
                  <a:prstClr val="black"/>
                </a:solidFill>
                <a:latin typeface="Open Sans" panose="020B0606030504020204" pitchFamily="34" charset="0"/>
                <a:ea typeface="Open Sans" panose="020B0606030504020204" pitchFamily="34" charset="0"/>
                <a:cs typeface="Open Sans" panose="020B0606030504020204" pitchFamily="34" charset="0"/>
              </a:rPr>
              <a:t>an </a:t>
            </a:r>
            <a:r>
              <a:rPr lang="en-GB" sz="2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assistant site manager.</a:t>
            </a:r>
            <a:endPar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6F3C93B2-B4DE-F3C3-FFD3-FF3841D349DB}"/>
              </a:ext>
            </a:extLst>
          </p:cNvPr>
          <p:cNvSpPr txBox="1"/>
          <p:nvPr/>
        </p:nvSpPr>
        <p:spPr>
          <a:xfrm>
            <a:off x="592147" y="3783572"/>
            <a:ext cx="5503854" cy="1712459"/>
          </a:xfrm>
          <a:prstGeom prst="roundRect">
            <a:avLst>
              <a:gd name="adj" fmla="val 0"/>
            </a:avLst>
          </a:prstGeom>
          <a:solidFill>
            <a:srgbClr val="FFF2CC"/>
          </a:solidFill>
          <a:ln w="38100">
            <a:solidFill>
              <a:srgbClr val="FFC000"/>
            </a:solidFill>
          </a:ln>
        </p:spPr>
        <p:txBody>
          <a:bodyPr wrap="square" tIns="46800" anchor="ctr" anchorCtr="0">
            <a:noAutofit/>
          </a:bodyPr>
          <a:lstStyle>
            <a:defPPr>
              <a:defRPr lang="en-US"/>
            </a:defPPr>
            <a:lvl1pPr marR="0" lvl="0" indent="0" algn="ctr" fontAlgn="auto">
              <a:lnSpc>
                <a:spcPct val="150000"/>
              </a:lnSpc>
              <a:spcBef>
                <a:spcPts val="0"/>
              </a:spcBef>
              <a:buClrTx/>
              <a:buSzTx/>
              <a:buFontTx/>
              <a:buNone/>
              <a:tabLst/>
              <a:defRPr kumimoji="0" sz="220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Whilst you’re watching, think about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what you could do next </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if you were interested in pursuing this career.</a:t>
            </a:r>
          </a:p>
        </p:txBody>
      </p:sp>
      <p:pic>
        <p:nvPicPr>
          <p:cNvPr id="3" name="Graphic 2" descr="Thought bubble with solid fill">
            <a:extLst>
              <a:ext uri="{FF2B5EF4-FFF2-40B4-BE49-F238E27FC236}">
                <a16:creationId xmlns:a16="http://schemas.microsoft.com/office/drawing/2014/main" id="{B46080A7-C5F8-4B16-25E5-025264779F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18798" y="5038830"/>
            <a:ext cx="914400" cy="914400"/>
          </a:xfrm>
          <a:prstGeom prst="rect">
            <a:avLst/>
          </a:prstGeom>
        </p:spPr>
      </p:pic>
      <p:pic>
        <p:nvPicPr>
          <p:cNvPr id="5" name="Picture 4">
            <a:hlinkClick r:id="rId5"/>
            <a:extLst>
              <a:ext uri="{FF2B5EF4-FFF2-40B4-BE49-F238E27FC236}">
                <a16:creationId xmlns:a16="http://schemas.microsoft.com/office/drawing/2014/main" id="{BC338CA5-1D9F-1DDE-F0E6-F2CEE6814F0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608496" y="1407571"/>
            <a:ext cx="4991357" cy="408731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978418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4" y="338209"/>
            <a:ext cx="12217534" cy="669188"/>
          </a:xfrm>
        </p:spPr>
        <p:txBody>
          <a:bodyPr>
            <a:noAutofit/>
          </a:bodyPr>
          <a:lstStyle/>
          <a:p>
            <a:pPr>
              <a:lnSpc>
                <a:spcPct val="107000"/>
              </a:lnSpc>
              <a:spcAft>
                <a:spcPts val="800"/>
              </a:spcAft>
            </a:pPr>
            <a:r>
              <a:rPr lang="en-GB" sz="3200" b="1">
                <a:effectLst/>
                <a:latin typeface="Open sans" panose="020B0606030504020204" pitchFamily="34" charset="0"/>
                <a:ea typeface="Open sans" panose="020B0606030504020204" pitchFamily="34" charset="0"/>
                <a:cs typeface="Open sans" panose="020B0606030504020204" pitchFamily="34" charset="0"/>
              </a:rPr>
              <a:t>October’s </a:t>
            </a:r>
            <a:r>
              <a:rPr lang="en-GB" sz="3200" b="1" dirty="0">
                <a:effectLst/>
                <a:latin typeface="Open sans" panose="020B0606030504020204" pitchFamily="34" charset="0"/>
                <a:ea typeface="Open sans" panose="020B0606030504020204" pitchFamily="34" charset="0"/>
                <a:cs typeface="Open sans" panose="020B0606030504020204" pitchFamily="34" charset="0"/>
              </a:rPr>
              <a:t>career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 Forestry worker</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6F3C93B2-B4DE-F3C3-FFD3-FF3841D349DB}"/>
              </a:ext>
            </a:extLst>
          </p:cNvPr>
          <p:cNvSpPr txBox="1"/>
          <p:nvPr/>
        </p:nvSpPr>
        <p:spPr>
          <a:xfrm>
            <a:off x="592146" y="1168400"/>
            <a:ext cx="7053253" cy="4673601"/>
          </a:xfrm>
          <a:prstGeom prst="roundRect">
            <a:avLst>
              <a:gd name="adj" fmla="val 0"/>
            </a:avLst>
          </a:prstGeom>
          <a:solidFill>
            <a:srgbClr val="FFF2CC"/>
          </a:solidFill>
          <a:ln w="38100">
            <a:solidFill>
              <a:srgbClr val="FFC000"/>
            </a:solidFill>
          </a:ln>
        </p:spPr>
        <p:txBody>
          <a:bodyPr wrap="square" tIns="46800" anchor="ctr" anchorCtr="0">
            <a:noAutofit/>
          </a:bodyPr>
          <a:lstStyle>
            <a:defPPr>
              <a:defRPr lang="en-US"/>
            </a:defPPr>
            <a:lvl1pPr marR="0" lvl="0" indent="0" algn="ctr" fontAlgn="auto">
              <a:lnSpc>
                <a:spcPct val="150000"/>
              </a:lnSpc>
              <a:spcBef>
                <a:spcPts val="0"/>
              </a:spcBef>
              <a:buClrTx/>
              <a:buSzTx/>
              <a:buFontTx/>
              <a:buNone/>
              <a:tabLst/>
              <a:defRPr kumimoji="0" sz="220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kumimoji="0" lang="en-GB" sz="19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What </a:t>
            </a:r>
            <a:r>
              <a:rPr kumimoji="0" lang="en-GB" sz="19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advice</a:t>
            </a:r>
            <a:r>
              <a:rPr kumimoji="0" lang="en-GB" sz="19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would you give to someone who wants to enter this career?</a:t>
            </a:r>
          </a:p>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kumimoji="0" lang="en-GB" sz="19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What parts of this career seem </a:t>
            </a:r>
            <a:r>
              <a:rPr kumimoji="0" lang="en-GB" sz="19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most</a:t>
            </a:r>
            <a:r>
              <a:rPr kumimoji="0" lang="en-GB" sz="19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GB" sz="19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interesting</a:t>
            </a:r>
            <a:r>
              <a:rPr kumimoji="0" lang="en-GB" sz="19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to you?</a:t>
            </a:r>
          </a:p>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kumimoji="0" lang="en-GB" sz="19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What educational </a:t>
            </a:r>
            <a:r>
              <a:rPr kumimoji="0" lang="en-GB" sz="19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pathways</a:t>
            </a:r>
            <a:r>
              <a:rPr kumimoji="0" lang="en-GB" sz="19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or </a:t>
            </a:r>
            <a:r>
              <a:rPr kumimoji="0" lang="en-GB" sz="19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qualifications</a:t>
            </a:r>
            <a:r>
              <a:rPr kumimoji="0" lang="en-GB" sz="19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does Lucy mention? Do you know of any alternative </a:t>
            </a:r>
            <a:r>
              <a:rPr kumimoji="0" lang="en-GB" sz="19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routes</a:t>
            </a:r>
            <a:r>
              <a:rPr kumimoji="0" lang="en-GB" sz="19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into this career?</a:t>
            </a:r>
          </a:p>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kumimoji="0" lang="en-GB" sz="19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What could you do now to help you decide if a career like this is </a:t>
            </a:r>
            <a:r>
              <a:rPr kumimoji="0" lang="en-GB" sz="19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right for you</a:t>
            </a:r>
            <a:r>
              <a:rPr kumimoji="0" lang="en-GB" sz="19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p>
        </p:txBody>
      </p:sp>
      <p:pic>
        <p:nvPicPr>
          <p:cNvPr id="3" name="Picture 2">
            <a:hlinkClick r:id="rId3"/>
            <a:extLst>
              <a:ext uri="{FF2B5EF4-FFF2-40B4-BE49-F238E27FC236}">
                <a16:creationId xmlns:a16="http://schemas.microsoft.com/office/drawing/2014/main" id="{1CBE8671-8DA6-8168-3BF4-AC0D00D2B53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835841" y="1882211"/>
            <a:ext cx="3777828" cy="309357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9812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8D270EB-EB94-6057-274E-33A72B4A481D}"/>
              </a:ext>
            </a:extLst>
          </p:cNvPr>
          <p:cNvPicPr>
            <a:picLocks noChangeAspect="1"/>
          </p:cNvPicPr>
          <p:nvPr/>
        </p:nvPicPr>
        <p:blipFill>
          <a:blip r:embed="rId3"/>
          <a:stretch>
            <a:fillRect/>
          </a:stretch>
        </p:blipFill>
        <p:spPr>
          <a:xfrm>
            <a:off x="0" y="-297"/>
            <a:ext cx="12192000" cy="6858000"/>
          </a:xfrm>
          <a:prstGeom prst="rect">
            <a:avLst/>
          </a:prstGeom>
        </p:spPr>
      </p:pic>
    </p:spTree>
    <p:extLst>
      <p:ext uri="{BB962C8B-B14F-4D97-AF65-F5344CB8AC3E}">
        <p14:creationId xmlns:p14="http://schemas.microsoft.com/office/powerpoint/2010/main" val="28225567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27000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A99C96D-E9B1-41A7-82FD-190A1F26198A}"/>
              </a:ext>
            </a:extLst>
          </p:cNvPr>
          <p:cNvSpPr>
            <a:spLocks noGrp="1"/>
          </p:cNvSpPr>
          <p:nvPr>
            <p:ph type="subTitle" idx="1"/>
          </p:nvPr>
        </p:nvSpPr>
        <p:spPr>
          <a:xfrm>
            <a:off x="1524000" y="3055279"/>
            <a:ext cx="9144000" cy="2855663"/>
          </a:xfrm>
        </p:spPr>
        <p:txBody>
          <a:bodyPr>
            <a:normAutofit/>
          </a:bodyPr>
          <a:lstStyle/>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Subject of the month</a:t>
            </a:r>
          </a:p>
          <a:p>
            <a:pPr algn="l"/>
            <a:endParaRPr lang="en-GB"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Year 10 </a:t>
            </a:r>
            <a:r>
              <a:rPr lang="en-GB" sz="5600">
                <a:solidFill>
                  <a:schemeClr val="bg1"/>
                </a:solidFill>
                <a:latin typeface="Open Sans" panose="020B0606030504020204" pitchFamily="34" charset="0"/>
                <a:ea typeface="Open Sans" panose="020B0606030504020204" pitchFamily="34" charset="0"/>
                <a:cs typeface="Open Sans" panose="020B0606030504020204" pitchFamily="34" charset="0"/>
              </a:rPr>
              <a:t>– October</a:t>
            </a:r>
            <a:endPar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9084811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4" y="338209"/>
            <a:ext cx="11419200" cy="669188"/>
          </a:xfrm>
        </p:spPr>
        <p:txBody>
          <a:bodyPr>
            <a:noAutofit/>
          </a:bodyPr>
          <a:lstStyle/>
          <a:p>
            <a:pPr>
              <a:lnSpc>
                <a:spcPct val="107000"/>
              </a:lnSpc>
              <a:spcAft>
                <a:spcPts val="800"/>
              </a:spcAft>
            </a:pPr>
            <a:r>
              <a:rPr lang="en-GB" sz="3200" b="1">
                <a:effectLst/>
                <a:latin typeface="Open sans" panose="020B0606030504020204" pitchFamily="34" charset="0"/>
                <a:ea typeface="Open sans" panose="020B0606030504020204" pitchFamily="34" charset="0"/>
                <a:cs typeface="Open sans" panose="020B0606030504020204" pitchFamily="34" charset="0"/>
              </a:rPr>
              <a:t>October’s </a:t>
            </a:r>
            <a:r>
              <a:rPr lang="en-GB" sz="3200" b="1" dirty="0">
                <a:effectLst/>
                <a:latin typeface="Open sans" panose="020B0606030504020204" pitchFamily="34" charset="0"/>
                <a:ea typeface="Open sans" panose="020B0606030504020204" pitchFamily="34" charset="0"/>
                <a:cs typeface="Open sans" panose="020B0606030504020204" pitchFamily="34" charset="0"/>
              </a:rPr>
              <a:t>subject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F31953B9-69B4-6EFC-A534-9CEFDA1F3638}"/>
              </a:ext>
            </a:extLst>
          </p:cNvPr>
          <p:cNvSpPr txBox="1"/>
          <p:nvPr/>
        </p:nvSpPr>
        <p:spPr>
          <a:xfrm>
            <a:off x="592147" y="1361969"/>
            <a:ext cx="5503854" cy="1711971"/>
          </a:xfrm>
          <a:prstGeom prst="roundRect">
            <a:avLst>
              <a:gd name="adj" fmla="val 0"/>
            </a:avLst>
          </a:prstGeom>
          <a:solidFill>
            <a:srgbClr val="CBA7E3"/>
          </a:solidFill>
          <a:ln w="28575">
            <a:noFill/>
          </a:ln>
          <a:effectLst>
            <a:outerShdw blurRad="50800" dist="38100" dir="2700000" algn="tl" rotWithShape="0">
              <a:prstClr val="black">
                <a:alpha val="40000"/>
              </a:prstClr>
            </a:outerShdw>
          </a:effectLst>
        </p:spPr>
        <p:txBody>
          <a:bodyPr wrap="square" tIns="46800" anchor="ctr" anchorCtr="0">
            <a:noAutofit/>
          </a:bodyPr>
          <a:lstStyle/>
          <a:p>
            <a:pPr lvl="0" algn="ctr">
              <a:lnSpc>
                <a:spcPct val="120000"/>
              </a:lnSpc>
              <a:defRPr/>
            </a:pPr>
            <a:r>
              <a:rPr lang="en-GB" sz="3600" b="1" dirty="0">
                <a:solidFill>
                  <a:prstClr val="black"/>
                </a:solidFill>
                <a:latin typeface="Open Sans" panose="020B0606030504020204" pitchFamily="34" charset="0"/>
                <a:ea typeface="Open Sans" panose="020B0606030504020204" pitchFamily="34" charset="0"/>
                <a:cs typeface="Open Sans" panose="020B0606030504020204" pitchFamily="34" charset="0"/>
              </a:rPr>
              <a:t>Aerospace engineering and aviation</a:t>
            </a:r>
            <a:endParaRPr kumimoji="0" lang="en-GB" sz="36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2FEDA08F-47AD-1FBC-7D9F-9DDDC2518CE3}"/>
              </a:ext>
            </a:extLst>
          </p:cNvPr>
          <p:cNvSpPr txBox="1"/>
          <p:nvPr/>
        </p:nvSpPr>
        <p:spPr>
          <a:xfrm>
            <a:off x="592147" y="3784060"/>
            <a:ext cx="5503854" cy="1711971"/>
          </a:xfrm>
          <a:prstGeom prst="roundRect">
            <a:avLst>
              <a:gd name="adj" fmla="val 0"/>
            </a:avLst>
          </a:prstGeom>
          <a:solidFill>
            <a:srgbClr val="ECDFF5"/>
          </a:solidFill>
          <a:ln w="38100">
            <a:solidFill>
              <a:srgbClr val="BD90DC"/>
            </a:solidFill>
          </a:ln>
        </p:spPr>
        <p:txBody>
          <a:bodyPr wrap="square" tIns="468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Note down at least one thing you think you know about this subject.</a:t>
            </a:r>
          </a:p>
        </p:txBody>
      </p:sp>
      <p:pic>
        <p:nvPicPr>
          <p:cNvPr id="6" name="Graphic 5" descr="Pen with solid fill">
            <a:extLst>
              <a:ext uri="{FF2B5EF4-FFF2-40B4-BE49-F238E27FC236}">
                <a16:creationId xmlns:a16="http://schemas.microsoft.com/office/drawing/2014/main" id="{8D2D4C01-611B-4EAA-1E8C-B06301A899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91094" y="4886431"/>
            <a:ext cx="914400" cy="914400"/>
          </a:xfrm>
          <a:prstGeom prst="rect">
            <a:avLst/>
          </a:prstGeom>
        </p:spPr>
      </p:pic>
      <p:pic>
        <p:nvPicPr>
          <p:cNvPr id="12" name="Graphic 11" descr="Airplane with solid fill">
            <a:extLst>
              <a:ext uri="{FF2B5EF4-FFF2-40B4-BE49-F238E27FC236}">
                <a16:creationId xmlns:a16="http://schemas.microsoft.com/office/drawing/2014/main" id="{74447AE9-E65D-1931-88FF-05B37A66536C}"/>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rot="2205350">
            <a:off x="363351" y="2331416"/>
            <a:ext cx="914400" cy="914400"/>
          </a:xfrm>
          <a:prstGeom prst="rect">
            <a:avLst/>
          </a:prstGeom>
        </p:spPr>
      </p:pic>
      <p:pic>
        <p:nvPicPr>
          <p:cNvPr id="14" name="Graphic 13" descr="Rocket with solid fill">
            <a:extLst>
              <a:ext uri="{FF2B5EF4-FFF2-40B4-BE49-F238E27FC236}">
                <a16:creationId xmlns:a16="http://schemas.microsoft.com/office/drawing/2014/main" id="{77FF8FD5-F1A4-90DC-6CBB-5120DFD5D960}"/>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5410201" y="924141"/>
            <a:ext cx="914400" cy="914400"/>
          </a:xfrm>
          <a:prstGeom prst="rect">
            <a:avLst/>
          </a:prstGeom>
        </p:spPr>
      </p:pic>
      <p:pic>
        <p:nvPicPr>
          <p:cNvPr id="5" name="Picture 4">
            <a:hlinkClick r:id="rId9"/>
            <a:extLst>
              <a:ext uri="{FF2B5EF4-FFF2-40B4-BE49-F238E27FC236}">
                <a16:creationId xmlns:a16="http://schemas.microsoft.com/office/drawing/2014/main" id="{067E335E-5BF8-2EB5-AB94-6E25D3F6DC32}"/>
              </a:ext>
            </a:extLst>
          </p:cNvPr>
          <p:cNvPicPr>
            <a:picLocks noChangeAspect="1"/>
          </p:cNvPicPr>
          <p:nvPr/>
        </p:nvPicPr>
        <p:blipFill>
          <a:blip r:embed="rId10"/>
          <a:stretch>
            <a:fillRect/>
          </a:stretch>
        </p:blipFill>
        <p:spPr>
          <a:xfrm>
            <a:off x="6642265" y="1400069"/>
            <a:ext cx="4934204" cy="409596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12748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4" y="338209"/>
            <a:ext cx="12011346" cy="669188"/>
          </a:xfrm>
        </p:spPr>
        <p:txBody>
          <a:bodyPr>
            <a:noAutofit/>
          </a:bodyPr>
          <a:lstStyle/>
          <a:p>
            <a:pPr>
              <a:lnSpc>
                <a:spcPct val="107000"/>
              </a:lnSpc>
              <a:spcAft>
                <a:spcPts val="800"/>
              </a:spcAft>
            </a:pPr>
            <a:r>
              <a:rPr lang="en-GB" sz="2800" b="1">
                <a:effectLst/>
                <a:latin typeface="Open sans" panose="020B0606030504020204" pitchFamily="34" charset="0"/>
                <a:ea typeface="Open sans" panose="020B0606030504020204" pitchFamily="34" charset="0"/>
                <a:cs typeface="Open sans" panose="020B0606030504020204" pitchFamily="34" charset="0"/>
              </a:rPr>
              <a:t>October’s </a:t>
            </a:r>
            <a:r>
              <a:rPr lang="en-GB" sz="2800" b="1" dirty="0">
                <a:effectLst/>
                <a:latin typeface="Open sans" panose="020B0606030504020204" pitchFamily="34" charset="0"/>
                <a:ea typeface="Open sans" panose="020B0606030504020204" pitchFamily="34" charset="0"/>
                <a:cs typeface="Open sans" panose="020B0606030504020204" pitchFamily="34" charset="0"/>
              </a:rPr>
              <a:t>subject of th</a:t>
            </a:r>
            <a:r>
              <a:rPr lang="en-GB" sz="2800" b="1" dirty="0">
                <a:latin typeface="Open sans" panose="020B0606030504020204" pitchFamily="34" charset="0"/>
                <a:ea typeface="Open sans" panose="020B0606030504020204" pitchFamily="34" charset="0"/>
                <a:cs typeface="Open sans" panose="020B0606030504020204" pitchFamily="34" charset="0"/>
              </a:rPr>
              <a:t>e month is… </a:t>
            </a:r>
            <a:r>
              <a:rPr lang="en-GB" sz="2400" b="1" dirty="0">
                <a:latin typeface="Open sans" panose="020B0606030504020204" pitchFamily="34" charset="0"/>
                <a:ea typeface="Open sans" panose="020B0606030504020204" pitchFamily="34" charset="0"/>
                <a:cs typeface="Open sans" panose="020B0606030504020204" pitchFamily="34" charset="0"/>
              </a:rPr>
              <a:t>Aerospace engineering and aviation</a:t>
            </a:r>
            <a:endParaRPr lang="en-GB" sz="28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31F9EC61-BD58-2119-4510-958F70CE0DFD}"/>
              </a:ext>
            </a:extLst>
          </p:cNvPr>
          <p:cNvSpPr txBox="1"/>
          <p:nvPr/>
        </p:nvSpPr>
        <p:spPr>
          <a:xfrm>
            <a:off x="592147" y="1361969"/>
            <a:ext cx="5503854" cy="2483890"/>
          </a:xfrm>
          <a:prstGeom prst="roundRect">
            <a:avLst>
              <a:gd name="adj" fmla="val 0"/>
            </a:avLst>
          </a:prstGeom>
          <a:solidFill>
            <a:srgbClr val="DDC5ED"/>
          </a:solidFill>
          <a:ln w="38100">
            <a:solidFill>
              <a:srgbClr val="BD90DC"/>
            </a:solidFill>
          </a:ln>
        </p:spPr>
        <p:txBody>
          <a:bodyPr wrap="square" tIns="468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1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There are lots of degrees that fall under the category of </a:t>
            </a:r>
            <a:r>
              <a:rPr kumimoji="0" lang="en-GB" sz="21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aerospace</a:t>
            </a:r>
            <a:r>
              <a:rPr kumimoji="0" lang="en-GB" sz="2100" b="1" i="0" u="none" strike="noStrike" kern="1200" cap="none" spc="0" normalizeH="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engineering and aviation</a:t>
            </a:r>
            <a:r>
              <a:rPr kumimoji="0" lang="en-GB" sz="21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Today we'll be hearing from Ashley, who’s an </a:t>
            </a:r>
            <a:r>
              <a:rPr kumimoji="0" lang="en-GB" sz="21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aerospace</a:t>
            </a:r>
            <a:r>
              <a:rPr kumimoji="0" lang="en-GB" sz="2100" b="1" i="0" u="none" strike="noStrike" kern="1200" cap="none" spc="0" normalizeH="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engineering </a:t>
            </a:r>
            <a:r>
              <a:rPr kumimoji="0" lang="en-GB" sz="21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student.</a:t>
            </a:r>
          </a:p>
        </p:txBody>
      </p:sp>
      <p:sp>
        <p:nvSpPr>
          <p:cNvPr id="3" name="TextBox 2">
            <a:extLst>
              <a:ext uri="{FF2B5EF4-FFF2-40B4-BE49-F238E27FC236}">
                <a16:creationId xmlns:a16="http://schemas.microsoft.com/office/drawing/2014/main" id="{868754C6-D3B2-413C-BE8A-43DCA8EC2594}"/>
              </a:ext>
            </a:extLst>
          </p:cNvPr>
          <p:cNvSpPr txBox="1"/>
          <p:nvPr/>
        </p:nvSpPr>
        <p:spPr>
          <a:xfrm>
            <a:off x="592147" y="4019550"/>
            <a:ext cx="5503854" cy="1476481"/>
          </a:xfrm>
          <a:prstGeom prst="roundRect">
            <a:avLst>
              <a:gd name="adj" fmla="val 0"/>
            </a:avLst>
          </a:prstGeom>
          <a:solidFill>
            <a:srgbClr val="ECDFF5"/>
          </a:solidFill>
          <a:ln w="38100">
            <a:solidFill>
              <a:srgbClr val="BD90DC"/>
            </a:solidFill>
          </a:ln>
        </p:spPr>
        <p:txBody>
          <a:bodyPr wrap="square" tIns="46800" anchor="ctr" anchorCtr="0">
            <a:noAutofit/>
          </a:bodyPr>
          <a:lstStyle>
            <a:defPPr>
              <a:defRPr lang="en-US"/>
            </a:defPPr>
            <a:lvl1pPr marR="0" lvl="0" indent="0" algn="ctr" fontAlgn="auto">
              <a:lnSpc>
                <a:spcPct val="150000"/>
              </a:lnSpc>
              <a:spcBef>
                <a:spcPts val="0"/>
              </a:spcBef>
              <a:buClrTx/>
              <a:buSzTx/>
              <a:buFontTx/>
              <a:buNone/>
              <a:tabLst/>
              <a:defRPr kumimoji="0" sz="220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1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Whilst you’re watching, think about the elements</a:t>
            </a:r>
            <a:r>
              <a:rPr kumimoji="0" lang="en-GB" sz="2100" b="0" i="0" u="none" strike="noStrike" kern="1200" cap="none" spc="0" normalizeH="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of this subject</a:t>
            </a:r>
            <a:r>
              <a:rPr kumimoji="0" lang="en-GB" sz="21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you’d </a:t>
            </a:r>
            <a:r>
              <a:rPr kumimoji="0" lang="en-GB" sz="21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excel</a:t>
            </a:r>
            <a:r>
              <a:rPr kumimoji="0" lang="en-GB" sz="21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in or </a:t>
            </a:r>
            <a:r>
              <a:rPr kumimoji="0" lang="en-GB" sz="21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struggle</a:t>
            </a:r>
            <a:r>
              <a:rPr kumimoji="0" lang="en-GB" sz="2100" b="1" i="0" u="none" strike="noStrike" kern="1200" cap="none" spc="0" normalizeH="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GB" sz="2100" i="0" u="none" strike="noStrike" kern="1200" cap="none" spc="0" normalizeH="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with.</a:t>
            </a:r>
            <a:endParaRPr kumimoji="0" lang="en-GB" sz="21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6" name="Graphic 5" descr="Thought bubble with solid fill">
            <a:extLst>
              <a:ext uri="{FF2B5EF4-FFF2-40B4-BE49-F238E27FC236}">
                <a16:creationId xmlns:a16="http://schemas.microsoft.com/office/drawing/2014/main" id="{10B90474-F298-5AB5-5462-8BC9EF7AD8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18798" y="5038830"/>
            <a:ext cx="914400" cy="914400"/>
          </a:xfrm>
          <a:prstGeom prst="rect">
            <a:avLst/>
          </a:prstGeom>
        </p:spPr>
      </p:pic>
      <p:pic>
        <p:nvPicPr>
          <p:cNvPr id="5" name="Picture 4">
            <a:hlinkClick r:id="rId5"/>
            <a:extLst>
              <a:ext uri="{FF2B5EF4-FFF2-40B4-BE49-F238E27FC236}">
                <a16:creationId xmlns:a16="http://schemas.microsoft.com/office/drawing/2014/main" id="{65CF6495-6CCE-D889-CA38-7C715E8DB486}"/>
              </a:ext>
            </a:extLst>
          </p:cNvPr>
          <p:cNvPicPr>
            <a:picLocks noChangeAspect="1"/>
          </p:cNvPicPr>
          <p:nvPr/>
        </p:nvPicPr>
        <p:blipFill>
          <a:blip r:embed="rId6"/>
          <a:stretch>
            <a:fillRect/>
          </a:stretch>
        </p:blipFill>
        <p:spPr>
          <a:xfrm>
            <a:off x="6642265" y="1400069"/>
            <a:ext cx="4934204" cy="409596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74681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D69816-A9DA-E0C5-4DEA-42FA859BC7A0}"/>
              </a:ext>
            </a:extLst>
          </p:cNvPr>
          <p:cNvSpPr txBox="1"/>
          <p:nvPr/>
        </p:nvSpPr>
        <p:spPr>
          <a:xfrm>
            <a:off x="592147" y="1168401"/>
            <a:ext cx="7053252" cy="4673600"/>
          </a:xfrm>
          <a:prstGeom prst="roundRect">
            <a:avLst>
              <a:gd name="adj" fmla="val 0"/>
            </a:avLst>
          </a:prstGeom>
          <a:solidFill>
            <a:srgbClr val="ECDFF5"/>
          </a:solidFill>
          <a:ln w="38100">
            <a:solidFill>
              <a:srgbClr val="BD90DC"/>
            </a:solidFill>
          </a:ln>
        </p:spPr>
        <p:txBody>
          <a:bodyPr wrap="square" tIns="46800" anchor="ctr" anchorCtr="0">
            <a:noAutofit/>
          </a:bodyPr>
          <a:lstStyle>
            <a:defPPr>
              <a:defRPr lang="en-US"/>
            </a:defPPr>
            <a:lvl1pPr marR="0" lvl="0" indent="0" algn="ctr" fontAlgn="auto">
              <a:lnSpc>
                <a:spcPct val="150000"/>
              </a:lnSpc>
              <a:spcBef>
                <a:spcPts val="0"/>
              </a:spcBef>
              <a:buClrTx/>
              <a:buSzTx/>
              <a:buFontTx/>
              <a:buNone/>
              <a:tabLst/>
              <a:defRPr kumimoji="0" sz="220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What kinds of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careers</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are available in this field, and what do they involve?</a:t>
            </a:r>
          </a:p>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Are there any aspects of this subject that you think you'd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excel</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in or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struggle</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with?</a:t>
            </a:r>
          </a:p>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How might your current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school</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subjects</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help someone to prepare for this career in the future?</a:t>
            </a:r>
          </a:p>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What else would you like to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know</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about this subject? Where could you find this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information</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p>
        </p:txBody>
      </p:sp>
      <p:sp>
        <p:nvSpPr>
          <p:cNvPr id="9" name="Title 1">
            <a:extLst>
              <a:ext uri="{FF2B5EF4-FFF2-40B4-BE49-F238E27FC236}">
                <a16:creationId xmlns:a16="http://schemas.microsoft.com/office/drawing/2014/main" id="{11448C38-8891-B74B-F498-BF9F57DD6434}"/>
              </a:ext>
            </a:extLst>
          </p:cNvPr>
          <p:cNvSpPr txBox="1">
            <a:spLocks/>
          </p:cNvSpPr>
          <p:nvPr/>
        </p:nvSpPr>
        <p:spPr>
          <a:xfrm>
            <a:off x="180654" y="338209"/>
            <a:ext cx="12011346" cy="6691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7000"/>
              </a:lnSpc>
              <a:spcAft>
                <a:spcPts val="800"/>
              </a:spcAft>
            </a:pPr>
            <a:r>
              <a:rPr lang="en-GB" sz="2800" b="1">
                <a:latin typeface="Open sans" panose="020B0606030504020204" pitchFamily="34" charset="0"/>
                <a:ea typeface="Open sans" panose="020B0606030504020204" pitchFamily="34" charset="0"/>
                <a:cs typeface="Open sans" panose="020B0606030504020204" pitchFamily="34" charset="0"/>
              </a:rPr>
              <a:t>October’s </a:t>
            </a:r>
            <a:r>
              <a:rPr lang="en-GB" sz="2800" b="1" dirty="0">
                <a:latin typeface="Open sans" panose="020B0606030504020204" pitchFamily="34" charset="0"/>
                <a:ea typeface="Open sans" panose="020B0606030504020204" pitchFamily="34" charset="0"/>
                <a:cs typeface="Open sans" panose="020B0606030504020204" pitchFamily="34" charset="0"/>
              </a:rPr>
              <a:t>subject of the month is… </a:t>
            </a:r>
            <a:r>
              <a:rPr lang="en-GB" sz="2400" b="1" dirty="0">
                <a:latin typeface="Open sans" panose="020B0606030504020204" pitchFamily="34" charset="0"/>
                <a:ea typeface="Open sans" panose="020B0606030504020204" pitchFamily="34" charset="0"/>
                <a:cs typeface="Open sans" panose="020B0606030504020204" pitchFamily="34" charset="0"/>
              </a:rPr>
              <a:t>Aerospace engineering and aviation</a:t>
            </a:r>
            <a:endParaRPr lang="en-GB" sz="28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hlinkClick r:id="rId3"/>
            <a:extLst>
              <a:ext uri="{FF2B5EF4-FFF2-40B4-BE49-F238E27FC236}">
                <a16:creationId xmlns:a16="http://schemas.microsoft.com/office/drawing/2014/main" id="{4AA6F815-DFF7-78E2-7633-489859D547A9}"/>
              </a:ext>
            </a:extLst>
          </p:cNvPr>
          <p:cNvPicPr>
            <a:picLocks noChangeAspect="1"/>
          </p:cNvPicPr>
          <p:nvPr/>
        </p:nvPicPr>
        <p:blipFill>
          <a:blip r:embed="rId4"/>
          <a:stretch>
            <a:fillRect/>
          </a:stretch>
        </p:blipFill>
        <p:spPr>
          <a:xfrm>
            <a:off x="7885678" y="1981837"/>
            <a:ext cx="3690791" cy="30637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594761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565CAA5-09E0-79F6-640A-4E491DABE87F}"/>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1389155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4" y="338209"/>
            <a:ext cx="12168000"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October’s career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 </a:t>
            </a:r>
            <a:r>
              <a:rPr lang="en-GB" sz="3100" b="1" dirty="0">
                <a:latin typeface="Open sans" panose="020B0606030504020204" pitchFamily="34" charset="0"/>
                <a:ea typeface="Open sans" panose="020B0606030504020204" pitchFamily="34" charset="0"/>
                <a:cs typeface="Open sans" panose="020B0606030504020204" pitchFamily="34" charset="0"/>
              </a:rPr>
              <a:t>Sustainability officer</a:t>
            </a:r>
            <a:endParaRPr lang="en-GB" sz="31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B85D06CF-7FBC-42D6-2074-B7394F04738D}"/>
              </a:ext>
            </a:extLst>
          </p:cNvPr>
          <p:cNvSpPr txBox="1"/>
          <p:nvPr/>
        </p:nvSpPr>
        <p:spPr>
          <a:xfrm>
            <a:off x="592147" y="1361969"/>
            <a:ext cx="5503854" cy="2209906"/>
          </a:xfrm>
          <a:prstGeom prst="roundRect">
            <a:avLst>
              <a:gd name="adj" fmla="val 0"/>
            </a:avLst>
          </a:prstGeom>
          <a:solidFill>
            <a:srgbClr val="FFE699"/>
          </a:solidFill>
          <a:ln w="38100">
            <a:solidFill>
              <a:srgbClr val="FFC000"/>
            </a:solidFill>
          </a:ln>
        </p:spPr>
        <p:txBody>
          <a:bodyPr wrap="square" tIns="46800" anchor="ctr" anchorCtr="0">
            <a:noAutofit/>
          </a:bodyPr>
          <a:lstStyle/>
          <a:p>
            <a:pPr marL="0" marR="0" lvl="0" indent="0" algn="ctr" defTabSz="914400" rtl="0" eaLnBrk="1" fontAlgn="auto" latinLnBrk="0" hangingPunct="1">
              <a:lnSpc>
                <a:spcPct val="150000"/>
              </a:lnSpc>
              <a:spcBef>
                <a:spcPts val="0"/>
              </a:spcBef>
              <a:buClrTx/>
              <a:buSzTx/>
              <a:buFontTx/>
              <a:buNone/>
              <a:tabLst/>
              <a:defRPr/>
            </a:pPr>
            <a:r>
              <a:rPr kumimoji="0" lang="en-GB" sz="22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There are lots of roles that fall under the category of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sustainability officer</a:t>
            </a:r>
            <a:r>
              <a:rPr kumimoji="0" lang="en-GB" sz="22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Today we'll be hearing from Sophie, who’s a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sustainable sourcing manager</a:t>
            </a:r>
            <a:r>
              <a:rPr kumimoji="0" lang="en-GB" sz="22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p>
        </p:txBody>
      </p:sp>
      <p:sp>
        <p:nvSpPr>
          <p:cNvPr id="10" name="TextBox 9">
            <a:extLst>
              <a:ext uri="{FF2B5EF4-FFF2-40B4-BE49-F238E27FC236}">
                <a16:creationId xmlns:a16="http://schemas.microsoft.com/office/drawing/2014/main" id="{6F3C93B2-B4DE-F3C3-FFD3-FF3841D349DB}"/>
              </a:ext>
            </a:extLst>
          </p:cNvPr>
          <p:cNvSpPr txBox="1"/>
          <p:nvPr/>
        </p:nvSpPr>
        <p:spPr>
          <a:xfrm>
            <a:off x="592147" y="3729038"/>
            <a:ext cx="5503854" cy="1766994"/>
          </a:xfrm>
          <a:prstGeom prst="roundRect">
            <a:avLst>
              <a:gd name="adj" fmla="val 0"/>
            </a:avLst>
          </a:prstGeom>
          <a:solidFill>
            <a:srgbClr val="FFF2CC"/>
          </a:solidFill>
          <a:ln w="38100">
            <a:solidFill>
              <a:srgbClr val="FFC000"/>
            </a:solidFill>
          </a:ln>
        </p:spPr>
        <p:txBody>
          <a:bodyPr wrap="square" tIns="46800" anchor="ctr" anchorCtr="0">
            <a:noAutofit/>
          </a:bodyPr>
          <a:lstStyle>
            <a:defPPr>
              <a:defRPr lang="en-US"/>
            </a:defPPr>
            <a:lvl1pPr marR="0" lvl="0" indent="0" algn="ctr" fontAlgn="auto">
              <a:lnSpc>
                <a:spcPct val="150000"/>
              </a:lnSpc>
              <a:spcBef>
                <a:spcPts val="0"/>
              </a:spcBef>
              <a:buClrTx/>
              <a:buSzTx/>
              <a:buFontTx/>
              <a:buNone/>
              <a:tabLst/>
              <a:defRPr kumimoji="0" sz="220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r>
              <a:rPr lang="en-GB" dirty="0"/>
              <a:t>Whilst you’re watching, think about how this career might link to your </a:t>
            </a:r>
            <a:r>
              <a:rPr lang="en-GB" b="1" dirty="0"/>
              <a:t>school</a:t>
            </a:r>
            <a:r>
              <a:rPr lang="en-GB" dirty="0"/>
              <a:t> </a:t>
            </a:r>
            <a:r>
              <a:rPr lang="en-GB" b="1" dirty="0"/>
              <a:t>subjects</a:t>
            </a:r>
            <a:r>
              <a:rPr lang="en-GB" dirty="0"/>
              <a:t>.</a:t>
            </a:r>
          </a:p>
        </p:txBody>
      </p:sp>
      <p:pic>
        <p:nvPicPr>
          <p:cNvPr id="3" name="Graphic 2" descr="Thought bubble with solid fill">
            <a:extLst>
              <a:ext uri="{FF2B5EF4-FFF2-40B4-BE49-F238E27FC236}">
                <a16:creationId xmlns:a16="http://schemas.microsoft.com/office/drawing/2014/main" id="{B46080A7-C5F8-4B16-25E5-025264779F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18798" y="5038830"/>
            <a:ext cx="914400" cy="914400"/>
          </a:xfrm>
          <a:prstGeom prst="rect">
            <a:avLst/>
          </a:prstGeom>
        </p:spPr>
      </p:pic>
      <p:pic>
        <p:nvPicPr>
          <p:cNvPr id="5" name="Picture 4">
            <a:hlinkClick r:id="rId5"/>
            <a:extLst>
              <a:ext uri="{FF2B5EF4-FFF2-40B4-BE49-F238E27FC236}">
                <a16:creationId xmlns:a16="http://schemas.microsoft.com/office/drawing/2014/main" id="{FBC05142-F7FC-617E-7AEB-8C494A08B98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570395" y="1369816"/>
            <a:ext cx="5029458" cy="41183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962123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02472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A99C96D-E9B1-41A7-82FD-190A1F26198A}"/>
              </a:ext>
            </a:extLst>
          </p:cNvPr>
          <p:cNvSpPr>
            <a:spLocks noGrp="1"/>
          </p:cNvSpPr>
          <p:nvPr>
            <p:ph type="subTitle" idx="1"/>
          </p:nvPr>
        </p:nvSpPr>
        <p:spPr>
          <a:xfrm>
            <a:off x="1524000" y="3055279"/>
            <a:ext cx="9144000" cy="2855663"/>
          </a:xfrm>
        </p:spPr>
        <p:txBody>
          <a:bodyPr>
            <a:normAutofit/>
          </a:bodyPr>
          <a:lstStyle/>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Career of the month</a:t>
            </a:r>
          </a:p>
          <a:p>
            <a:pPr algn="l"/>
            <a:endParaRPr lang="en-GB"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Year 11 </a:t>
            </a:r>
            <a:r>
              <a:rPr lang="en-GB" sz="5600">
                <a:solidFill>
                  <a:schemeClr val="bg1"/>
                </a:solidFill>
                <a:latin typeface="Open Sans" panose="020B0606030504020204" pitchFamily="34" charset="0"/>
                <a:ea typeface="Open Sans" panose="020B0606030504020204" pitchFamily="34" charset="0"/>
                <a:cs typeface="Open Sans" panose="020B0606030504020204" pitchFamily="34" charset="0"/>
              </a:rPr>
              <a:t>– October</a:t>
            </a:r>
            <a:endPar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3078165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4" y="338209"/>
            <a:ext cx="11419200" cy="669188"/>
          </a:xfrm>
        </p:spPr>
        <p:txBody>
          <a:bodyPr>
            <a:noAutofit/>
          </a:bodyPr>
          <a:lstStyle/>
          <a:p>
            <a:pPr>
              <a:lnSpc>
                <a:spcPct val="107000"/>
              </a:lnSpc>
              <a:spcAft>
                <a:spcPts val="800"/>
              </a:spcAft>
            </a:pPr>
            <a:r>
              <a:rPr lang="en-GB" sz="3200" b="1">
                <a:effectLst/>
                <a:latin typeface="Open sans" panose="020B0606030504020204" pitchFamily="34" charset="0"/>
                <a:ea typeface="Open sans" panose="020B0606030504020204" pitchFamily="34" charset="0"/>
                <a:cs typeface="Open sans" panose="020B0606030504020204" pitchFamily="34" charset="0"/>
              </a:rPr>
              <a:t>October’s </a:t>
            </a:r>
            <a:r>
              <a:rPr lang="en-GB" sz="3200" b="1" dirty="0">
                <a:effectLst/>
                <a:latin typeface="Open sans" panose="020B0606030504020204" pitchFamily="34" charset="0"/>
                <a:ea typeface="Open sans" panose="020B0606030504020204" pitchFamily="34" charset="0"/>
                <a:cs typeface="Open sans" panose="020B0606030504020204" pitchFamily="34" charset="0"/>
              </a:rPr>
              <a:t>career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B85D06CF-7FBC-42D6-2074-B7394F04738D}"/>
              </a:ext>
            </a:extLst>
          </p:cNvPr>
          <p:cNvSpPr txBox="1"/>
          <p:nvPr/>
        </p:nvSpPr>
        <p:spPr>
          <a:xfrm>
            <a:off x="592147" y="1361969"/>
            <a:ext cx="5503854" cy="1711971"/>
          </a:xfrm>
          <a:prstGeom prst="roundRect">
            <a:avLst>
              <a:gd name="adj" fmla="val 0"/>
            </a:avLst>
          </a:prstGeom>
          <a:solidFill>
            <a:srgbClr val="FFD966"/>
          </a:solidFill>
          <a:ln w="28575">
            <a:noFill/>
          </a:ln>
          <a:effectLst>
            <a:outerShdw blurRad="50800" dist="38100" dir="2700000" algn="tl" rotWithShape="0">
              <a:prstClr val="black">
                <a:alpha val="40000"/>
              </a:prstClr>
            </a:outerShdw>
          </a:effectLst>
        </p:spPr>
        <p:txBody>
          <a:bodyPr wrap="square" tIns="46800" anchor="ctr" anchorCtr="0">
            <a:noAutofit/>
          </a:bodyPr>
          <a:lstStyle/>
          <a:p>
            <a:pPr lvl="0" algn="ctr">
              <a:lnSpc>
                <a:spcPct val="120000"/>
              </a:lnSpc>
              <a:defRPr/>
            </a:pPr>
            <a:r>
              <a:rPr lang="en-GB" sz="4000" b="1" dirty="0">
                <a:solidFill>
                  <a:prstClr val="black"/>
                </a:solidFill>
                <a:latin typeface="Open Sans" panose="020B0606030504020204" pitchFamily="34" charset="0"/>
                <a:ea typeface="Open Sans" panose="020B0606030504020204" pitchFamily="34" charset="0"/>
                <a:cs typeface="Open Sans" panose="020B0606030504020204" pitchFamily="34" charset="0"/>
              </a:rPr>
              <a:t>Health play specialist</a:t>
            </a:r>
            <a:endParaRPr kumimoji="0" lang="en-GB" sz="4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6F3C93B2-B4DE-F3C3-FFD3-FF3841D349DB}"/>
              </a:ext>
            </a:extLst>
          </p:cNvPr>
          <p:cNvSpPr txBox="1"/>
          <p:nvPr/>
        </p:nvSpPr>
        <p:spPr>
          <a:xfrm>
            <a:off x="592147" y="3784060"/>
            <a:ext cx="5503854" cy="1711971"/>
          </a:xfrm>
          <a:prstGeom prst="roundRect">
            <a:avLst>
              <a:gd name="adj" fmla="val 0"/>
            </a:avLst>
          </a:prstGeom>
          <a:solidFill>
            <a:srgbClr val="FFF2CC"/>
          </a:solidFill>
          <a:ln w="38100">
            <a:solidFill>
              <a:srgbClr val="FFC000"/>
            </a:solidFill>
          </a:ln>
        </p:spPr>
        <p:txBody>
          <a:bodyPr wrap="square" tIns="468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Note down at least one thing you think you know about this career.</a:t>
            </a:r>
          </a:p>
        </p:txBody>
      </p:sp>
      <p:pic>
        <p:nvPicPr>
          <p:cNvPr id="21" name="Graphic 20" descr="Pen with solid fill">
            <a:extLst>
              <a:ext uri="{FF2B5EF4-FFF2-40B4-BE49-F238E27FC236}">
                <a16:creationId xmlns:a16="http://schemas.microsoft.com/office/drawing/2014/main" id="{B724239B-D34D-7D58-53B8-385ADBEF56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91094" y="4886431"/>
            <a:ext cx="914400" cy="914400"/>
          </a:xfrm>
          <a:prstGeom prst="rect">
            <a:avLst/>
          </a:prstGeom>
        </p:spPr>
      </p:pic>
      <p:pic>
        <p:nvPicPr>
          <p:cNvPr id="7" name="Graphic 6" descr="Medical with solid fill">
            <a:extLst>
              <a:ext uri="{FF2B5EF4-FFF2-40B4-BE49-F238E27FC236}">
                <a16:creationId xmlns:a16="http://schemas.microsoft.com/office/drawing/2014/main" id="{E3769D16-2093-0E47-C9E0-E78912C4ABF4}"/>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4991094" y="2298726"/>
            <a:ext cx="914400" cy="914400"/>
          </a:xfrm>
          <a:prstGeom prst="rect">
            <a:avLst/>
          </a:prstGeom>
        </p:spPr>
      </p:pic>
      <p:pic>
        <p:nvPicPr>
          <p:cNvPr id="12" name="Graphic 11" descr="Stuffed Toy with solid fill">
            <a:extLst>
              <a:ext uri="{FF2B5EF4-FFF2-40B4-BE49-F238E27FC236}">
                <a16:creationId xmlns:a16="http://schemas.microsoft.com/office/drawing/2014/main" id="{BD1C723B-3B55-7275-24C9-456DFA05FA81}"/>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98121" y="2279676"/>
            <a:ext cx="914400" cy="914400"/>
          </a:xfrm>
          <a:prstGeom prst="rect">
            <a:avLst/>
          </a:prstGeom>
        </p:spPr>
      </p:pic>
      <p:pic>
        <p:nvPicPr>
          <p:cNvPr id="2" name="Picture 1">
            <a:hlinkClick r:id="rId9"/>
            <a:extLst>
              <a:ext uri="{FF2B5EF4-FFF2-40B4-BE49-F238E27FC236}">
                <a16:creationId xmlns:a16="http://schemas.microsoft.com/office/drawing/2014/main" id="{8A7B7817-78B5-83D7-1B99-A90A98F466AD}"/>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6602533" y="1399720"/>
            <a:ext cx="4991357" cy="410301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98409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4" y="338209"/>
            <a:ext cx="12930228" cy="669188"/>
          </a:xfrm>
        </p:spPr>
        <p:txBody>
          <a:bodyPr>
            <a:noAutofit/>
          </a:bodyPr>
          <a:lstStyle/>
          <a:p>
            <a:pPr>
              <a:lnSpc>
                <a:spcPct val="107000"/>
              </a:lnSpc>
              <a:spcAft>
                <a:spcPts val="800"/>
              </a:spcAft>
            </a:pPr>
            <a:r>
              <a:rPr lang="en-GB" sz="3200" b="1">
                <a:effectLst/>
                <a:latin typeface="Open sans" panose="020B0606030504020204" pitchFamily="34" charset="0"/>
                <a:ea typeface="Open sans" panose="020B0606030504020204" pitchFamily="34" charset="0"/>
                <a:cs typeface="Open sans" panose="020B0606030504020204" pitchFamily="34" charset="0"/>
              </a:rPr>
              <a:t>October’s </a:t>
            </a:r>
            <a:r>
              <a:rPr lang="en-GB" sz="3200" b="1" dirty="0">
                <a:effectLst/>
                <a:latin typeface="Open sans" panose="020B0606030504020204" pitchFamily="34" charset="0"/>
                <a:ea typeface="Open sans" panose="020B0606030504020204" pitchFamily="34" charset="0"/>
                <a:cs typeface="Open sans" panose="020B0606030504020204" pitchFamily="34" charset="0"/>
              </a:rPr>
              <a:t>career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 Health play specialist</a:t>
            </a:r>
            <a:endParaRPr lang="en-GB" sz="27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B85D06CF-7FBC-42D6-2074-B7394F04738D}"/>
              </a:ext>
            </a:extLst>
          </p:cNvPr>
          <p:cNvSpPr txBox="1"/>
          <p:nvPr/>
        </p:nvSpPr>
        <p:spPr>
          <a:xfrm>
            <a:off x="592147" y="1361969"/>
            <a:ext cx="5503854" cy="2362867"/>
          </a:xfrm>
          <a:prstGeom prst="roundRect">
            <a:avLst>
              <a:gd name="adj" fmla="val 0"/>
            </a:avLst>
          </a:prstGeom>
          <a:solidFill>
            <a:srgbClr val="FFE699"/>
          </a:solidFill>
          <a:ln w="38100">
            <a:solidFill>
              <a:srgbClr val="FFC000"/>
            </a:solidFill>
          </a:ln>
        </p:spPr>
        <p:txBody>
          <a:bodyPr wrap="square" tIns="468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There are lots of roles that fall under the category of </a:t>
            </a:r>
            <a:r>
              <a:rPr lang="en-GB" sz="2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health play specialist</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Today we'll be hearing from Holly, who’s a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healthcare play specialist</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p>
        </p:txBody>
      </p:sp>
      <p:sp>
        <p:nvSpPr>
          <p:cNvPr id="10" name="TextBox 9">
            <a:extLst>
              <a:ext uri="{FF2B5EF4-FFF2-40B4-BE49-F238E27FC236}">
                <a16:creationId xmlns:a16="http://schemas.microsoft.com/office/drawing/2014/main" id="{6F3C93B2-B4DE-F3C3-FFD3-FF3841D349DB}"/>
              </a:ext>
            </a:extLst>
          </p:cNvPr>
          <p:cNvSpPr txBox="1"/>
          <p:nvPr/>
        </p:nvSpPr>
        <p:spPr>
          <a:xfrm>
            <a:off x="592147" y="3933645"/>
            <a:ext cx="5503854" cy="1562386"/>
          </a:xfrm>
          <a:prstGeom prst="roundRect">
            <a:avLst>
              <a:gd name="adj" fmla="val 0"/>
            </a:avLst>
          </a:prstGeom>
          <a:solidFill>
            <a:srgbClr val="FFF2CC"/>
          </a:solidFill>
          <a:ln w="38100">
            <a:solidFill>
              <a:srgbClr val="FFC000"/>
            </a:solidFill>
          </a:ln>
        </p:spPr>
        <p:txBody>
          <a:bodyPr wrap="square" tIns="46800" anchor="ctr" anchorCtr="0">
            <a:noAutofit/>
          </a:bodyPr>
          <a:lstStyle>
            <a:defPPr>
              <a:defRPr lang="en-US"/>
            </a:defPPr>
            <a:lvl1pPr marR="0" lvl="0" indent="0" algn="ctr" fontAlgn="auto">
              <a:lnSpc>
                <a:spcPct val="150000"/>
              </a:lnSpc>
              <a:spcBef>
                <a:spcPts val="0"/>
              </a:spcBef>
              <a:buClrTx/>
              <a:buSzTx/>
              <a:buFontTx/>
              <a:buNone/>
              <a:tabLst/>
              <a:defRPr kumimoji="0" sz="220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Whilst you’re watching, think about what you’d find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rewarding</a:t>
            </a:r>
            <a:r>
              <a:rPr kumimoji="0" lang="en-GB" sz="2200" i="0" u="none" strike="noStrike" kern="1200" cap="none" spc="0" normalizeH="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in this career.</a:t>
            </a:r>
            <a:endPar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3" name="Graphic 2" descr="Thought bubble with solid fill">
            <a:extLst>
              <a:ext uri="{FF2B5EF4-FFF2-40B4-BE49-F238E27FC236}">
                <a16:creationId xmlns:a16="http://schemas.microsoft.com/office/drawing/2014/main" id="{B46080A7-C5F8-4B16-25E5-025264779F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18798" y="5038830"/>
            <a:ext cx="914400" cy="914400"/>
          </a:xfrm>
          <a:prstGeom prst="rect">
            <a:avLst/>
          </a:prstGeom>
        </p:spPr>
      </p:pic>
      <p:pic>
        <p:nvPicPr>
          <p:cNvPr id="2" name="Picture 1">
            <a:hlinkClick r:id="rId5"/>
            <a:extLst>
              <a:ext uri="{FF2B5EF4-FFF2-40B4-BE49-F238E27FC236}">
                <a16:creationId xmlns:a16="http://schemas.microsoft.com/office/drawing/2014/main" id="{207F20B8-6D46-770C-71E4-798D76BBFB8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602533" y="1399720"/>
            <a:ext cx="4991357" cy="410301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827297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F3C93B2-B4DE-F3C3-FFD3-FF3841D349DB}"/>
              </a:ext>
            </a:extLst>
          </p:cNvPr>
          <p:cNvSpPr txBox="1"/>
          <p:nvPr/>
        </p:nvSpPr>
        <p:spPr>
          <a:xfrm>
            <a:off x="592146" y="1168400"/>
            <a:ext cx="7053253" cy="4673601"/>
          </a:xfrm>
          <a:prstGeom prst="roundRect">
            <a:avLst>
              <a:gd name="adj" fmla="val 0"/>
            </a:avLst>
          </a:prstGeom>
          <a:solidFill>
            <a:srgbClr val="FFF2CC"/>
          </a:solidFill>
          <a:ln w="38100">
            <a:solidFill>
              <a:srgbClr val="FFC000"/>
            </a:solidFill>
          </a:ln>
        </p:spPr>
        <p:txBody>
          <a:bodyPr wrap="square" tIns="46800" anchor="ctr" anchorCtr="0">
            <a:noAutofit/>
          </a:bodyPr>
          <a:lstStyle>
            <a:defPPr>
              <a:defRPr lang="en-US"/>
            </a:defPPr>
            <a:lvl1pPr marR="0" lvl="0" indent="0" algn="ctr" fontAlgn="auto">
              <a:lnSpc>
                <a:spcPct val="150000"/>
              </a:lnSpc>
              <a:spcBef>
                <a:spcPts val="0"/>
              </a:spcBef>
              <a:buClrTx/>
              <a:buSzTx/>
              <a:buFontTx/>
              <a:buNone/>
              <a:tabLst/>
              <a:defRPr kumimoji="0" sz="220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pPr marL="457200" lvl="0" indent="-457200" algn="l">
              <a:spcAft>
                <a:spcPts val="1600"/>
              </a:spcAft>
              <a:buFont typeface="+mj-lt"/>
              <a:buAutoNum type="arabicPeriod"/>
              <a:defRPr/>
            </a:pPr>
            <a:r>
              <a:rPr lang="en-GB" sz="1900" dirty="0"/>
              <a:t>What </a:t>
            </a:r>
            <a:r>
              <a:rPr lang="en-GB" sz="1900" b="1" dirty="0"/>
              <a:t>work experience</a:t>
            </a:r>
            <a:r>
              <a:rPr lang="en-GB" sz="1900" dirty="0"/>
              <a:t> or </a:t>
            </a:r>
            <a:r>
              <a:rPr lang="en-GB" sz="1900" b="1" dirty="0"/>
              <a:t>volunteering</a:t>
            </a:r>
            <a:r>
              <a:rPr lang="en-GB" sz="1900" dirty="0"/>
              <a:t> would help someone prepare for this career?</a:t>
            </a:r>
          </a:p>
          <a:p>
            <a:pPr marL="457200" lvl="0" indent="-457200" algn="l">
              <a:spcAft>
                <a:spcPts val="1600"/>
              </a:spcAft>
              <a:buFont typeface="+mj-lt"/>
              <a:buAutoNum type="arabicPeriod"/>
              <a:defRPr/>
            </a:pPr>
            <a:r>
              <a:rPr lang="en-GB" sz="1900" dirty="0"/>
              <a:t>What do you think the most </a:t>
            </a:r>
            <a:r>
              <a:rPr lang="en-GB" sz="1900" b="1" dirty="0"/>
              <a:t>rewarding</a:t>
            </a:r>
            <a:r>
              <a:rPr lang="en-GB" sz="1900" dirty="0"/>
              <a:t> part of this career would be?</a:t>
            </a:r>
          </a:p>
          <a:p>
            <a:pPr marL="457200" lvl="0" indent="-457200" algn="l">
              <a:spcAft>
                <a:spcPts val="1600"/>
              </a:spcAft>
              <a:buFont typeface="+mj-lt"/>
              <a:buAutoNum type="arabicPeriod"/>
              <a:defRPr/>
            </a:pPr>
            <a:r>
              <a:rPr lang="en-GB" sz="1900" dirty="0"/>
              <a:t>What </a:t>
            </a:r>
            <a:r>
              <a:rPr lang="en-GB" sz="1900" b="1" dirty="0"/>
              <a:t>skills</a:t>
            </a:r>
            <a:r>
              <a:rPr lang="en-GB" sz="1900" dirty="0"/>
              <a:t> are essential for this career? Do you use any of those skills in your </a:t>
            </a:r>
            <a:r>
              <a:rPr lang="en-GB" sz="1900" b="1" dirty="0"/>
              <a:t>school</a:t>
            </a:r>
            <a:r>
              <a:rPr lang="en-GB" sz="1900" dirty="0"/>
              <a:t> </a:t>
            </a:r>
            <a:r>
              <a:rPr lang="en-GB" sz="1900" b="1" dirty="0"/>
              <a:t>subjects</a:t>
            </a:r>
            <a:r>
              <a:rPr lang="en-GB" sz="1900" dirty="0"/>
              <a:t>?</a:t>
            </a:r>
          </a:p>
          <a:p>
            <a:pPr marL="457200" lvl="0" indent="-457200" algn="l">
              <a:spcAft>
                <a:spcPts val="1600"/>
              </a:spcAft>
              <a:buFont typeface="+mj-lt"/>
              <a:buAutoNum type="arabicPeriod"/>
              <a:defRPr/>
            </a:pPr>
            <a:r>
              <a:rPr lang="en-GB" sz="1900" dirty="0"/>
              <a:t>Holly mentions </a:t>
            </a:r>
            <a:r>
              <a:rPr lang="en-GB" sz="1900" b="1" dirty="0"/>
              <a:t>apprenticeships</a:t>
            </a:r>
            <a:r>
              <a:rPr lang="en-GB" sz="1900" dirty="0"/>
              <a:t> as one possible route into this career. What are the </a:t>
            </a:r>
            <a:r>
              <a:rPr lang="en-GB" sz="1900" b="1" dirty="0"/>
              <a:t>pros</a:t>
            </a:r>
            <a:r>
              <a:rPr lang="en-GB" sz="1900" dirty="0"/>
              <a:t> and </a:t>
            </a:r>
            <a:r>
              <a:rPr lang="en-GB" sz="1900" b="1" dirty="0"/>
              <a:t>cons</a:t>
            </a:r>
            <a:r>
              <a:rPr lang="en-GB" sz="1900" dirty="0"/>
              <a:t> of this pathway?</a:t>
            </a:r>
            <a:endParaRPr kumimoji="0" lang="en-GB" sz="19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C2A693D5-3BC9-88FC-F7AA-D657F42DF019}"/>
              </a:ext>
            </a:extLst>
          </p:cNvPr>
          <p:cNvSpPr txBox="1">
            <a:spLocks/>
          </p:cNvSpPr>
          <p:nvPr/>
        </p:nvSpPr>
        <p:spPr>
          <a:xfrm>
            <a:off x="180654" y="338209"/>
            <a:ext cx="12930228" cy="6691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7000"/>
              </a:lnSpc>
              <a:spcAft>
                <a:spcPts val="800"/>
              </a:spcAft>
            </a:pPr>
            <a:r>
              <a:rPr lang="en-GB" sz="3200" b="1">
                <a:latin typeface="Open sans" panose="020B0606030504020204" pitchFamily="34" charset="0"/>
                <a:ea typeface="Open sans" panose="020B0606030504020204" pitchFamily="34" charset="0"/>
                <a:cs typeface="Open sans" panose="020B0606030504020204" pitchFamily="34" charset="0"/>
              </a:rPr>
              <a:t>October’s </a:t>
            </a:r>
            <a:r>
              <a:rPr lang="en-GB" sz="3200" b="1" dirty="0">
                <a:latin typeface="Open sans" panose="020B0606030504020204" pitchFamily="34" charset="0"/>
                <a:ea typeface="Open sans" panose="020B0606030504020204" pitchFamily="34" charset="0"/>
                <a:cs typeface="Open sans" panose="020B0606030504020204" pitchFamily="34" charset="0"/>
              </a:rPr>
              <a:t>career of the month is… Health play specialist</a:t>
            </a:r>
            <a:endParaRPr lang="en-GB" sz="27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hlinkClick r:id="rId3"/>
            <a:extLst>
              <a:ext uri="{FF2B5EF4-FFF2-40B4-BE49-F238E27FC236}">
                <a16:creationId xmlns:a16="http://schemas.microsoft.com/office/drawing/2014/main" id="{1E5D84DA-A20C-EAF1-F27E-D5E79169869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829878" y="1881948"/>
            <a:ext cx="3764012" cy="309410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2559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7A84209-3F90-3AD7-D683-0D2B279C05D1}"/>
              </a:ext>
            </a:extLst>
          </p:cNvPr>
          <p:cNvPicPr>
            <a:picLocks noChangeAspect="1"/>
          </p:cNvPicPr>
          <p:nvPr/>
        </p:nvPicPr>
        <p:blipFill>
          <a:blip r:embed="rId3"/>
          <a:stretch>
            <a:fillRect/>
          </a:stretch>
        </p:blipFill>
        <p:spPr>
          <a:xfrm>
            <a:off x="-528" y="0"/>
            <a:ext cx="12192528" cy="6858297"/>
          </a:xfrm>
          <a:prstGeom prst="rect">
            <a:avLst/>
          </a:prstGeom>
        </p:spPr>
      </p:pic>
    </p:spTree>
    <p:extLst>
      <p:ext uri="{BB962C8B-B14F-4D97-AF65-F5344CB8AC3E}">
        <p14:creationId xmlns:p14="http://schemas.microsoft.com/office/powerpoint/2010/main" val="38835931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27568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A99C96D-E9B1-41A7-82FD-190A1F26198A}"/>
              </a:ext>
            </a:extLst>
          </p:cNvPr>
          <p:cNvSpPr>
            <a:spLocks noGrp="1"/>
          </p:cNvSpPr>
          <p:nvPr>
            <p:ph type="subTitle" idx="1"/>
          </p:nvPr>
        </p:nvSpPr>
        <p:spPr>
          <a:xfrm>
            <a:off x="1524000" y="3055279"/>
            <a:ext cx="9144000" cy="2855663"/>
          </a:xfrm>
        </p:spPr>
        <p:txBody>
          <a:bodyPr>
            <a:normAutofit/>
          </a:bodyPr>
          <a:lstStyle/>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Subject of the month</a:t>
            </a:r>
          </a:p>
          <a:p>
            <a:pPr algn="l"/>
            <a:endParaRPr lang="en-GB"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Year 11 </a:t>
            </a:r>
            <a:r>
              <a:rPr lang="en-GB" sz="5600">
                <a:solidFill>
                  <a:schemeClr val="bg1"/>
                </a:solidFill>
                <a:latin typeface="Open Sans" panose="020B0606030504020204" pitchFamily="34" charset="0"/>
                <a:ea typeface="Open Sans" panose="020B0606030504020204" pitchFamily="34" charset="0"/>
                <a:cs typeface="Open Sans" panose="020B0606030504020204" pitchFamily="34" charset="0"/>
              </a:rPr>
              <a:t>– October</a:t>
            </a:r>
            <a:endPar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771064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4" y="338209"/>
            <a:ext cx="11419200" cy="669188"/>
          </a:xfrm>
        </p:spPr>
        <p:txBody>
          <a:bodyPr>
            <a:noAutofit/>
          </a:bodyPr>
          <a:lstStyle/>
          <a:p>
            <a:pPr>
              <a:lnSpc>
                <a:spcPct val="107000"/>
              </a:lnSpc>
              <a:spcAft>
                <a:spcPts val="800"/>
              </a:spcAft>
            </a:pPr>
            <a:r>
              <a:rPr lang="en-GB" sz="3200" b="1">
                <a:effectLst/>
                <a:latin typeface="Open sans" panose="020B0606030504020204" pitchFamily="34" charset="0"/>
                <a:ea typeface="Open sans" panose="020B0606030504020204" pitchFamily="34" charset="0"/>
                <a:cs typeface="Open sans" panose="020B0606030504020204" pitchFamily="34" charset="0"/>
              </a:rPr>
              <a:t>October’s </a:t>
            </a:r>
            <a:r>
              <a:rPr lang="en-GB" sz="3200" b="1" dirty="0">
                <a:effectLst/>
                <a:latin typeface="Open sans" panose="020B0606030504020204" pitchFamily="34" charset="0"/>
                <a:ea typeface="Open sans" panose="020B0606030504020204" pitchFamily="34" charset="0"/>
                <a:cs typeface="Open sans" panose="020B0606030504020204" pitchFamily="34" charset="0"/>
              </a:rPr>
              <a:t>subject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F31953B9-69B4-6EFC-A534-9CEFDA1F3638}"/>
              </a:ext>
            </a:extLst>
          </p:cNvPr>
          <p:cNvSpPr txBox="1"/>
          <p:nvPr/>
        </p:nvSpPr>
        <p:spPr>
          <a:xfrm>
            <a:off x="592147" y="1361969"/>
            <a:ext cx="5503854" cy="1711971"/>
          </a:xfrm>
          <a:prstGeom prst="roundRect">
            <a:avLst>
              <a:gd name="adj" fmla="val 0"/>
            </a:avLst>
          </a:prstGeom>
          <a:solidFill>
            <a:srgbClr val="CBA7E3"/>
          </a:solidFill>
          <a:ln w="28575">
            <a:noFill/>
          </a:ln>
          <a:effectLst>
            <a:outerShdw blurRad="50800" dist="38100" dir="2700000" algn="tl" rotWithShape="0">
              <a:prstClr val="black">
                <a:alpha val="40000"/>
              </a:prstClr>
            </a:outerShdw>
          </a:effectLst>
        </p:spPr>
        <p:txBody>
          <a:bodyPr wrap="square" tIns="46800" anchor="ctr" anchorCtr="0">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Theology and religion</a:t>
            </a:r>
          </a:p>
        </p:txBody>
      </p:sp>
      <p:sp>
        <p:nvSpPr>
          <p:cNvPr id="3" name="TextBox 2">
            <a:extLst>
              <a:ext uri="{FF2B5EF4-FFF2-40B4-BE49-F238E27FC236}">
                <a16:creationId xmlns:a16="http://schemas.microsoft.com/office/drawing/2014/main" id="{2FEDA08F-47AD-1FBC-7D9F-9DDDC2518CE3}"/>
              </a:ext>
            </a:extLst>
          </p:cNvPr>
          <p:cNvSpPr txBox="1"/>
          <p:nvPr/>
        </p:nvSpPr>
        <p:spPr>
          <a:xfrm>
            <a:off x="592147" y="3784060"/>
            <a:ext cx="5503854" cy="1711971"/>
          </a:xfrm>
          <a:prstGeom prst="roundRect">
            <a:avLst>
              <a:gd name="adj" fmla="val 0"/>
            </a:avLst>
          </a:prstGeom>
          <a:solidFill>
            <a:srgbClr val="ECDFF5"/>
          </a:solidFill>
          <a:ln w="38100">
            <a:solidFill>
              <a:srgbClr val="BD90DC"/>
            </a:solidFill>
          </a:ln>
        </p:spPr>
        <p:txBody>
          <a:bodyPr wrap="square" tIns="468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Note down at least one thing you think you know about this subject.</a:t>
            </a:r>
          </a:p>
        </p:txBody>
      </p:sp>
      <p:pic>
        <p:nvPicPr>
          <p:cNvPr id="6" name="Graphic 5" descr="Pen with solid fill">
            <a:extLst>
              <a:ext uri="{FF2B5EF4-FFF2-40B4-BE49-F238E27FC236}">
                <a16:creationId xmlns:a16="http://schemas.microsoft.com/office/drawing/2014/main" id="{8D2D4C01-611B-4EAA-1E8C-B06301A899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91094" y="4886431"/>
            <a:ext cx="914400" cy="914400"/>
          </a:xfrm>
          <a:prstGeom prst="rect">
            <a:avLst/>
          </a:prstGeom>
        </p:spPr>
      </p:pic>
      <p:pic>
        <p:nvPicPr>
          <p:cNvPr id="9" name="Graphic 8" descr="Prayer candle with solid fill">
            <a:extLst>
              <a:ext uri="{FF2B5EF4-FFF2-40B4-BE49-F238E27FC236}">
                <a16:creationId xmlns:a16="http://schemas.microsoft.com/office/drawing/2014/main" id="{21A9DA2B-03EF-23AD-4697-55BD98EE685E}"/>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181600" y="1146069"/>
            <a:ext cx="914400" cy="914400"/>
          </a:xfrm>
          <a:prstGeom prst="rect">
            <a:avLst/>
          </a:prstGeom>
        </p:spPr>
      </p:pic>
      <p:pic>
        <p:nvPicPr>
          <p:cNvPr id="11" name="Graphic 10" descr="Thought with solid fill">
            <a:extLst>
              <a:ext uri="{FF2B5EF4-FFF2-40B4-BE49-F238E27FC236}">
                <a16:creationId xmlns:a16="http://schemas.microsoft.com/office/drawing/2014/main" id="{F835FEC8-7A78-8A14-67FE-77DE43FE5E56}"/>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823528" y="2375440"/>
            <a:ext cx="914400" cy="914400"/>
          </a:xfrm>
          <a:prstGeom prst="rect">
            <a:avLst/>
          </a:prstGeom>
        </p:spPr>
      </p:pic>
      <p:pic>
        <p:nvPicPr>
          <p:cNvPr id="7" name="Picture 6">
            <a:hlinkClick r:id="rId9"/>
            <a:extLst>
              <a:ext uri="{FF2B5EF4-FFF2-40B4-BE49-F238E27FC236}">
                <a16:creationId xmlns:a16="http://schemas.microsoft.com/office/drawing/2014/main" id="{12FACCC4-6A7C-4AA9-1DB9-2F301253D8ED}"/>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6629564" y="1488011"/>
            <a:ext cx="4959605" cy="388197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68883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4" y="338209"/>
            <a:ext cx="12011346" cy="669188"/>
          </a:xfrm>
        </p:spPr>
        <p:txBody>
          <a:bodyPr>
            <a:noAutofit/>
          </a:bodyPr>
          <a:lstStyle/>
          <a:p>
            <a:pPr>
              <a:lnSpc>
                <a:spcPct val="107000"/>
              </a:lnSpc>
              <a:spcAft>
                <a:spcPts val="800"/>
              </a:spcAft>
            </a:pPr>
            <a:r>
              <a:rPr lang="en-GB" sz="3200" b="1">
                <a:effectLst/>
                <a:latin typeface="Open sans" panose="020B0606030504020204" pitchFamily="34" charset="0"/>
                <a:ea typeface="Open sans" panose="020B0606030504020204" pitchFamily="34" charset="0"/>
                <a:cs typeface="Open sans" panose="020B0606030504020204" pitchFamily="34" charset="0"/>
              </a:rPr>
              <a:t>October’s </a:t>
            </a:r>
            <a:r>
              <a:rPr lang="en-GB" sz="3200" b="1" dirty="0">
                <a:effectLst/>
                <a:latin typeface="Open sans" panose="020B0606030504020204" pitchFamily="34" charset="0"/>
                <a:ea typeface="Open sans" panose="020B0606030504020204" pitchFamily="34" charset="0"/>
                <a:cs typeface="Open sans" panose="020B0606030504020204" pitchFamily="34" charset="0"/>
              </a:rPr>
              <a:t>subject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 Theology and religion</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31F9EC61-BD58-2119-4510-958F70CE0DFD}"/>
              </a:ext>
            </a:extLst>
          </p:cNvPr>
          <p:cNvSpPr txBox="1"/>
          <p:nvPr/>
        </p:nvSpPr>
        <p:spPr>
          <a:xfrm>
            <a:off x="592147" y="1361969"/>
            <a:ext cx="5503854" cy="2214949"/>
          </a:xfrm>
          <a:prstGeom prst="roundRect">
            <a:avLst>
              <a:gd name="adj" fmla="val 0"/>
            </a:avLst>
          </a:prstGeom>
          <a:solidFill>
            <a:srgbClr val="DDC5ED"/>
          </a:solidFill>
          <a:ln w="38100">
            <a:solidFill>
              <a:srgbClr val="BD90DC"/>
            </a:solidFill>
          </a:ln>
        </p:spPr>
        <p:txBody>
          <a:bodyPr wrap="square" tIns="468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1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There are lots of degrees that fall under the category of </a:t>
            </a:r>
            <a:r>
              <a:rPr kumimoji="0" lang="en-GB" sz="21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theology and religion</a:t>
            </a:r>
            <a:r>
              <a:rPr kumimoji="0" lang="en-GB" sz="21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Today we'll be hearing from Sam, who’s a </a:t>
            </a:r>
            <a:r>
              <a:rPr kumimoji="0" lang="en-GB" sz="21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history and study of religions </a:t>
            </a:r>
            <a:r>
              <a:rPr kumimoji="0" lang="en-GB" sz="21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student.</a:t>
            </a:r>
          </a:p>
        </p:txBody>
      </p:sp>
      <p:sp>
        <p:nvSpPr>
          <p:cNvPr id="3" name="TextBox 2">
            <a:extLst>
              <a:ext uri="{FF2B5EF4-FFF2-40B4-BE49-F238E27FC236}">
                <a16:creationId xmlns:a16="http://schemas.microsoft.com/office/drawing/2014/main" id="{868754C6-D3B2-413C-BE8A-43DCA8EC2594}"/>
              </a:ext>
            </a:extLst>
          </p:cNvPr>
          <p:cNvSpPr txBox="1"/>
          <p:nvPr/>
        </p:nvSpPr>
        <p:spPr>
          <a:xfrm>
            <a:off x="592147" y="3845859"/>
            <a:ext cx="5503854" cy="1650172"/>
          </a:xfrm>
          <a:prstGeom prst="roundRect">
            <a:avLst>
              <a:gd name="adj" fmla="val 0"/>
            </a:avLst>
          </a:prstGeom>
          <a:solidFill>
            <a:srgbClr val="ECDFF5"/>
          </a:solidFill>
          <a:ln w="38100">
            <a:solidFill>
              <a:srgbClr val="BD90DC"/>
            </a:solidFill>
          </a:ln>
        </p:spPr>
        <p:txBody>
          <a:bodyPr wrap="square" tIns="46800" anchor="ctr" anchorCtr="0">
            <a:noAutofit/>
          </a:bodyPr>
          <a:lstStyle>
            <a:defPPr>
              <a:defRPr lang="en-US"/>
            </a:defPPr>
            <a:lvl1pPr marR="0" lvl="0" indent="0" algn="ctr" fontAlgn="auto">
              <a:lnSpc>
                <a:spcPct val="150000"/>
              </a:lnSpc>
              <a:spcBef>
                <a:spcPts val="0"/>
              </a:spcBef>
              <a:buClrTx/>
              <a:buSzTx/>
              <a:buFontTx/>
              <a:buNone/>
              <a:tabLst/>
              <a:defRPr kumimoji="0" sz="220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1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Whilst you’re watching, think about why </a:t>
            </a:r>
            <a:r>
              <a:rPr kumimoji="0" lang="en-GB" sz="21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open-mindedness</a:t>
            </a:r>
            <a:r>
              <a:rPr kumimoji="0" lang="en-GB" sz="21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is an important skill when studying this degree.</a:t>
            </a:r>
            <a:endParaRPr kumimoji="0" lang="en-GB" sz="21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6" name="Graphic 5" descr="Thought bubble with solid fill">
            <a:extLst>
              <a:ext uri="{FF2B5EF4-FFF2-40B4-BE49-F238E27FC236}">
                <a16:creationId xmlns:a16="http://schemas.microsoft.com/office/drawing/2014/main" id="{10B90474-F298-5AB5-5462-8BC9EF7AD8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18798" y="5038830"/>
            <a:ext cx="914400" cy="914400"/>
          </a:xfrm>
          <a:prstGeom prst="rect">
            <a:avLst/>
          </a:prstGeom>
        </p:spPr>
      </p:pic>
      <p:pic>
        <p:nvPicPr>
          <p:cNvPr id="5" name="Picture 4">
            <a:hlinkClick r:id="rId5"/>
            <a:extLst>
              <a:ext uri="{FF2B5EF4-FFF2-40B4-BE49-F238E27FC236}">
                <a16:creationId xmlns:a16="http://schemas.microsoft.com/office/drawing/2014/main" id="{0CD91604-277E-30A5-89D3-C9F8B31C697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629564" y="1488011"/>
            <a:ext cx="4959605" cy="388197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060575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F3C93B2-B4DE-F3C3-FFD3-FF3841D349DB}"/>
              </a:ext>
            </a:extLst>
          </p:cNvPr>
          <p:cNvSpPr txBox="1"/>
          <p:nvPr/>
        </p:nvSpPr>
        <p:spPr>
          <a:xfrm>
            <a:off x="592146" y="1168400"/>
            <a:ext cx="7053253" cy="4673601"/>
          </a:xfrm>
          <a:prstGeom prst="roundRect">
            <a:avLst>
              <a:gd name="adj" fmla="val 0"/>
            </a:avLst>
          </a:prstGeom>
          <a:solidFill>
            <a:srgbClr val="FFF2CC"/>
          </a:solidFill>
          <a:ln w="38100">
            <a:solidFill>
              <a:srgbClr val="FFC000"/>
            </a:solidFill>
          </a:ln>
        </p:spPr>
        <p:txBody>
          <a:bodyPr wrap="square" tIns="46800" anchor="ctr" anchorCtr="0">
            <a:noAutofit/>
          </a:bodyPr>
          <a:lstStyle>
            <a:defPPr>
              <a:defRPr lang="en-US"/>
            </a:defPPr>
            <a:lvl1pPr marR="0" lvl="0" indent="0" algn="ctr" fontAlgn="auto">
              <a:lnSpc>
                <a:spcPct val="150000"/>
              </a:lnSpc>
              <a:spcBef>
                <a:spcPts val="0"/>
              </a:spcBef>
              <a:buClrTx/>
              <a:buSzTx/>
              <a:buFontTx/>
              <a:buNone/>
              <a:tabLst/>
              <a:defRPr kumimoji="0" sz="220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pPr marL="457200" indent="-457200" algn="l">
              <a:spcAft>
                <a:spcPts val="1600"/>
              </a:spcAft>
              <a:buFont typeface="+mj-lt"/>
              <a:buAutoNum type="arabicPeriod"/>
            </a:pPr>
            <a:r>
              <a:rPr lang="en-GB" dirty="0"/>
              <a:t>If you could ask Sophie anything about her career, what </a:t>
            </a:r>
            <a:r>
              <a:rPr lang="en-GB" b="1" dirty="0"/>
              <a:t>question</a:t>
            </a:r>
            <a:r>
              <a:rPr lang="en-GB" dirty="0"/>
              <a:t> would you ask?</a:t>
            </a:r>
          </a:p>
          <a:p>
            <a:pPr marL="457200" indent="-457200" algn="l">
              <a:spcAft>
                <a:spcPts val="1600"/>
              </a:spcAft>
              <a:buFont typeface="+mj-lt"/>
              <a:buAutoNum type="arabicPeriod"/>
            </a:pPr>
            <a:r>
              <a:rPr lang="en-GB" dirty="0"/>
              <a:t>What </a:t>
            </a:r>
            <a:r>
              <a:rPr lang="en-GB" b="1" dirty="0"/>
              <a:t>skills</a:t>
            </a:r>
            <a:r>
              <a:rPr lang="en-GB" dirty="0"/>
              <a:t> do you have that could be useful in this career?</a:t>
            </a:r>
          </a:p>
          <a:p>
            <a:pPr marL="457200" indent="-457200" algn="l">
              <a:spcAft>
                <a:spcPts val="1600"/>
              </a:spcAft>
              <a:buFont typeface="+mj-lt"/>
              <a:buAutoNum type="arabicPeriod"/>
            </a:pPr>
            <a:r>
              <a:rPr lang="en-GB" dirty="0"/>
              <a:t>Can you think of a </a:t>
            </a:r>
            <a:r>
              <a:rPr lang="en-GB" b="1" dirty="0"/>
              <a:t>link</a:t>
            </a:r>
            <a:r>
              <a:rPr lang="en-GB" dirty="0"/>
              <a:t> between this career and one of your current </a:t>
            </a:r>
            <a:r>
              <a:rPr lang="en-GB" b="1" dirty="0"/>
              <a:t>school</a:t>
            </a:r>
            <a:r>
              <a:rPr lang="en-GB" dirty="0"/>
              <a:t> </a:t>
            </a:r>
            <a:r>
              <a:rPr lang="en-GB" b="1" dirty="0"/>
              <a:t>subjects</a:t>
            </a:r>
            <a:r>
              <a:rPr lang="en-GB" dirty="0"/>
              <a:t>?</a:t>
            </a:r>
          </a:p>
          <a:p>
            <a:pPr marL="457200" indent="-457200" algn="l">
              <a:spcAft>
                <a:spcPts val="1600"/>
              </a:spcAft>
              <a:buFont typeface="+mj-lt"/>
              <a:buAutoNum type="arabicPeriod"/>
            </a:pPr>
            <a:r>
              <a:rPr lang="en-GB" dirty="0"/>
              <a:t>What are some steps you could take now to </a:t>
            </a:r>
            <a:r>
              <a:rPr lang="en-GB" b="1" dirty="0"/>
              <a:t>explore</a:t>
            </a:r>
            <a:r>
              <a:rPr lang="en-GB" dirty="0"/>
              <a:t> this career further?</a:t>
            </a:r>
          </a:p>
        </p:txBody>
      </p:sp>
      <p:sp>
        <p:nvSpPr>
          <p:cNvPr id="6" name="Title 1">
            <a:extLst>
              <a:ext uri="{FF2B5EF4-FFF2-40B4-BE49-F238E27FC236}">
                <a16:creationId xmlns:a16="http://schemas.microsoft.com/office/drawing/2014/main" id="{5FCF0B66-F007-4C45-D0A1-0A91C18E1D92}"/>
              </a:ext>
            </a:extLst>
          </p:cNvPr>
          <p:cNvSpPr txBox="1">
            <a:spLocks/>
          </p:cNvSpPr>
          <p:nvPr/>
        </p:nvSpPr>
        <p:spPr>
          <a:xfrm>
            <a:off x="180654" y="338209"/>
            <a:ext cx="12168000" cy="6691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7000"/>
              </a:lnSpc>
              <a:spcAft>
                <a:spcPts val="800"/>
              </a:spcAft>
            </a:pPr>
            <a:r>
              <a:rPr lang="en-GB" sz="3200" b="1">
                <a:latin typeface="Open sans" panose="020B0606030504020204" pitchFamily="34" charset="0"/>
                <a:ea typeface="Open sans" panose="020B0606030504020204" pitchFamily="34" charset="0"/>
                <a:cs typeface="Open sans" panose="020B0606030504020204" pitchFamily="34" charset="0"/>
              </a:rPr>
              <a:t>October’s </a:t>
            </a:r>
            <a:r>
              <a:rPr lang="en-GB" sz="3200" b="1" dirty="0">
                <a:latin typeface="Open sans" panose="020B0606030504020204" pitchFamily="34" charset="0"/>
                <a:ea typeface="Open sans" panose="020B0606030504020204" pitchFamily="34" charset="0"/>
                <a:cs typeface="Open sans" panose="020B0606030504020204" pitchFamily="34" charset="0"/>
              </a:rPr>
              <a:t>career of the month is… </a:t>
            </a:r>
            <a:r>
              <a:rPr lang="en-GB" sz="3100" b="1" dirty="0">
                <a:latin typeface="Open sans" panose="020B0606030504020204" pitchFamily="34" charset="0"/>
                <a:ea typeface="Open sans" panose="020B0606030504020204" pitchFamily="34" charset="0"/>
                <a:cs typeface="Open sans" panose="020B0606030504020204" pitchFamily="34" charset="0"/>
              </a:rPr>
              <a:t>Sustainability officer</a:t>
            </a:r>
            <a:endParaRPr lang="en-GB" sz="3100" dirty="0">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a:hlinkClick r:id="rId3"/>
            <a:extLst>
              <a:ext uri="{FF2B5EF4-FFF2-40B4-BE49-F238E27FC236}">
                <a16:creationId xmlns:a16="http://schemas.microsoft.com/office/drawing/2014/main" id="{E92739A9-D4A0-8177-708A-89C0C0AEC97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879969" y="1911792"/>
            <a:ext cx="3719883" cy="304602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689024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D69816-A9DA-E0C5-4DEA-42FA859BC7A0}"/>
              </a:ext>
            </a:extLst>
          </p:cNvPr>
          <p:cNvSpPr txBox="1"/>
          <p:nvPr/>
        </p:nvSpPr>
        <p:spPr>
          <a:xfrm>
            <a:off x="592147" y="1168401"/>
            <a:ext cx="7053252" cy="4673600"/>
          </a:xfrm>
          <a:prstGeom prst="roundRect">
            <a:avLst>
              <a:gd name="adj" fmla="val 0"/>
            </a:avLst>
          </a:prstGeom>
          <a:solidFill>
            <a:srgbClr val="ECDFF5"/>
          </a:solidFill>
          <a:ln w="38100">
            <a:solidFill>
              <a:srgbClr val="BD90DC"/>
            </a:solidFill>
          </a:ln>
        </p:spPr>
        <p:txBody>
          <a:bodyPr wrap="square" tIns="46800" anchor="ctr" anchorCtr="0">
            <a:noAutofit/>
          </a:bodyPr>
          <a:lstStyle>
            <a:defPPr>
              <a:defRPr lang="en-US"/>
            </a:defPPr>
            <a:lvl1pPr marR="0" lvl="0" indent="0" algn="ctr" fontAlgn="auto">
              <a:lnSpc>
                <a:spcPct val="150000"/>
              </a:lnSpc>
              <a:spcBef>
                <a:spcPts val="0"/>
              </a:spcBef>
              <a:buClrTx/>
              <a:buSzTx/>
              <a:buFontTx/>
              <a:buNone/>
              <a:tabLst/>
              <a:defRPr kumimoji="0" sz="220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What sorts of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careers</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could this subject lead to?</a:t>
            </a:r>
          </a:p>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Why is being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open-minded</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important when studying this subject?</a:t>
            </a:r>
          </a:p>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Which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GCSE (or equivalent) subjects</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could help someone to prepare for this degree?</a:t>
            </a:r>
          </a:p>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What else would you like to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know</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about this subject? Where could you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find</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this information?</a:t>
            </a:r>
          </a:p>
        </p:txBody>
      </p:sp>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3" y="338209"/>
            <a:ext cx="12298217" cy="669188"/>
          </a:xfrm>
        </p:spPr>
        <p:txBody>
          <a:bodyPr>
            <a:noAutofit/>
          </a:bodyPr>
          <a:lstStyle/>
          <a:p>
            <a:pPr>
              <a:lnSpc>
                <a:spcPct val="107000"/>
              </a:lnSpc>
              <a:spcAft>
                <a:spcPts val="800"/>
              </a:spcAft>
            </a:pPr>
            <a:r>
              <a:rPr lang="en-GB" sz="3200" b="1">
                <a:effectLst/>
                <a:latin typeface="Open sans" panose="020B0606030504020204" pitchFamily="34" charset="0"/>
                <a:ea typeface="Open sans" panose="020B0606030504020204" pitchFamily="34" charset="0"/>
                <a:cs typeface="Open sans" panose="020B0606030504020204" pitchFamily="34" charset="0"/>
              </a:rPr>
              <a:t>October’s </a:t>
            </a:r>
            <a:r>
              <a:rPr lang="en-GB" sz="3200" b="1" dirty="0">
                <a:effectLst/>
                <a:latin typeface="Open sans" panose="020B0606030504020204" pitchFamily="34" charset="0"/>
                <a:ea typeface="Open sans" panose="020B0606030504020204" pitchFamily="34" charset="0"/>
                <a:cs typeface="Open sans" panose="020B0606030504020204" pitchFamily="34" charset="0"/>
              </a:rPr>
              <a:t>subject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 Theology and religion</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hlinkClick r:id="rId3"/>
            <a:extLst>
              <a:ext uri="{FF2B5EF4-FFF2-40B4-BE49-F238E27FC236}">
                <a16:creationId xmlns:a16="http://schemas.microsoft.com/office/drawing/2014/main" id="{97050278-C82D-87A7-8CAC-00AC920D077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896362" y="1983625"/>
            <a:ext cx="3703491" cy="289879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987325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60E39C5-9A2B-BE4E-52C1-095E5EDE8924}"/>
              </a:ext>
            </a:extLst>
          </p:cNvPr>
          <p:cNvPicPr>
            <a:picLocks noChangeAspect="1"/>
          </p:cNvPicPr>
          <p:nvPr/>
        </p:nvPicPr>
        <p:blipFill>
          <a:blip r:embed="rId3"/>
          <a:stretch>
            <a:fillRect/>
          </a:stretch>
        </p:blipFill>
        <p:spPr>
          <a:xfrm>
            <a:off x="0" y="-297"/>
            <a:ext cx="12192000" cy="6858000"/>
          </a:xfrm>
          <a:prstGeom prst="rect">
            <a:avLst/>
          </a:prstGeom>
        </p:spPr>
      </p:pic>
    </p:spTree>
    <p:extLst>
      <p:ext uri="{BB962C8B-B14F-4D97-AF65-F5344CB8AC3E}">
        <p14:creationId xmlns:p14="http://schemas.microsoft.com/office/powerpoint/2010/main" val="339610988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350576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A99C96D-E9B1-41A7-82FD-190A1F26198A}"/>
              </a:ext>
            </a:extLst>
          </p:cNvPr>
          <p:cNvSpPr>
            <a:spLocks noGrp="1"/>
          </p:cNvSpPr>
          <p:nvPr>
            <p:ph type="subTitle" idx="1"/>
          </p:nvPr>
        </p:nvSpPr>
        <p:spPr>
          <a:xfrm>
            <a:off x="1524000" y="3055279"/>
            <a:ext cx="9144000" cy="2855663"/>
          </a:xfrm>
        </p:spPr>
        <p:txBody>
          <a:bodyPr>
            <a:normAutofit/>
          </a:bodyPr>
          <a:lstStyle/>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Career of the month</a:t>
            </a:r>
          </a:p>
          <a:p>
            <a:pPr algn="l"/>
            <a:endParaRPr lang="en-GB"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Year 12 </a:t>
            </a:r>
            <a:r>
              <a:rPr lang="en-GB" sz="5600">
                <a:solidFill>
                  <a:schemeClr val="bg1"/>
                </a:solidFill>
                <a:latin typeface="Open Sans" panose="020B0606030504020204" pitchFamily="34" charset="0"/>
                <a:ea typeface="Open Sans" panose="020B0606030504020204" pitchFamily="34" charset="0"/>
                <a:cs typeface="Open Sans" panose="020B0606030504020204" pitchFamily="34" charset="0"/>
              </a:rPr>
              <a:t>– October</a:t>
            </a:r>
            <a:endPar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47241371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4" y="338209"/>
            <a:ext cx="11419200" cy="669188"/>
          </a:xfrm>
        </p:spPr>
        <p:txBody>
          <a:bodyPr>
            <a:noAutofit/>
          </a:bodyPr>
          <a:lstStyle/>
          <a:p>
            <a:pPr>
              <a:lnSpc>
                <a:spcPct val="107000"/>
              </a:lnSpc>
              <a:spcAft>
                <a:spcPts val="800"/>
              </a:spcAft>
            </a:pPr>
            <a:r>
              <a:rPr lang="en-GB" sz="3200" b="1">
                <a:effectLst/>
                <a:latin typeface="Open sans" panose="020B0606030504020204" pitchFamily="34" charset="0"/>
                <a:ea typeface="Open sans" panose="020B0606030504020204" pitchFamily="34" charset="0"/>
                <a:cs typeface="Open sans" panose="020B0606030504020204" pitchFamily="34" charset="0"/>
              </a:rPr>
              <a:t>October’s </a:t>
            </a:r>
            <a:r>
              <a:rPr lang="en-GB" sz="3200" b="1" dirty="0">
                <a:effectLst/>
                <a:latin typeface="Open sans" panose="020B0606030504020204" pitchFamily="34" charset="0"/>
                <a:ea typeface="Open sans" panose="020B0606030504020204" pitchFamily="34" charset="0"/>
                <a:cs typeface="Open sans" panose="020B0606030504020204" pitchFamily="34" charset="0"/>
              </a:rPr>
              <a:t>career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B85D06CF-7FBC-42D6-2074-B7394F04738D}"/>
              </a:ext>
            </a:extLst>
          </p:cNvPr>
          <p:cNvSpPr txBox="1"/>
          <p:nvPr/>
        </p:nvSpPr>
        <p:spPr>
          <a:xfrm>
            <a:off x="592147" y="1361969"/>
            <a:ext cx="5503854" cy="1711971"/>
          </a:xfrm>
          <a:prstGeom prst="roundRect">
            <a:avLst>
              <a:gd name="adj" fmla="val 0"/>
            </a:avLst>
          </a:prstGeom>
          <a:solidFill>
            <a:srgbClr val="FFD966"/>
          </a:solidFill>
          <a:ln w="28575">
            <a:noFill/>
          </a:ln>
          <a:effectLst>
            <a:outerShdw blurRad="50800" dist="38100" dir="2700000" algn="tl" rotWithShape="0">
              <a:prstClr val="black">
                <a:alpha val="40000"/>
              </a:prstClr>
            </a:outerShdw>
          </a:effectLst>
        </p:spPr>
        <p:txBody>
          <a:bodyPr wrap="square" tIns="46800" anchor="ctr" anchorCtr="0">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Policy adviser</a:t>
            </a:r>
          </a:p>
        </p:txBody>
      </p:sp>
      <p:sp>
        <p:nvSpPr>
          <p:cNvPr id="10" name="TextBox 9">
            <a:extLst>
              <a:ext uri="{FF2B5EF4-FFF2-40B4-BE49-F238E27FC236}">
                <a16:creationId xmlns:a16="http://schemas.microsoft.com/office/drawing/2014/main" id="{6F3C93B2-B4DE-F3C3-FFD3-FF3841D349DB}"/>
              </a:ext>
            </a:extLst>
          </p:cNvPr>
          <p:cNvSpPr txBox="1"/>
          <p:nvPr/>
        </p:nvSpPr>
        <p:spPr>
          <a:xfrm>
            <a:off x="592147" y="3784060"/>
            <a:ext cx="5503854" cy="1711971"/>
          </a:xfrm>
          <a:prstGeom prst="roundRect">
            <a:avLst>
              <a:gd name="adj" fmla="val 0"/>
            </a:avLst>
          </a:prstGeom>
          <a:solidFill>
            <a:srgbClr val="FFF2CC"/>
          </a:solidFill>
          <a:ln w="38100">
            <a:solidFill>
              <a:srgbClr val="FFC000"/>
            </a:solidFill>
          </a:ln>
        </p:spPr>
        <p:txBody>
          <a:bodyPr wrap="square" tIns="468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Note down at least one thing you think you know about this career.</a:t>
            </a:r>
          </a:p>
        </p:txBody>
      </p:sp>
      <p:pic>
        <p:nvPicPr>
          <p:cNvPr id="21" name="Graphic 20" descr="Pen with solid fill">
            <a:extLst>
              <a:ext uri="{FF2B5EF4-FFF2-40B4-BE49-F238E27FC236}">
                <a16:creationId xmlns:a16="http://schemas.microsoft.com/office/drawing/2014/main" id="{B724239B-D34D-7D58-53B8-385ADBEF56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91094" y="4886431"/>
            <a:ext cx="914400" cy="914400"/>
          </a:xfrm>
          <a:prstGeom prst="rect">
            <a:avLst/>
          </a:prstGeom>
        </p:spPr>
      </p:pic>
      <p:pic>
        <p:nvPicPr>
          <p:cNvPr id="6" name="Graphic 5" descr="Research with solid fill">
            <a:extLst>
              <a:ext uri="{FF2B5EF4-FFF2-40B4-BE49-F238E27FC236}">
                <a16:creationId xmlns:a16="http://schemas.microsoft.com/office/drawing/2014/main" id="{ABC9556A-D803-C945-5106-7A9248D69910}"/>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36601" y="2502440"/>
            <a:ext cx="914400" cy="914400"/>
          </a:xfrm>
          <a:prstGeom prst="rect">
            <a:avLst/>
          </a:prstGeom>
        </p:spPr>
      </p:pic>
      <p:pic>
        <p:nvPicPr>
          <p:cNvPr id="11" name="Graphic 10" descr="Statistics with solid fill">
            <a:extLst>
              <a:ext uri="{FF2B5EF4-FFF2-40B4-BE49-F238E27FC236}">
                <a16:creationId xmlns:a16="http://schemas.microsoft.com/office/drawing/2014/main" id="{1E16D71C-0915-AB5C-FF34-7EE879A8C134}"/>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4985649" y="970764"/>
            <a:ext cx="914400" cy="914400"/>
          </a:xfrm>
          <a:prstGeom prst="rect">
            <a:avLst/>
          </a:prstGeom>
        </p:spPr>
      </p:pic>
      <p:pic>
        <p:nvPicPr>
          <p:cNvPr id="2" name="Picture 1">
            <a:hlinkClick r:id="rId9"/>
            <a:extLst>
              <a:ext uri="{FF2B5EF4-FFF2-40B4-BE49-F238E27FC236}">
                <a16:creationId xmlns:a16="http://schemas.microsoft.com/office/drawing/2014/main" id="{D8D8FF6B-38EE-E8BF-B93B-A28F16F8E2AD}"/>
              </a:ext>
            </a:extLst>
          </p:cNvPr>
          <p:cNvPicPr>
            <a:picLocks noChangeAspect="1"/>
          </p:cNvPicPr>
          <p:nvPr/>
        </p:nvPicPr>
        <p:blipFill>
          <a:blip r:embed="rId10"/>
          <a:stretch>
            <a:fillRect/>
          </a:stretch>
        </p:blipFill>
        <p:spPr>
          <a:xfrm>
            <a:off x="6639024" y="1450873"/>
            <a:ext cx="4953255" cy="404515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19744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4" y="338209"/>
            <a:ext cx="12930228" cy="669188"/>
          </a:xfrm>
        </p:spPr>
        <p:txBody>
          <a:bodyPr>
            <a:noAutofit/>
          </a:bodyPr>
          <a:lstStyle/>
          <a:p>
            <a:pPr>
              <a:lnSpc>
                <a:spcPct val="107000"/>
              </a:lnSpc>
              <a:spcAft>
                <a:spcPts val="800"/>
              </a:spcAft>
            </a:pPr>
            <a:r>
              <a:rPr lang="en-GB" sz="3200" b="1">
                <a:effectLst/>
                <a:latin typeface="Open sans" panose="020B0606030504020204" pitchFamily="34" charset="0"/>
                <a:ea typeface="Open sans" panose="020B0606030504020204" pitchFamily="34" charset="0"/>
                <a:cs typeface="Open sans" panose="020B0606030504020204" pitchFamily="34" charset="0"/>
              </a:rPr>
              <a:t>October’s </a:t>
            </a:r>
            <a:r>
              <a:rPr lang="en-GB" sz="3200" b="1" dirty="0">
                <a:effectLst/>
                <a:latin typeface="Open sans" panose="020B0606030504020204" pitchFamily="34" charset="0"/>
                <a:ea typeface="Open sans" panose="020B0606030504020204" pitchFamily="34" charset="0"/>
                <a:cs typeface="Open sans" panose="020B0606030504020204" pitchFamily="34" charset="0"/>
              </a:rPr>
              <a:t>career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 Policy adviser</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B85D06CF-7FBC-42D6-2074-B7394F04738D}"/>
              </a:ext>
            </a:extLst>
          </p:cNvPr>
          <p:cNvSpPr txBox="1"/>
          <p:nvPr/>
        </p:nvSpPr>
        <p:spPr>
          <a:xfrm>
            <a:off x="592147" y="1361969"/>
            <a:ext cx="5503854" cy="2362867"/>
          </a:xfrm>
          <a:prstGeom prst="roundRect">
            <a:avLst>
              <a:gd name="adj" fmla="val 0"/>
            </a:avLst>
          </a:prstGeom>
          <a:solidFill>
            <a:srgbClr val="FFE699"/>
          </a:solidFill>
          <a:ln w="38100">
            <a:solidFill>
              <a:srgbClr val="FFC000"/>
            </a:solidFill>
          </a:ln>
        </p:spPr>
        <p:txBody>
          <a:bodyPr wrap="square" tIns="468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There are lots of roles that fall under the category of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policy adviser</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Today we'll be hearing from Jack, who’s a</a:t>
            </a:r>
            <a:r>
              <a:rPr lang="en-GB" sz="2200" noProof="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GB" sz="2200" b="1" noProof="0" dirty="0">
                <a:solidFill>
                  <a:prstClr val="black"/>
                </a:solidFill>
                <a:latin typeface="Open Sans" panose="020B0606030504020204" pitchFamily="34" charset="0"/>
                <a:ea typeface="Open Sans" panose="020B0606030504020204" pitchFamily="34" charset="0"/>
                <a:cs typeface="Open Sans" panose="020B0606030504020204" pitchFamily="34" charset="0"/>
              </a:rPr>
              <a:t>regulatory affairs adviser</a:t>
            </a:r>
            <a:r>
              <a:rPr lang="en-GB" sz="2200" dirty="0">
                <a:solidFill>
                  <a:prstClr val="black"/>
                </a:solidFill>
                <a:latin typeface="Open Sans" panose="020B0606030504020204" pitchFamily="34" charset="0"/>
                <a:ea typeface="Open Sans" panose="020B0606030504020204" pitchFamily="34" charset="0"/>
                <a:cs typeface="Open Sans" panose="020B0606030504020204" pitchFamily="34" charset="0"/>
              </a:rPr>
              <a:t>.</a:t>
            </a:r>
            <a:endPar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6F3C93B2-B4DE-F3C3-FFD3-FF3841D349DB}"/>
              </a:ext>
            </a:extLst>
          </p:cNvPr>
          <p:cNvSpPr txBox="1"/>
          <p:nvPr/>
        </p:nvSpPr>
        <p:spPr>
          <a:xfrm>
            <a:off x="592147" y="3913632"/>
            <a:ext cx="5503854" cy="1582399"/>
          </a:xfrm>
          <a:prstGeom prst="roundRect">
            <a:avLst>
              <a:gd name="adj" fmla="val 0"/>
            </a:avLst>
          </a:prstGeom>
          <a:solidFill>
            <a:srgbClr val="FFF2CC"/>
          </a:solidFill>
          <a:ln w="38100">
            <a:solidFill>
              <a:srgbClr val="FFC000"/>
            </a:solidFill>
          </a:ln>
        </p:spPr>
        <p:txBody>
          <a:bodyPr wrap="square" tIns="46800" anchor="ctr" anchorCtr="0">
            <a:noAutofit/>
          </a:bodyPr>
          <a:lstStyle>
            <a:defPPr>
              <a:defRPr lang="en-US"/>
            </a:defPPr>
            <a:lvl1pPr marR="0" lvl="0" indent="0" algn="ctr" fontAlgn="auto">
              <a:lnSpc>
                <a:spcPct val="150000"/>
              </a:lnSpc>
              <a:spcBef>
                <a:spcPts val="0"/>
              </a:spcBef>
              <a:buClrTx/>
              <a:buSzTx/>
              <a:buFontTx/>
              <a:buNone/>
              <a:tabLst/>
              <a:defRPr kumimoji="0" sz="220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Whilst you’re watching, think about </a:t>
            </a:r>
            <a:r>
              <a:rPr lang="en-GB" noProof="0" dirty="0"/>
              <a:t>the impact of this career on </a:t>
            </a:r>
            <a:r>
              <a:rPr lang="en-GB" b="1" noProof="0" dirty="0"/>
              <a:t>society</a:t>
            </a:r>
            <a:r>
              <a:rPr lang="en-GB" noProof="0" dirty="0"/>
              <a:t>.</a:t>
            </a:r>
            <a:endPar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3" name="Graphic 2" descr="Thought bubble with solid fill">
            <a:extLst>
              <a:ext uri="{FF2B5EF4-FFF2-40B4-BE49-F238E27FC236}">
                <a16:creationId xmlns:a16="http://schemas.microsoft.com/office/drawing/2014/main" id="{B46080A7-C5F8-4B16-25E5-025264779F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18798" y="5038830"/>
            <a:ext cx="914400" cy="914400"/>
          </a:xfrm>
          <a:prstGeom prst="rect">
            <a:avLst/>
          </a:prstGeom>
        </p:spPr>
      </p:pic>
      <p:pic>
        <p:nvPicPr>
          <p:cNvPr id="5" name="Picture 4">
            <a:hlinkClick r:id="rId5"/>
            <a:extLst>
              <a:ext uri="{FF2B5EF4-FFF2-40B4-BE49-F238E27FC236}">
                <a16:creationId xmlns:a16="http://schemas.microsoft.com/office/drawing/2014/main" id="{4F514C5C-8BAC-2E7D-0F6C-A3CD183901EE}"/>
              </a:ext>
            </a:extLst>
          </p:cNvPr>
          <p:cNvPicPr>
            <a:picLocks noChangeAspect="1"/>
          </p:cNvPicPr>
          <p:nvPr/>
        </p:nvPicPr>
        <p:blipFill>
          <a:blip r:embed="rId6"/>
          <a:stretch>
            <a:fillRect/>
          </a:stretch>
        </p:blipFill>
        <p:spPr>
          <a:xfrm>
            <a:off x="6639024" y="1450873"/>
            <a:ext cx="4953255" cy="404515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1536351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F3C93B2-B4DE-F3C3-FFD3-FF3841D349DB}"/>
              </a:ext>
            </a:extLst>
          </p:cNvPr>
          <p:cNvSpPr txBox="1"/>
          <p:nvPr/>
        </p:nvSpPr>
        <p:spPr>
          <a:xfrm>
            <a:off x="592146" y="1168400"/>
            <a:ext cx="7053253" cy="4673601"/>
          </a:xfrm>
          <a:prstGeom prst="roundRect">
            <a:avLst>
              <a:gd name="adj" fmla="val 0"/>
            </a:avLst>
          </a:prstGeom>
          <a:solidFill>
            <a:srgbClr val="FFF2CC"/>
          </a:solidFill>
          <a:ln w="38100">
            <a:solidFill>
              <a:srgbClr val="FFC000"/>
            </a:solidFill>
          </a:ln>
        </p:spPr>
        <p:txBody>
          <a:bodyPr wrap="square" tIns="46800" anchor="ctr" anchorCtr="0">
            <a:noAutofit/>
          </a:bodyPr>
          <a:lstStyle>
            <a:defPPr>
              <a:defRPr lang="en-US"/>
            </a:defPPr>
            <a:lvl1pPr marR="0" lvl="0" indent="0" algn="ctr" fontAlgn="auto">
              <a:lnSpc>
                <a:spcPct val="150000"/>
              </a:lnSpc>
              <a:spcBef>
                <a:spcPts val="0"/>
              </a:spcBef>
              <a:buClrTx/>
              <a:buSzTx/>
              <a:buFontTx/>
              <a:buNone/>
              <a:tabLst/>
              <a:defRPr kumimoji="0" sz="220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kumimoji="0" lang="en-GB" sz="1900" b="0" i="0" u="none" strike="noStrike" kern="1200" cap="none" spc="0" normalizeH="0" baseline="0" noProof="0" dirty="0">
                <a:ln>
                  <a:noFill/>
                </a:ln>
                <a:solidFill>
                  <a:prstClr val="black"/>
                </a:solidFill>
                <a:effectLst/>
                <a:uLnTx/>
                <a:uFillTx/>
              </a:rPr>
              <a:t>What impact does Jack's career have on </a:t>
            </a:r>
            <a:r>
              <a:rPr kumimoji="0" lang="en-GB" sz="1900" b="1" i="0" u="none" strike="noStrike" kern="1200" cap="none" spc="0" normalizeH="0" baseline="0" noProof="0" dirty="0">
                <a:ln>
                  <a:noFill/>
                </a:ln>
                <a:solidFill>
                  <a:prstClr val="black"/>
                </a:solidFill>
                <a:effectLst/>
                <a:uLnTx/>
                <a:uFillTx/>
              </a:rPr>
              <a:t>society</a:t>
            </a:r>
            <a:r>
              <a:rPr kumimoji="0" lang="en-GB" sz="1900" b="0" i="0" u="none" strike="noStrike" kern="1200" cap="none" spc="0" normalizeH="0" baseline="0" noProof="0" dirty="0">
                <a:ln>
                  <a:noFill/>
                </a:ln>
                <a:solidFill>
                  <a:prstClr val="black"/>
                </a:solidFill>
                <a:effectLst/>
                <a:uLnTx/>
                <a:uFillTx/>
              </a:rPr>
              <a:t>? How important is it for </a:t>
            </a:r>
            <a:r>
              <a:rPr kumimoji="0" lang="en-GB" sz="1900" b="1" i="0" u="none" strike="noStrike" kern="1200" cap="none" spc="0" normalizeH="0" baseline="0" noProof="0" dirty="0">
                <a:ln>
                  <a:noFill/>
                </a:ln>
                <a:solidFill>
                  <a:prstClr val="black"/>
                </a:solidFill>
                <a:effectLst/>
                <a:uLnTx/>
                <a:uFillTx/>
              </a:rPr>
              <a:t>you</a:t>
            </a:r>
            <a:r>
              <a:rPr kumimoji="0" lang="en-GB" sz="1900" b="0" i="0" u="none" strike="noStrike" kern="1200" cap="none" spc="0" normalizeH="0" baseline="0" noProof="0" dirty="0">
                <a:ln>
                  <a:noFill/>
                </a:ln>
                <a:solidFill>
                  <a:prstClr val="black"/>
                </a:solidFill>
                <a:effectLst/>
                <a:uLnTx/>
                <a:uFillTx/>
              </a:rPr>
              <a:t> to choose a career that contributes positively to society?</a:t>
            </a:r>
          </a:p>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kumimoji="0" lang="en-GB" sz="1900" b="0" i="0" u="none" strike="noStrike" kern="1200" cap="none" spc="0" normalizeH="0" baseline="0" noProof="0" dirty="0">
                <a:ln>
                  <a:noFill/>
                </a:ln>
                <a:solidFill>
                  <a:prstClr val="black"/>
                </a:solidFill>
                <a:effectLst/>
                <a:uLnTx/>
                <a:uFillTx/>
              </a:rPr>
              <a:t>Which of your </a:t>
            </a:r>
            <a:r>
              <a:rPr kumimoji="0" lang="en-GB" sz="1900" b="1" i="0" u="none" strike="noStrike" kern="1200" cap="none" spc="0" normalizeH="0" baseline="0" noProof="0" dirty="0">
                <a:ln>
                  <a:noFill/>
                </a:ln>
                <a:solidFill>
                  <a:prstClr val="black"/>
                </a:solidFill>
                <a:effectLst/>
                <a:uLnTx/>
                <a:uFillTx/>
              </a:rPr>
              <a:t>strengths</a:t>
            </a:r>
            <a:r>
              <a:rPr kumimoji="0" lang="en-GB" sz="1900" b="0" i="0" u="none" strike="noStrike" kern="1200" cap="none" spc="0" normalizeH="0" baseline="0" noProof="0" dirty="0">
                <a:ln>
                  <a:noFill/>
                </a:ln>
                <a:solidFill>
                  <a:prstClr val="black"/>
                </a:solidFill>
                <a:effectLst/>
                <a:uLnTx/>
                <a:uFillTx/>
              </a:rPr>
              <a:t> do you think would help you the most in this career?</a:t>
            </a:r>
          </a:p>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kumimoji="0" lang="en-GB" sz="1900" b="0" i="0" u="none" strike="noStrike" kern="1200" cap="none" spc="0" normalizeH="0" baseline="0" noProof="0" dirty="0">
                <a:ln>
                  <a:noFill/>
                </a:ln>
                <a:solidFill>
                  <a:prstClr val="black"/>
                </a:solidFill>
                <a:effectLst/>
                <a:uLnTx/>
                <a:uFillTx/>
              </a:rPr>
              <a:t>How do your </a:t>
            </a:r>
            <a:r>
              <a:rPr kumimoji="0" lang="en-GB" sz="1900" b="1" i="0" u="none" strike="noStrike" kern="1200" cap="none" spc="0" normalizeH="0" baseline="0" noProof="0" dirty="0">
                <a:ln>
                  <a:noFill/>
                </a:ln>
                <a:solidFill>
                  <a:prstClr val="black"/>
                </a:solidFill>
                <a:effectLst/>
                <a:uLnTx/>
                <a:uFillTx/>
              </a:rPr>
              <a:t>current studies </a:t>
            </a:r>
            <a:r>
              <a:rPr kumimoji="0" lang="en-GB" sz="1900" b="0" i="0" u="none" strike="noStrike" kern="1200" cap="none" spc="0" normalizeH="0" baseline="0" noProof="0" dirty="0">
                <a:ln>
                  <a:noFill/>
                </a:ln>
                <a:solidFill>
                  <a:prstClr val="black"/>
                </a:solidFill>
                <a:effectLst/>
                <a:uLnTx/>
                <a:uFillTx/>
              </a:rPr>
              <a:t>(e.g. A levels) relate to this career?</a:t>
            </a:r>
          </a:p>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lang="en-GB" sz="1900" noProof="0" dirty="0"/>
              <a:t>What are the </a:t>
            </a:r>
            <a:r>
              <a:rPr lang="en-GB" sz="1900" b="1" noProof="0" dirty="0"/>
              <a:t>next steps </a:t>
            </a:r>
            <a:r>
              <a:rPr lang="en-GB" sz="1900" noProof="0" dirty="0"/>
              <a:t>you'd need to take to pursue this career after finishing school/college?</a:t>
            </a:r>
          </a:p>
        </p:txBody>
      </p:sp>
      <p:sp>
        <p:nvSpPr>
          <p:cNvPr id="6" name="Title 1">
            <a:extLst>
              <a:ext uri="{FF2B5EF4-FFF2-40B4-BE49-F238E27FC236}">
                <a16:creationId xmlns:a16="http://schemas.microsoft.com/office/drawing/2014/main" id="{C2A693D5-3BC9-88FC-F7AA-D657F42DF019}"/>
              </a:ext>
            </a:extLst>
          </p:cNvPr>
          <p:cNvSpPr txBox="1">
            <a:spLocks/>
          </p:cNvSpPr>
          <p:nvPr/>
        </p:nvSpPr>
        <p:spPr>
          <a:xfrm>
            <a:off x="180654" y="338209"/>
            <a:ext cx="12930228" cy="6691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7000"/>
              </a:lnSpc>
              <a:spcBef>
                <a:spcPct val="0"/>
              </a:spcBef>
              <a:spcAft>
                <a:spcPts val="800"/>
              </a:spcAft>
              <a:buClrTx/>
              <a:buSzTx/>
              <a:buFontTx/>
              <a:buNone/>
              <a:tabLst/>
              <a:defRPr/>
            </a:pPr>
            <a:r>
              <a:rPr kumimoji="0" lang="en-GB" sz="32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October’s </a:t>
            </a:r>
            <a:r>
              <a:rPr kumimoji="0" lang="en-GB" sz="3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career of the month is… Policy adviser</a:t>
            </a:r>
            <a:endParaRPr kumimoji="0" lang="en-GB" sz="27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hlinkClick r:id="rId3"/>
            <a:extLst>
              <a:ext uri="{FF2B5EF4-FFF2-40B4-BE49-F238E27FC236}">
                <a16:creationId xmlns:a16="http://schemas.microsoft.com/office/drawing/2014/main" id="{3677F17B-1349-82B3-8966-D18B69594E9C}"/>
              </a:ext>
            </a:extLst>
          </p:cNvPr>
          <p:cNvPicPr>
            <a:picLocks noChangeAspect="1"/>
          </p:cNvPicPr>
          <p:nvPr/>
        </p:nvPicPr>
        <p:blipFill>
          <a:blip r:embed="rId4"/>
          <a:stretch>
            <a:fillRect/>
          </a:stretch>
        </p:blipFill>
        <p:spPr>
          <a:xfrm>
            <a:off x="7811540" y="1763839"/>
            <a:ext cx="3780739" cy="308760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326622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697908C-FA71-8D09-A2E5-570D920742FF}"/>
              </a:ext>
            </a:extLst>
          </p:cNvPr>
          <p:cNvPicPr>
            <a:picLocks noChangeAspect="1"/>
          </p:cNvPicPr>
          <p:nvPr/>
        </p:nvPicPr>
        <p:blipFill>
          <a:blip r:embed="rId3"/>
          <a:stretch>
            <a:fillRect/>
          </a:stretch>
        </p:blipFill>
        <p:spPr>
          <a:xfrm>
            <a:off x="-528" y="0"/>
            <a:ext cx="12192528" cy="6858297"/>
          </a:xfrm>
          <a:prstGeom prst="rect">
            <a:avLst/>
          </a:prstGeom>
        </p:spPr>
      </p:pic>
    </p:spTree>
    <p:extLst>
      <p:ext uri="{BB962C8B-B14F-4D97-AF65-F5344CB8AC3E}">
        <p14:creationId xmlns:p14="http://schemas.microsoft.com/office/powerpoint/2010/main" val="131579623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683722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A99C96D-E9B1-41A7-82FD-190A1F26198A}"/>
              </a:ext>
            </a:extLst>
          </p:cNvPr>
          <p:cNvSpPr>
            <a:spLocks noGrp="1"/>
          </p:cNvSpPr>
          <p:nvPr>
            <p:ph type="subTitle" idx="1"/>
          </p:nvPr>
        </p:nvSpPr>
        <p:spPr>
          <a:xfrm>
            <a:off x="1524000" y="3055279"/>
            <a:ext cx="9144000" cy="2855663"/>
          </a:xfrm>
        </p:spPr>
        <p:txBody>
          <a:bodyPr>
            <a:normAutofit/>
          </a:bodyPr>
          <a:lstStyle/>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Subject of the month</a:t>
            </a:r>
          </a:p>
          <a:p>
            <a:pPr algn="l"/>
            <a:endParaRPr lang="en-GB"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Year 12 </a:t>
            </a:r>
            <a:r>
              <a:rPr lang="en-GB" sz="5600">
                <a:solidFill>
                  <a:schemeClr val="bg1"/>
                </a:solidFill>
                <a:latin typeface="Open Sans" panose="020B0606030504020204" pitchFamily="34" charset="0"/>
                <a:ea typeface="Open Sans" panose="020B0606030504020204" pitchFamily="34" charset="0"/>
                <a:cs typeface="Open Sans" panose="020B0606030504020204" pitchFamily="34" charset="0"/>
              </a:rPr>
              <a:t>– October</a:t>
            </a:r>
            <a:endPar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8080338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0839368-DF0C-5195-79AE-5A84B38CEA5B}"/>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32915872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4" y="338209"/>
            <a:ext cx="11419200" cy="669188"/>
          </a:xfrm>
        </p:spPr>
        <p:txBody>
          <a:bodyPr>
            <a:noAutofit/>
          </a:bodyPr>
          <a:lstStyle/>
          <a:p>
            <a:pPr>
              <a:lnSpc>
                <a:spcPct val="107000"/>
              </a:lnSpc>
              <a:spcAft>
                <a:spcPts val="800"/>
              </a:spcAft>
            </a:pPr>
            <a:r>
              <a:rPr lang="en-GB" sz="3200" b="1">
                <a:effectLst/>
                <a:latin typeface="Open sans" panose="020B0606030504020204" pitchFamily="34" charset="0"/>
                <a:ea typeface="Open sans" panose="020B0606030504020204" pitchFamily="34" charset="0"/>
                <a:cs typeface="Open sans" panose="020B0606030504020204" pitchFamily="34" charset="0"/>
              </a:rPr>
              <a:t>October’s </a:t>
            </a:r>
            <a:r>
              <a:rPr lang="en-GB" sz="3200" b="1" dirty="0">
                <a:effectLst/>
                <a:latin typeface="Open sans" panose="020B0606030504020204" pitchFamily="34" charset="0"/>
                <a:ea typeface="Open sans" panose="020B0606030504020204" pitchFamily="34" charset="0"/>
                <a:cs typeface="Open sans" panose="020B0606030504020204" pitchFamily="34" charset="0"/>
              </a:rPr>
              <a:t>subject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F31953B9-69B4-6EFC-A534-9CEFDA1F3638}"/>
              </a:ext>
            </a:extLst>
          </p:cNvPr>
          <p:cNvSpPr txBox="1"/>
          <p:nvPr/>
        </p:nvSpPr>
        <p:spPr>
          <a:xfrm>
            <a:off x="592147" y="1361969"/>
            <a:ext cx="5503854" cy="1711971"/>
          </a:xfrm>
          <a:prstGeom prst="roundRect">
            <a:avLst>
              <a:gd name="adj" fmla="val 0"/>
            </a:avLst>
          </a:prstGeom>
          <a:solidFill>
            <a:srgbClr val="CBA7E3"/>
          </a:solidFill>
          <a:ln w="28575">
            <a:noFill/>
          </a:ln>
          <a:effectLst>
            <a:outerShdw blurRad="50800" dist="38100" dir="2700000" algn="tl" rotWithShape="0">
              <a:prstClr val="black">
                <a:alpha val="40000"/>
              </a:prstClr>
            </a:outerShdw>
          </a:effectLst>
        </p:spPr>
        <p:txBody>
          <a:bodyPr wrap="square" tIns="46800" anchor="ctr" anchorCtr="0">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Building surveying</a:t>
            </a:r>
            <a:r>
              <a:rPr kumimoji="0" lang="en-GB" sz="4000" b="1" i="0" u="none" strike="noStrike" kern="1200" cap="none" spc="0" normalizeH="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and construction</a:t>
            </a:r>
            <a:endParaRPr kumimoji="0" lang="en-GB" sz="4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2FEDA08F-47AD-1FBC-7D9F-9DDDC2518CE3}"/>
              </a:ext>
            </a:extLst>
          </p:cNvPr>
          <p:cNvSpPr txBox="1"/>
          <p:nvPr/>
        </p:nvSpPr>
        <p:spPr>
          <a:xfrm>
            <a:off x="592147" y="3784060"/>
            <a:ext cx="5503854" cy="1711971"/>
          </a:xfrm>
          <a:prstGeom prst="roundRect">
            <a:avLst>
              <a:gd name="adj" fmla="val 0"/>
            </a:avLst>
          </a:prstGeom>
          <a:solidFill>
            <a:srgbClr val="ECDFF5"/>
          </a:solidFill>
          <a:ln w="38100">
            <a:solidFill>
              <a:srgbClr val="BD90DC"/>
            </a:solidFill>
          </a:ln>
        </p:spPr>
        <p:txBody>
          <a:bodyPr wrap="square" tIns="468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Note down at least one thing you think you know about this subject.</a:t>
            </a:r>
          </a:p>
        </p:txBody>
      </p:sp>
      <p:pic>
        <p:nvPicPr>
          <p:cNvPr id="6" name="Graphic 5" descr="Pen with solid fill">
            <a:extLst>
              <a:ext uri="{FF2B5EF4-FFF2-40B4-BE49-F238E27FC236}">
                <a16:creationId xmlns:a16="http://schemas.microsoft.com/office/drawing/2014/main" id="{8D2D4C01-611B-4EAA-1E8C-B06301A899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91094" y="4886431"/>
            <a:ext cx="914400" cy="914400"/>
          </a:xfrm>
          <a:prstGeom prst="rect">
            <a:avLst/>
          </a:prstGeom>
        </p:spPr>
      </p:pic>
      <p:pic>
        <p:nvPicPr>
          <p:cNvPr id="12" name="Graphic 11" descr="Building Brick Wall with solid fill">
            <a:extLst>
              <a:ext uri="{FF2B5EF4-FFF2-40B4-BE49-F238E27FC236}">
                <a16:creationId xmlns:a16="http://schemas.microsoft.com/office/drawing/2014/main" id="{E9864A78-468F-9979-B88B-70EAED7F4623}"/>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200023" y="905257"/>
            <a:ext cx="914400" cy="914400"/>
          </a:xfrm>
          <a:prstGeom prst="rect">
            <a:avLst/>
          </a:prstGeom>
        </p:spPr>
      </p:pic>
      <p:pic>
        <p:nvPicPr>
          <p:cNvPr id="14" name="Graphic 13" descr="Architecture with solid fill">
            <a:extLst>
              <a:ext uri="{FF2B5EF4-FFF2-40B4-BE49-F238E27FC236}">
                <a16:creationId xmlns:a16="http://schemas.microsoft.com/office/drawing/2014/main" id="{6E66755A-8E6F-621C-FB90-FF166A09B087}"/>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5445133" y="2688180"/>
            <a:ext cx="914400" cy="914400"/>
          </a:xfrm>
          <a:prstGeom prst="rect">
            <a:avLst/>
          </a:prstGeom>
        </p:spPr>
      </p:pic>
      <p:pic>
        <p:nvPicPr>
          <p:cNvPr id="5" name="Picture 4">
            <a:hlinkClick r:id="rId9"/>
            <a:extLst>
              <a:ext uri="{FF2B5EF4-FFF2-40B4-BE49-F238E27FC236}">
                <a16:creationId xmlns:a16="http://schemas.microsoft.com/office/drawing/2014/main" id="{EB489186-4553-BCB0-3968-7E39354B36C0}"/>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6488125" y="1361969"/>
            <a:ext cx="5261533" cy="41340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65510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4" y="338209"/>
            <a:ext cx="12011346" cy="669188"/>
          </a:xfrm>
        </p:spPr>
        <p:txBody>
          <a:bodyPr>
            <a:noAutofit/>
          </a:bodyPr>
          <a:lstStyle/>
          <a:p>
            <a:pPr>
              <a:lnSpc>
                <a:spcPct val="107000"/>
              </a:lnSpc>
              <a:spcAft>
                <a:spcPts val="800"/>
              </a:spcAft>
            </a:pPr>
            <a:r>
              <a:rPr lang="en-GB" sz="2800" b="1">
                <a:effectLst/>
                <a:latin typeface="Open sans" panose="020B0606030504020204" pitchFamily="34" charset="0"/>
                <a:ea typeface="Open sans" panose="020B0606030504020204" pitchFamily="34" charset="0"/>
                <a:cs typeface="Open sans" panose="020B0606030504020204" pitchFamily="34" charset="0"/>
              </a:rPr>
              <a:t>October’s </a:t>
            </a:r>
            <a:r>
              <a:rPr lang="en-GB" sz="2800" b="1" dirty="0">
                <a:effectLst/>
                <a:latin typeface="Open sans" panose="020B0606030504020204" pitchFamily="34" charset="0"/>
                <a:ea typeface="Open sans" panose="020B0606030504020204" pitchFamily="34" charset="0"/>
                <a:cs typeface="Open sans" panose="020B0606030504020204" pitchFamily="34" charset="0"/>
              </a:rPr>
              <a:t>subject of th</a:t>
            </a:r>
            <a:r>
              <a:rPr lang="en-GB" sz="2800" b="1" dirty="0">
                <a:latin typeface="Open sans" panose="020B0606030504020204" pitchFamily="34" charset="0"/>
                <a:ea typeface="Open sans" panose="020B0606030504020204" pitchFamily="34" charset="0"/>
                <a:cs typeface="Open sans" panose="020B0606030504020204" pitchFamily="34" charset="0"/>
              </a:rPr>
              <a:t>e month is… </a:t>
            </a:r>
            <a:r>
              <a:rPr lang="en-GB" sz="2400" b="1" dirty="0">
                <a:latin typeface="Open sans" panose="020B0606030504020204" pitchFamily="34" charset="0"/>
                <a:ea typeface="Open sans" panose="020B0606030504020204" pitchFamily="34" charset="0"/>
                <a:cs typeface="Open sans" panose="020B0606030504020204" pitchFamily="34" charset="0"/>
              </a:rPr>
              <a:t>Building surveying and construction</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31F9EC61-BD58-2119-4510-958F70CE0DFD}"/>
              </a:ext>
            </a:extLst>
          </p:cNvPr>
          <p:cNvSpPr txBox="1"/>
          <p:nvPr/>
        </p:nvSpPr>
        <p:spPr>
          <a:xfrm>
            <a:off x="592147" y="1361969"/>
            <a:ext cx="5503854" cy="1522986"/>
          </a:xfrm>
          <a:prstGeom prst="roundRect">
            <a:avLst>
              <a:gd name="adj" fmla="val 0"/>
            </a:avLst>
          </a:prstGeom>
          <a:solidFill>
            <a:srgbClr val="DDC5ED"/>
          </a:solidFill>
          <a:ln w="38100">
            <a:solidFill>
              <a:srgbClr val="BD90DC"/>
            </a:solidFill>
          </a:ln>
        </p:spPr>
        <p:txBody>
          <a:bodyPr wrap="square" tIns="468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1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Today we'll be hearing from Adam, who’s a </a:t>
            </a:r>
            <a:r>
              <a:rPr kumimoji="0" lang="en-GB" sz="21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building surveying </a:t>
            </a:r>
            <a:r>
              <a:rPr kumimoji="0" lang="en-GB" sz="21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student.</a:t>
            </a:r>
          </a:p>
        </p:txBody>
      </p:sp>
      <p:sp>
        <p:nvSpPr>
          <p:cNvPr id="3" name="TextBox 2">
            <a:extLst>
              <a:ext uri="{FF2B5EF4-FFF2-40B4-BE49-F238E27FC236}">
                <a16:creationId xmlns:a16="http://schemas.microsoft.com/office/drawing/2014/main" id="{868754C6-D3B2-413C-BE8A-43DCA8EC2594}"/>
              </a:ext>
            </a:extLst>
          </p:cNvPr>
          <p:cNvSpPr txBox="1"/>
          <p:nvPr/>
        </p:nvSpPr>
        <p:spPr>
          <a:xfrm>
            <a:off x="592147" y="3239527"/>
            <a:ext cx="5503854" cy="2256504"/>
          </a:xfrm>
          <a:prstGeom prst="roundRect">
            <a:avLst>
              <a:gd name="adj" fmla="val 0"/>
            </a:avLst>
          </a:prstGeom>
          <a:solidFill>
            <a:srgbClr val="ECDFF5"/>
          </a:solidFill>
          <a:ln w="38100">
            <a:solidFill>
              <a:srgbClr val="BD90DC"/>
            </a:solidFill>
          </a:ln>
        </p:spPr>
        <p:txBody>
          <a:bodyPr wrap="square" tIns="46800" anchor="ctr" anchorCtr="0">
            <a:noAutofit/>
          </a:bodyPr>
          <a:lstStyle>
            <a:defPPr>
              <a:defRPr lang="en-US"/>
            </a:defPPr>
            <a:lvl1pPr marR="0" lvl="0" indent="0" algn="ctr" fontAlgn="auto">
              <a:lnSpc>
                <a:spcPct val="150000"/>
              </a:lnSpc>
              <a:spcBef>
                <a:spcPts val="0"/>
              </a:spcBef>
              <a:buClrTx/>
              <a:buSzTx/>
              <a:buFontTx/>
              <a:buNone/>
              <a:tabLst/>
              <a:defRPr kumimoji="0" sz="220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1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Whilst you’re watching, think about the </a:t>
            </a:r>
            <a:r>
              <a:rPr kumimoji="0" lang="en-GB" sz="21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career prospects</a:t>
            </a:r>
            <a:r>
              <a:rPr kumimoji="0" lang="en-GB" sz="2100" b="1" i="0" u="none" strike="noStrike" kern="1200" cap="none" spc="0" normalizeH="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GB" sz="2100" b="0" i="0" u="none" strike="noStrike" kern="1200" cap="none" spc="0" normalizeH="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that could come from studying this subject.</a:t>
            </a:r>
            <a:endParaRPr kumimoji="0" lang="en-GB" sz="21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6" name="Graphic 5" descr="Thought bubble with solid fill">
            <a:extLst>
              <a:ext uri="{FF2B5EF4-FFF2-40B4-BE49-F238E27FC236}">
                <a16:creationId xmlns:a16="http://schemas.microsoft.com/office/drawing/2014/main" id="{10B90474-F298-5AB5-5462-8BC9EF7AD8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18798" y="5038830"/>
            <a:ext cx="914400" cy="914400"/>
          </a:xfrm>
          <a:prstGeom prst="rect">
            <a:avLst/>
          </a:prstGeom>
        </p:spPr>
      </p:pic>
      <p:pic>
        <p:nvPicPr>
          <p:cNvPr id="5" name="Picture 4">
            <a:hlinkClick r:id="rId5"/>
            <a:extLst>
              <a:ext uri="{FF2B5EF4-FFF2-40B4-BE49-F238E27FC236}">
                <a16:creationId xmlns:a16="http://schemas.microsoft.com/office/drawing/2014/main" id="{C0AB02BB-D50A-9E0D-B000-608BC87A743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488125" y="1361969"/>
            <a:ext cx="5261533" cy="41340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1563911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D69816-A9DA-E0C5-4DEA-42FA859BC7A0}"/>
              </a:ext>
            </a:extLst>
          </p:cNvPr>
          <p:cNvSpPr txBox="1"/>
          <p:nvPr/>
        </p:nvSpPr>
        <p:spPr>
          <a:xfrm>
            <a:off x="592147" y="1168401"/>
            <a:ext cx="7053252" cy="4673600"/>
          </a:xfrm>
          <a:prstGeom prst="roundRect">
            <a:avLst>
              <a:gd name="adj" fmla="val 0"/>
            </a:avLst>
          </a:prstGeom>
          <a:solidFill>
            <a:srgbClr val="ECDFF5"/>
          </a:solidFill>
          <a:ln w="38100">
            <a:solidFill>
              <a:srgbClr val="BD90DC"/>
            </a:solidFill>
          </a:ln>
        </p:spPr>
        <p:txBody>
          <a:bodyPr wrap="square" tIns="46800" anchor="ctr" anchorCtr="0">
            <a:noAutofit/>
          </a:bodyPr>
          <a:lstStyle>
            <a:defPPr>
              <a:defRPr lang="en-US"/>
            </a:defPPr>
            <a:lvl1pPr marR="0" lvl="0" indent="0" algn="ctr" fontAlgn="auto">
              <a:lnSpc>
                <a:spcPct val="150000"/>
              </a:lnSpc>
              <a:spcBef>
                <a:spcPts val="0"/>
              </a:spcBef>
              <a:buClrTx/>
              <a:buSzTx/>
              <a:buFontTx/>
              <a:buNone/>
              <a:tabLst/>
              <a:defRPr kumimoji="0" sz="220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kumimoji="0" lang="en-GB" sz="19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Where could studying this subject take you in the </a:t>
            </a:r>
            <a:r>
              <a:rPr kumimoji="0" lang="en-GB" sz="19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future</a:t>
            </a:r>
            <a:r>
              <a:rPr kumimoji="0" lang="en-GB" sz="19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p>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lang="en-GB" sz="1900" dirty="0"/>
              <a:t>If you could ask Adam anything about this subject, what </a:t>
            </a:r>
            <a:r>
              <a:rPr lang="en-GB" sz="1900" b="1" dirty="0"/>
              <a:t>question</a:t>
            </a:r>
            <a:r>
              <a:rPr lang="en-GB" sz="1900" dirty="0"/>
              <a:t> would you ask him?</a:t>
            </a:r>
          </a:p>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kumimoji="0" lang="en-GB" sz="19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What </a:t>
            </a:r>
            <a:r>
              <a:rPr kumimoji="0" lang="en-GB" sz="19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skills</a:t>
            </a:r>
            <a:r>
              <a:rPr kumimoji="0" lang="en-GB" sz="19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or </a:t>
            </a:r>
            <a:r>
              <a:rPr kumimoji="0" lang="en-GB" sz="19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knowledge</a:t>
            </a:r>
            <a:r>
              <a:rPr kumimoji="0" lang="en-GB" sz="19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from your school/college subjects are most relevant to this subject?</a:t>
            </a:r>
          </a:p>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kumimoji="0" lang="en-GB" sz="19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What </a:t>
            </a:r>
            <a:r>
              <a:rPr kumimoji="0" lang="en-GB" sz="19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challenges</a:t>
            </a:r>
            <a:r>
              <a:rPr kumimoji="0" lang="en-GB" sz="19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did Adam mention about the degree? How do these challenges affect </a:t>
            </a:r>
            <a:r>
              <a:rPr kumimoji="0" lang="en-GB" sz="19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your</a:t>
            </a:r>
            <a:r>
              <a:rPr kumimoji="0" lang="en-GB" sz="19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interest in pursuing this subject?</a:t>
            </a:r>
          </a:p>
        </p:txBody>
      </p:sp>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3" y="338209"/>
            <a:ext cx="12298217" cy="669188"/>
          </a:xfrm>
        </p:spPr>
        <p:txBody>
          <a:bodyPr>
            <a:noAutofit/>
          </a:bodyPr>
          <a:lstStyle/>
          <a:p>
            <a:pPr>
              <a:lnSpc>
                <a:spcPct val="107000"/>
              </a:lnSpc>
              <a:spcAft>
                <a:spcPts val="800"/>
              </a:spcAft>
            </a:pPr>
            <a:r>
              <a:rPr lang="en-GB" sz="2800" b="1">
                <a:effectLst/>
                <a:latin typeface="Open sans" panose="020B0606030504020204" pitchFamily="34" charset="0"/>
                <a:ea typeface="Open sans" panose="020B0606030504020204" pitchFamily="34" charset="0"/>
                <a:cs typeface="Open sans" panose="020B0606030504020204" pitchFamily="34" charset="0"/>
              </a:rPr>
              <a:t>October’s </a:t>
            </a:r>
            <a:r>
              <a:rPr lang="en-GB" sz="2800" b="1" dirty="0">
                <a:effectLst/>
                <a:latin typeface="Open sans" panose="020B0606030504020204" pitchFamily="34" charset="0"/>
                <a:ea typeface="Open sans" panose="020B0606030504020204" pitchFamily="34" charset="0"/>
                <a:cs typeface="Open sans" panose="020B0606030504020204" pitchFamily="34" charset="0"/>
              </a:rPr>
              <a:t>subject of th</a:t>
            </a:r>
            <a:r>
              <a:rPr lang="en-GB" sz="2800" b="1" dirty="0">
                <a:latin typeface="Open sans" panose="020B0606030504020204" pitchFamily="34" charset="0"/>
                <a:ea typeface="Open sans" panose="020B0606030504020204" pitchFamily="34" charset="0"/>
                <a:cs typeface="Open sans" panose="020B0606030504020204" pitchFamily="34" charset="0"/>
              </a:rPr>
              <a:t>e month is… </a:t>
            </a:r>
            <a:r>
              <a:rPr lang="en-GB" sz="2400" b="1" dirty="0">
                <a:latin typeface="Open sans" panose="020B0606030504020204" pitchFamily="34" charset="0"/>
                <a:ea typeface="Open sans" panose="020B0606030504020204" pitchFamily="34" charset="0"/>
                <a:cs typeface="Open sans" panose="020B0606030504020204" pitchFamily="34" charset="0"/>
              </a:rPr>
              <a:t>Building surveying and construction</a:t>
            </a:r>
            <a:endParaRPr lang="en-GB" sz="2800" dirty="0">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hlinkClick r:id="rId3"/>
            <a:extLst>
              <a:ext uri="{FF2B5EF4-FFF2-40B4-BE49-F238E27FC236}">
                <a16:creationId xmlns:a16="http://schemas.microsoft.com/office/drawing/2014/main" id="{CC832EE6-4351-31FA-B5A4-0982378CE94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896362" y="1974055"/>
            <a:ext cx="3703491" cy="290988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528388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53CAEAC-E945-F44A-7EAF-986C0B01FE7C}"/>
              </a:ext>
            </a:extLst>
          </p:cNvPr>
          <p:cNvPicPr>
            <a:picLocks noChangeAspect="1"/>
          </p:cNvPicPr>
          <p:nvPr/>
        </p:nvPicPr>
        <p:blipFill>
          <a:blip r:embed="rId3"/>
          <a:stretch>
            <a:fillRect/>
          </a:stretch>
        </p:blipFill>
        <p:spPr>
          <a:xfrm>
            <a:off x="0" y="-297"/>
            <a:ext cx="12192528" cy="6858297"/>
          </a:xfrm>
          <a:prstGeom prst="rect">
            <a:avLst/>
          </a:prstGeom>
        </p:spPr>
      </p:pic>
    </p:spTree>
    <p:extLst>
      <p:ext uri="{BB962C8B-B14F-4D97-AF65-F5344CB8AC3E}">
        <p14:creationId xmlns:p14="http://schemas.microsoft.com/office/powerpoint/2010/main" val="295578321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975278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A99C96D-E9B1-41A7-82FD-190A1F26198A}"/>
              </a:ext>
            </a:extLst>
          </p:cNvPr>
          <p:cNvSpPr>
            <a:spLocks noGrp="1"/>
          </p:cNvSpPr>
          <p:nvPr>
            <p:ph type="subTitle" idx="1"/>
          </p:nvPr>
        </p:nvSpPr>
        <p:spPr>
          <a:xfrm>
            <a:off x="1524000" y="3055279"/>
            <a:ext cx="9144000" cy="2855663"/>
          </a:xfrm>
        </p:spPr>
        <p:txBody>
          <a:bodyPr>
            <a:normAutofit/>
          </a:bodyPr>
          <a:lstStyle/>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Career of the month</a:t>
            </a:r>
          </a:p>
          <a:p>
            <a:pPr algn="l"/>
            <a:endParaRPr lang="en-GB"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Year 13 </a:t>
            </a:r>
            <a:r>
              <a:rPr lang="en-GB" sz="5600">
                <a:solidFill>
                  <a:schemeClr val="bg1"/>
                </a:solidFill>
                <a:latin typeface="Open Sans" panose="020B0606030504020204" pitchFamily="34" charset="0"/>
                <a:ea typeface="Open Sans" panose="020B0606030504020204" pitchFamily="34" charset="0"/>
                <a:cs typeface="Open Sans" panose="020B0606030504020204" pitchFamily="34" charset="0"/>
              </a:rPr>
              <a:t>– October</a:t>
            </a:r>
            <a:endPar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1133554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4" y="338209"/>
            <a:ext cx="11419200" cy="669188"/>
          </a:xfrm>
        </p:spPr>
        <p:txBody>
          <a:bodyPr>
            <a:noAutofit/>
          </a:bodyPr>
          <a:lstStyle/>
          <a:p>
            <a:pPr>
              <a:lnSpc>
                <a:spcPct val="107000"/>
              </a:lnSpc>
              <a:spcAft>
                <a:spcPts val="800"/>
              </a:spcAft>
            </a:pPr>
            <a:r>
              <a:rPr lang="en-GB" sz="3200" b="1">
                <a:effectLst/>
                <a:latin typeface="Open sans" panose="020B0606030504020204" pitchFamily="34" charset="0"/>
                <a:ea typeface="Open sans" panose="020B0606030504020204" pitchFamily="34" charset="0"/>
                <a:cs typeface="Open sans" panose="020B0606030504020204" pitchFamily="34" charset="0"/>
              </a:rPr>
              <a:t>October’s </a:t>
            </a:r>
            <a:r>
              <a:rPr lang="en-GB" sz="3200" b="1" dirty="0">
                <a:effectLst/>
                <a:latin typeface="Open sans" panose="020B0606030504020204" pitchFamily="34" charset="0"/>
                <a:ea typeface="Open sans" panose="020B0606030504020204" pitchFamily="34" charset="0"/>
                <a:cs typeface="Open sans" panose="020B0606030504020204" pitchFamily="34" charset="0"/>
              </a:rPr>
              <a:t>career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B85D06CF-7FBC-42D6-2074-B7394F04738D}"/>
              </a:ext>
            </a:extLst>
          </p:cNvPr>
          <p:cNvSpPr txBox="1"/>
          <p:nvPr/>
        </p:nvSpPr>
        <p:spPr>
          <a:xfrm>
            <a:off x="592147" y="1361969"/>
            <a:ext cx="5503854" cy="1711971"/>
          </a:xfrm>
          <a:prstGeom prst="roundRect">
            <a:avLst>
              <a:gd name="adj" fmla="val 0"/>
            </a:avLst>
          </a:prstGeom>
          <a:solidFill>
            <a:srgbClr val="FFD966"/>
          </a:solidFill>
          <a:ln w="28575">
            <a:noFill/>
          </a:ln>
          <a:effectLst>
            <a:outerShdw blurRad="50800" dist="38100" dir="2700000" algn="tl" rotWithShape="0">
              <a:prstClr val="black">
                <a:alpha val="40000"/>
              </a:prstClr>
            </a:outerShdw>
          </a:effectLst>
        </p:spPr>
        <p:txBody>
          <a:bodyPr wrap="square" tIns="46800" anchor="ctr" anchorCtr="0">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Social researcher</a:t>
            </a:r>
          </a:p>
        </p:txBody>
      </p:sp>
      <p:sp>
        <p:nvSpPr>
          <p:cNvPr id="10" name="TextBox 9">
            <a:extLst>
              <a:ext uri="{FF2B5EF4-FFF2-40B4-BE49-F238E27FC236}">
                <a16:creationId xmlns:a16="http://schemas.microsoft.com/office/drawing/2014/main" id="{6F3C93B2-B4DE-F3C3-FFD3-FF3841D349DB}"/>
              </a:ext>
            </a:extLst>
          </p:cNvPr>
          <p:cNvSpPr txBox="1"/>
          <p:nvPr/>
        </p:nvSpPr>
        <p:spPr>
          <a:xfrm>
            <a:off x="592147" y="3784060"/>
            <a:ext cx="5503854" cy="1711971"/>
          </a:xfrm>
          <a:prstGeom prst="roundRect">
            <a:avLst>
              <a:gd name="adj" fmla="val 0"/>
            </a:avLst>
          </a:prstGeom>
          <a:solidFill>
            <a:srgbClr val="FFF2CC"/>
          </a:solidFill>
          <a:ln w="38100">
            <a:solidFill>
              <a:srgbClr val="FFC000"/>
            </a:solidFill>
          </a:ln>
        </p:spPr>
        <p:txBody>
          <a:bodyPr wrap="square" tIns="468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Note down at least one thing you think you know about this career.</a:t>
            </a:r>
          </a:p>
        </p:txBody>
      </p:sp>
      <p:pic>
        <p:nvPicPr>
          <p:cNvPr id="21" name="Graphic 20" descr="Pen with solid fill">
            <a:extLst>
              <a:ext uri="{FF2B5EF4-FFF2-40B4-BE49-F238E27FC236}">
                <a16:creationId xmlns:a16="http://schemas.microsoft.com/office/drawing/2014/main" id="{B724239B-D34D-7D58-53B8-385ADBEF56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91094" y="4886431"/>
            <a:ext cx="914400" cy="914400"/>
          </a:xfrm>
          <a:prstGeom prst="rect">
            <a:avLst/>
          </a:prstGeom>
        </p:spPr>
      </p:pic>
      <p:pic>
        <p:nvPicPr>
          <p:cNvPr id="9" name="Graphic 8" descr="Document with solid fill">
            <a:extLst>
              <a:ext uri="{FF2B5EF4-FFF2-40B4-BE49-F238E27FC236}">
                <a16:creationId xmlns:a16="http://schemas.microsoft.com/office/drawing/2014/main" id="{90E4B2F2-78B0-1A36-4F03-4C10CD520825}"/>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rot="20796842">
            <a:off x="5381235" y="1212324"/>
            <a:ext cx="914400" cy="914400"/>
          </a:xfrm>
          <a:prstGeom prst="rect">
            <a:avLst/>
          </a:prstGeom>
        </p:spPr>
      </p:pic>
      <p:pic>
        <p:nvPicPr>
          <p:cNvPr id="14" name="Graphic 13" descr="Research with solid fill">
            <a:extLst>
              <a:ext uri="{FF2B5EF4-FFF2-40B4-BE49-F238E27FC236}">
                <a16:creationId xmlns:a16="http://schemas.microsoft.com/office/drawing/2014/main" id="{1559883F-2FA4-7445-C045-F37E8BB2DCAD}"/>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483715" y="2482082"/>
            <a:ext cx="914400" cy="914400"/>
          </a:xfrm>
          <a:prstGeom prst="rect">
            <a:avLst/>
          </a:prstGeom>
        </p:spPr>
      </p:pic>
      <p:pic>
        <p:nvPicPr>
          <p:cNvPr id="2" name="Picture 1">
            <a:hlinkClick r:id="rId9"/>
            <a:extLst>
              <a:ext uri="{FF2B5EF4-FFF2-40B4-BE49-F238E27FC236}">
                <a16:creationId xmlns:a16="http://schemas.microsoft.com/office/drawing/2014/main" id="{19D093B7-7219-0FEF-4C27-18710C4936B7}"/>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6714577" y="1489324"/>
            <a:ext cx="4773619" cy="39118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48925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4" y="338209"/>
            <a:ext cx="12930228" cy="669188"/>
          </a:xfrm>
        </p:spPr>
        <p:txBody>
          <a:bodyPr>
            <a:noAutofit/>
          </a:bodyPr>
          <a:lstStyle/>
          <a:p>
            <a:pPr>
              <a:lnSpc>
                <a:spcPct val="107000"/>
              </a:lnSpc>
              <a:spcAft>
                <a:spcPts val="800"/>
              </a:spcAft>
            </a:pPr>
            <a:r>
              <a:rPr lang="en-GB" sz="3200" b="1">
                <a:effectLst/>
                <a:latin typeface="Open sans" panose="020B0606030504020204" pitchFamily="34" charset="0"/>
                <a:ea typeface="Open sans" panose="020B0606030504020204" pitchFamily="34" charset="0"/>
                <a:cs typeface="Open sans" panose="020B0606030504020204" pitchFamily="34" charset="0"/>
              </a:rPr>
              <a:t>October’s </a:t>
            </a:r>
            <a:r>
              <a:rPr lang="en-GB" sz="3200" b="1" dirty="0">
                <a:effectLst/>
                <a:latin typeface="Open sans" panose="020B0606030504020204" pitchFamily="34" charset="0"/>
                <a:ea typeface="Open sans" panose="020B0606030504020204" pitchFamily="34" charset="0"/>
                <a:cs typeface="Open sans" panose="020B0606030504020204" pitchFamily="34" charset="0"/>
              </a:rPr>
              <a:t>career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 Social researcher</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B85D06CF-7FBC-42D6-2074-B7394F04738D}"/>
              </a:ext>
            </a:extLst>
          </p:cNvPr>
          <p:cNvSpPr txBox="1"/>
          <p:nvPr/>
        </p:nvSpPr>
        <p:spPr>
          <a:xfrm>
            <a:off x="592147" y="1361969"/>
            <a:ext cx="5503854" cy="2362867"/>
          </a:xfrm>
          <a:prstGeom prst="roundRect">
            <a:avLst>
              <a:gd name="adj" fmla="val 0"/>
            </a:avLst>
          </a:prstGeom>
          <a:solidFill>
            <a:srgbClr val="FFE699"/>
          </a:solidFill>
          <a:ln w="38100">
            <a:solidFill>
              <a:srgbClr val="FFC000"/>
            </a:solidFill>
          </a:ln>
        </p:spPr>
        <p:txBody>
          <a:bodyPr wrap="square" tIns="468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There are lots of roles that fall under the category of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social researcher</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Today we'll be hearing from Natasha, who’s a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government social researcher</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p>
        </p:txBody>
      </p:sp>
      <p:sp>
        <p:nvSpPr>
          <p:cNvPr id="10" name="TextBox 9">
            <a:extLst>
              <a:ext uri="{FF2B5EF4-FFF2-40B4-BE49-F238E27FC236}">
                <a16:creationId xmlns:a16="http://schemas.microsoft.com/office/drawing/2014/main" id="{6F3C93B2-B4DE-F3C3-FFD3-FF3841D349DB}"/>
              </a:ext>
            </a:extLst>
          </p:cNvPr>
          <p:cNvSpPr txBox="1"/>
          <p:nvPr/>
        </p:nvSpPr>
        <p:spPr>
          <a:xfrm>
            <a:off x="592147" y="3931920"/>
            <a:ext cx="5503854" cy="1564111"/>
          </a:xfrm>
          <a:prstGeom prst="roundRect">
            <a:avLst>
              <a:gd name="adj" fmla="val 0"/>
            </a:avLst>
          </a:prstGeom>
          <a:solidFill>
            <a:srgbClr val="FFF2CC"/>
          </a:solidFill>
          <a:ln w="38100">
            <a:solidFill>
              <a:srgbClr val="FFC000"/>
            </a:solidFill>
          </a:ln>
        </p:spPr>
        <p:txBody>
          <a:bodyPr wrap="square" tIns="46800" anchor="ctr" anchorCtr="0">
            <a:noAutofit/>
          </a:bodyPr>
          <a:lstStyle>
            <a:defPPr>
              <a:defRPr lang="en-US"/>
            </a:defPPr>
            <a:lvl1pPr marR="0" lvl="0" indent="0" algn="ctr" fontAlgn="auto">
              <a:lnSpc>
                <a:spcPct val="150000"/>
              </a:lnSpc>
              <a:spcBef>
                <a:spcPts val="0"/>
              </a:spcBef>
              <a:buClrTx/>
              <a:buSzTx/>
              <a:buFontTx/>
              <a:buNone/>
              <a:tabLst/>
              <a:defRPr kumimoji="0" sz="220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Whilst you’re watching, think about the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transferable</a:t>
            </a:r>
            <a:r>
              <a:rPr kumimoji="0" lang="en-GB" sz="2200" b="1" i="0" u="none" strike="noStrike" kern="1200" cap="none" spc="0" normalizeH="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skills</a:t>
            </a:r>
            <a:r>
              <a:rPr kumimoji="0" lang="en-GB" sz="2200" i="0" u="none" strike="noStrike" kern="1200" cap="none" spc="0" normalizeH="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you have that could relate to this career. </a:t>
            </a:r>
            <a:endPar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3" name="Graphic 2" descr="Thought bubble with solid fill">
            <a:extLst>
              <a:ext uri="{FF2B5EF4-FFF2-40B4-BE49-F238E27FC236}">
                <a16:creationId xmlns:a16="http://schemas.microsoft.com/office/drawing/2014/main" id="{B46080A7-C5F8-4B16-25E5-025264779F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18798" y="5038830"/>
            <a:ext cx="914400" cy="914400"/>
          </a:xfrm>
          <a:prstGeom prst="rect">
            <a:avLst/>
          </a:prstGeom>
        </p:spPr>
      </p:pic>
      <p:pic>
        <p:nvPicPr>
          <p:cNvPr id="2" name="Picture 1">
            <a:hlinkClick r:id="rId5"/>
            <a:extLst>
              <a:ext uri="{FF2B5EF4-FFF2-40B4-BE49-F238E27FC236}">
                <a16:creationId xmlns:a16="http://schemas.microsoft.com/office/drawing/2014/main" id="{B8277447-DC4A-20A3-62C5-B225E996A2A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714577" y="1489324"/>
            <a:ext cx="4773619" cy="39118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5570450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F3C93B2-B4DE-F3C3-FFD3-FF3841D349DB}"/>
              </a:ext>
            </a:extLst>
          </p:cNvPr>
          <p:cNvSpPr txBox="1"/>
          <p:nvPr/>
        </p:nvSpPr>
        <p:spPr>
          <a:xfrm>
            <a:off x="592146" y="1168400"/>
            <a:ext cx="7053253" cy="4673601"/>
          </a:xfrm>
          <a:prstGeom prst="roundRect">
            <a:avLst>
              <a:gd name="adj" fmla="val 0"/>
            </a:avLst>
          </a:prstGeom>
          <a:solidFill>
            <a:srgbClr val="FFF2CC"/>
          </a:solidFill>
          <a:ln w="38100">
            <a:solidFill>
              <a:srgbClr val="FFC000"/>
            </a:solidFill>
          </a:ln>
        </p:spPr>
        <p:txBody>
          <a:bodyPr wrap="square" tIns="46800" anchor="ctr" anchorCtr="0">
            <a:noAutofit/>
          </a:bodyPr>
          <a:lstStyle>
            <a:defPPr>
              <a:defRPr lang="en-US"/>
            </a:defPPr>
            <a:lvl1pPr marR="0" lvl="0" indent="0" algn="ctr" fontAlgn="auto">
              <a:lnSpc>
                <a:spcPct val="150000"/>
              </a:lnSpc>
              <a:spcBef>
                <a:spcPts val="0"/>
              </a:spcBef>
              <a:buClrTx/>
              <a:buSzTx/>
              <a:buFontTx/>
              <a:buNone/>
              <a:tabLst/>
              <a:defRPr kumimoji="0" sz="220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pPr marL="457200" lvl="0" indent="-457200" algn="l">
              <a:spcAft>
                <a:spcPts val="1600"/>
              </a:spcAft>
              <a:buFont typeface="+mj-lt"/>
              <a:buAutoNum type="arabicPeriod"/>
              <a:defRPr/>
            </a:pPr>
            <a:r>
              <a:rPr lang="en-GB" sz="1900" dirty="0"/>
              <a:t>Do you think this career might </a:t>
            </a:r>
            <a:r>
              <a:rPr lang="en-GB" sz="1900" b="1" dirty="0"/>
              <a:t>change</a:t>
            </a:r>
            <a:r>
              <a:rPr lang="en-GB" sz="1900" dirty="0"/>
              <a:t> in the future? Could </a:t>
            </a:r>
            <a:r>
              <a:rPr lang="en-GB" sz="1900" b="1" dirty="0"/>
              <a:t>AI</a:t>
            </a:r>
            <a:r>
              <a:rPr lang="en-GB" sz="1900" dirty="0"/>
              <a:t> impact working in this career?</a:t>
            </a:r>
          </a:p>
          <a:p>
            <a:pPr marL="457200" lvl="0" indent="-457200" algn="l">
              <a:spcAft>
                <a:spcPts val="1600"/>
              </a:spcAft>
              <a:buFont typeface="+mj-lt"/>
              <a:buAutoNum type="arabicPeriod"/>
              <a:defRPr/>
            </a:pPr>
            <a:r>
              <a:rPr lang="en-GB" sz="1900" dirty="0"/>
              <a:t>Did you learn anything about the </a:t>
            </a:r>
            <a:r>
              <a:rPr lang="en-GB" sz="1900" b="1" dirty="0"/>
              <a:t>work environment </a:t>
            </a:r>
            <a:r>
              <a:rPr lang="en-GB" sz="1900" dirty="0"/>
              <a:t>or </a:t>
            </a:r>
            <a:r>
              <a:rPr lang="en-GB" sz="1900" b="1" dirty="0"/>
              <a:t>culture</a:t>
            </a:r>
            <a:r>
              <a:rPr lang="en-GB" sz="1900" dirty="0"/>
              <a:t> of this career? Did it make you </a:t>
            </a:r>
            <a:r>
              <a:rPr lang="en-GB" sz="1900" b="1" dirty="0"/>
              <a:t>more</a:t>
            </a:r>
            <a:r>
              <a:rPr lang="en-GB" sz="1900" dirty="0"/>
              <a:t> or </a:t>
            </a:r>
            <a:r>
              <a:rPr lang="en-GB" sz="1900" b="1" dirty="0"/>
              <a:t>less</a:t>
            </a:r>
            <a:r>
              <a:rPr lang="en-GB" sz="1900" dirty="0"/>
              <a:t> interested in this career?</a:t>
            </a:r>
          </a:p>
          <a:p>
            <a:pPr marL="457200" lvl="0" indent="-457200" algn="l">
              <a:spcAft>
                <a:spcPts val="1600"/>
              </a:spcAft>
              <a:buFont typeface="+mj-lt"/>
              <a:buAutoNum type="arabicPeriod"/>
              <a:defRPr/>
            </a:pPr>
            <a:r>
              <a:rPr lang="en-GB" sz="1900" dirty="0"/>
              <a:t>What </a:t>
            </a:r>
            <a:r>
              <a:rPr lang="en-GB" sz="1900" b="1" dirty="0"/>
              <a:t>transferable</a:t>
            </a:r>
            <a:r>
              <a:rPr lang="en-GB" sz="1900" dirty="0"/>
              <a:t> </a:t>
            </a:r>
            <a:r>
              <a:rPr lang="en-GB" sz="1900" b="1" dirty="0"/>
              <a:t>skills</a:t>
            </a:r>
            <a:r>
              <a:rPr lang="en-GB" sz="1900" dirty="0"/>
              <a:t> could you apply to this career?</a:t>
            </a:r>
          </a:p>
          <a:p>
            <a:pPr marL="457200" lvl="0" indent="-457200" algn="l">
              <a:spcAft>
                <a:spcPts val="1600"/>
              </a:spcAft>
              <a:buFont typeface="+mj-lt"/>
              <a:buAutoNum type="arabicPeriod"/>
              <a:defRPr/>
            </a:pPr>
            <a:r>
              <a:rPr lang="en-GB" sz="1900" dirty="0"/>
              <a:t>What are the </a:t>
            </a:r>
            <a:r>
              <a:rPr lang="en-GB" sz="1900" b="1" dirty="0"/>
              <a:t>next steps </a:t>
            </a:r>
            <a:r>
              <a:rPr lang="en-GB" sz="1900" dirty="0"/>
              <a:t>you’d take if you decided to pursue this career?</a:t>
            </a:r>
          </a:p>
        </p:txBody>
      </p:sp>
      <p:sp>
        <p:nvSpPr>
          <p:cNvPr id="6" name="Title 1">
            <a:extLst>
              <a:ext uri="{FF2B5EF4-FFF2-40B4-BE49-F238E27FC236}">
                <a16:creationId xmlns:a16="http://schemas.microsoft.com/office/drawing/2014/main" id="{C2A693D5-3BC9-88FC-F7AA-D657F42DF019}"/>
              </a:ext>
            </a:extLst>
          </p:cNvPr>
          <p:cNvSpPr txBox="1">
            <a:spLocks/>
          </p:cNvSpPr>
          <p:nvPr/>
        </p:nvSpPr>
        <p:spPr>
          <a:xfrm>
            <a:off x="180654" y="338209"/>
            <a:ext cx="12930228" cy="6691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7000"/>
              </a:lnSpc>
              <a:spcBef>
                <a:spcPct val="0"/>
              </a:spcBef>
              <a:spcAft>
                <a:spcPts val="800"/>
              </a:spcAft>
              <a:buClrTx/>
              <a:buSzTx/>
              <a:buFontTx/>
              <a:buNone/>
              <a:tabLst/>
              <a:defRPr/>
            </a:pPr>
            <a:r>
              <a:rPr kumimoji="0" lang="en-GB" sz="32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October’s </a:t>
            </a:r>
            <a:r>
              <a:rPr kumimoji="0" lang="en-GB" sz="3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career of the month is… Social researcher</a:t>
            </a:r>
            <a:endParaRPr kumimoji="0" lang="en-GB" sz="27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hlinkClick r:id="rId3"/>
            <a:extLst>
              <a:ext uri="{FF2B5EF4-FFF2-40B4-BE49-F238E27FC236}">
                <a16:creationId xmlns:a16="http://schemas.microsoft.com/office/drawing/2014/main" id="{2FED5FF7-3FDE-8A11-37A8-C02CF99143A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825221" y="1882415"/>
            <a:ext cx="3774633" cy="309317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823891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B59DD4F-E1A2-57D4-95F7-5ACB146820B1}"/>
              </a:ext>
            </a:extLst>
          </p:cNvPr>
          <p:cNvPicPr>
            <a:picLocks noChangeAspect="1"/>
          </p:cNvPicPr>
          <p:nvPr/>
        </p:nvPicPr>
        <p:blipFill>
          <a:blip r:embed="rId3"/>
          <a:stretch>
            <a:fillRect/>
          </a:stretch>
        </p:blipFill>
        <p:spPr>
          <a:xfrm>
            <a:off x="0" y="-297"/>
            <a:ext cx="12192000" cy="6858000"/>
          </a:xfrm>
          <a:prstGeom prst="rect">
            <a:avLst/>
          </a:prstGeom>
        </p:spPr>
      </p:pic>
    </p:spTree>
    <p:extLst>
      <p:ext uri="{BB962C8B-B14F-4D97-AF65-F5344CB8AC3E}">
        <p14:creationId xmlns:p14="http://schemas.microsoft.com/office/powerpoint/2010/main" val="14047149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011631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69876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A99C96D-E9B1-41A7-82FD-190A1F26198A}"/>
              </a:ext>
            </a:extLst>
          </p:cNvPr>
          <p:cNvSpPr>
            <a:spLocks noGrp="1"/>
          </p:cNvSpPr>
          <p:nvPr>
            <p:ph type="subTitle" idx="1"/>
          </p:nvPr>
        </p:nvSpPr>
        <p:spPr>
          <a:xfrm>
            <a:off x="1524000" y="3055279"/>
            <a:ext cx="9144000" cy="2855663"/>
          </a:xfrm>
        </p:spPr>
        <p:txBody>
          <a:bodyPr>
            <a:normAutofit/>
          </a:bodyPr>
          <a:lstStyle/>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Subject of the month</a:t>
            </a:r>
          </a:p>
          <a:p>
            <a:pPr algn="l"/>
            <a:endParaRPr lang="en-GB"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Year 13 </a:t>
            </a:r>
            <a:r>
              <a:rPr lang="en-GB" sz="5600">
                <a:solidFill>
                  <a:schemeClr val="bg1"/>
                </a:solidFill>
                <a:latin typeface="Open Sans" panose="020B0606030504020204" pitchFamily="34" charset="0"/>
                <a:ea typeface="Open Sans" panose="020B0606030504020204" pitchFamily="34" charset="0"/>
                <a:cs typeface="Open Sans" panose="020B0606030504020204" pitchFamily="34" charset="0"/>
              </a:rPr>
              <a:t>– October</a:t>
            </a:r>
            <a:endPar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89123225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4" y="338209"/>
            <a:ext cx="11419200" cy="669188"/>
          </a:xfrm>
        </p:spPr>
        <p:txBody>
          <a:bodyPr>
            <a:noAutofit/>
          </a:bodyPr>
          <a:lstStyle/>
          <a:p>
            <a:pPr>
              <a:lnSpc>
                <a:spcPct val="107000"/>
              </a:lnSpc>
              <a:spcAft>
                <a:spcPts val="800"/>
              </a:spcAft>
            </a:pPr>
            <a:r>
              <a:rPr lang="en-GB" sz="3200" b="1">
                <a:effectLst/>
                <a:latin typeface="Open sans" panose="020B0606030504020204" pitchFamily="34" charset="0"/>
                <a:ea typeface="Open sans" panose="020B0606030504020204" pitchFamily="34" charset="0"/>
                <a:cs typeface="Open sans" panose="020B0606030504020204" pitchFamily="34" charset="0"/>
              </a:rPr>
              <a:t>October’s </a:t>
            </a:r>
            <a:r>
              <a:rPr lang="en-GB" sz="3200" b="1" dirty="0">
                <a:effectLst/>
                <a:latin typeface="Open sans" panose="020B0606030504020204" pitchFamily="34" charset="0"/>
                <a:ea typeface="Open sans" panose="020B0606030504020204" pitchFamily="34" charset="0"/>
                <a:cs typeface="Open sans" panose="020B0606030504020204" pitchFamily="34" charset="0"/>
              </a:rPr>
              <a:t>subject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F31953B9-69B4-6EFC-A534-9CEFDA1F3638}"/>
              </a:ext>
            </a:extLst>
          </p:cNvPr>
          <p:cNvSpPr txBox="1"/>
          <p:nvPr/>
        </p:nvSpPr>
        <p:spPr>
          <a:xfrm>
            <a:off x="592147" y="1361969"/>
            <a:ext cx="5503854" cy="1711971"/>
          </a:xfrm>
          <a:prstGeom prst="roundRect">
            <a:avLst>
              <a:gd name="adj" fmla="val 0"/>
            </a:avLst>
          </a:prstGeom>
          <a:solidFill>
            <a:srgbClr val="CBA7E3"/>
          </a:solidFill>
          <a:ln w="28575">
            <a:noFill/>
          </a:ln>
          <a:effectLst>
            <a:outerShdw blurRad="50800" dist="38100" dir="2700000" algn="tl" rotWithShape="0">
              <a:prstClr val="black">
                <a:alpha val="40000"/>
              </a:prstClr>
            </a:outerShdw>
          </a:effectLst>
        </p:spPr>
        <p:txBody>
          <a:bodyPr wrap="square" tIns="46800" anchor="ctr" anchorCtr="0">
            <a:noAutofit/>
          </a:bodyPr>
          <a:lstStyle/>
          <a:p>
            <a:pPr lvl="0" algn="ctr">
              <a:lnSpc>
                <a:spcPct val="120000"/>
              </a:lnSpc>
              <a:defRPr/>
            </a:pPr>
            <a:r>
              <a:rPr lang="en-GB" sz="3600" b="1" dirty="0">
                <a:solidFill>
                  <a:prstClr val="black"/>
                </a:solidFill>
                <a:latin typeface="Open Sans" panose="020B0606030504020204" pitchFamily="34" charset="0"/>
                <a:ea typeface="Open Sans" panose="020B0606030504020204" pitchFamily="34" charset="0"/>
                <a:cs typeface="Open Sans" panose="020B0606030504020204" pitchFamily="34" charset="0"/>
              </a:rPr>
              <a:t>Nutrition</a:t>
            </a:r>
            <a:endParaRPr kumimoji="0" lang="en-GB" sz="36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2FEDA08F-47AD-1FBC-7D9F-9DDDC2518CE3}"/>
              </a:ext>
            </a:extLst>
          </p:cNvPr>
          <p:cNvSpPr txBox="1"/>
          <p:nvPr/>
        </p:nvSpPr>
        <p:spPr>
          <a:xfrm>
            <a:off x="592147" y="3784060"/>
            <a:ext cx="5503854" cy="1711971"/>
          </a:xfrm>
          <a:prstGeom prst="roundRect">
            <a:avLst>
              <a:gd name="adj" fmla="val 0"/>
            </a:avLst>
          </a:prstGeom>
          <a:solidFill>
            <a:srgbClr val="ECDFF5"/>
          </a:solidFill>
          <a:ln w="38100">
            <a:solidFill>
              <a:srgbClr val="BD90DC"/>
            </a:solidFill>
          </a:ln>
        </p:spPr>
        <p:txBody>
          <a:bodyPr wrap="square" tIns="468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Note down at least one thing you think you know about this subject.</a:t>
            </a:r>
          </a:p>
        </p:txBody>
      </p:sp>
      <p:pic>
        <p:nvPicPr>
          <p:cNvPr id="6" name="Graphic 5" descr="Pen with solid fill">
            <a:extLst>
              <a:ext uri="{FF2B5EF4-FFF2-40B4-BE49-F238E27FC236}">
                <a16:creationId xmlns:a16="http://schemas.microsoft.com/office/drawing/2014/main" id="{8D2D4C01-611B-4EAA-1E8C-B06301A899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91094" y="4886431"/>
            <a:ext cx="914400" cy="914400"/>
          </a:xfrm>
          <a:prstGeom prst="rect">
            <a:avLst/>
          </a:prstGeom>
        </p:spPr>
      </p:pic>
      <p:pic>
        <p:nvPicPr>
          <p:cNvPr id="10" name="Graphic 9" descr="Apple with solid fill">
            <a:extLst>
              <a:ext uri="{FF2B5EF4-FFF2-40B4-BE49-F238E27FC236}">
                <a16:creationId xmlns:a16="http://schemas.microsoft.com/office/drawing/2014/main" id="{1A2A5D67-7B10-0245-CDB0-BC635F5A7A03}"/>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169527" y="1175077"/>
            <a:ext cx="914400" cy="914400"/>
          </a:xfrm>
          <a:prstGeom prst="rect">
            <a:avLst/>
          </a:prstGeom>
        </p:spPr>
      </p:pic>
      <p:pic>
        <p:nvPicPr>
          <p:cNvPr id="13" name="Graphic 12" descr="Heart with pulse with solid fill">
            <a:extLst>
              <a:ext uri="{FF2B5EF4-FFF2-40B4-BE49-F238E27FC236}">
                <a16:creationId xmlns:a16="http://schemas.microsoft.com/office/drawing/2014/main" id="{C866F7C2-C0FF-3F17-2F79-94E51D4945BA}"/>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592147" y="2469630"/>
            <a:ext cx="914400" cy="914400"/>
          </a:xfrm>
          <a:prstGeom prst="rect">
            <a:avLst/>
          </a:prstGeom>
        </p:spPr>
      </p:pic>
      <p:pic>
        <p:nvPicPr>
          <p:cNvPr id="5" name="Picture 4">
            <a:hlinkClick r:id="rId9"/>
            <a:extLst>
              <a:ext uri="{FF2B5EF4-FFF2-40B4-BE49-F238E27FC236}">
                <a16:creationId xmlns:a16="http://schemas.microsoft.com/office/drawing/2014/main" id="{12B9A706-64FE-BF6F-31D8-1A4FBBDFD6B6}"/>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6509590" y="1446203"/>
            <a:ext cx="5090263" cy="396559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67831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4" y="338209"/>
            <a:ext cx="12011346" cy="669188"/>
          </a:xfrm>
        </p:spPr>
        <p:txBody>
          <a:bodyPr>
            <a:noAutofit/>
          </a:bodyPr>
          <a:lstStyle/>
          <a:p>
            <a:pPr>
              <a:lnSpc>
                <a:spcPct val="107000"/>
              </a:lnSpc>
              <a:spcAft>
                <a:spcPts val="800"/>
              </a:spcAft>
            </a:pPr>
            <a:r>
              <a:rPr lang="en-GB" sz="3200" b="1">
                <a:effectLst/>
                <a:latin typeface="Open sans" panose="020B0606030504020204" pitchFamily="34" charset="0"/>
                <a:ea typeface="Open sans" panose="020B0606030504020204" pitchFamily="34" charset="0"/>
                <a:cs typeface="Open sans" panose="020B0606030504020204" pitchFamily="34" charset="0"/>
              </a:rPr>
              <a:t>October’s </a:t>
            </a:r>
            <a:r>
              <a:rPr lang="en-GB" sz="3200" b="1" dirty="0">
                <a:effectLst/>
                <a:latin typeface="Open sans" panose="020B0606030504020204" pitchFamily="34" charset="0"/>
                <a:ea typeface="Open sans" panose="020B0606030504020204" pitchFamily="34" charset="0"/>
                <a:cs typeface="Open sans" panose="020B0606030504020204" pitchFamily="34" charset="0"/>
              </a:rPr>
              <a:t>subject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 Nutrition</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31F9EC61-BD58-2119-4510-958F70CE0DFD}"/>
              </a:ext>
            </a:extLst>
          </p:cNvPr>
          <p:cNvSpPr txBox="1"/>
          <p:nvPr/>
        </p:nvSpPr>
        <p:spPr>
          <a:xfrm>
            <a:off x="592147" y="1361968"/>
            <a:ext cx="5503854" cy="2067031"/>
          </a:xfrm>
          <a:prstGeom prst="roundRect">
            <a:avLst>
              <a:gd name="adj" fmla="val 0"/>
            </a:avLst>
          </a:prstGeom>
          <a:solidFill>
            <a:srgbClr val="DDC5ED"/>
          </a:solidFill>
          <a:ln w="38100">
            <a:solidFill>
              <a:srgbClr val="BD90DC"/>
            </a:solidFill>
          </a:ln>
        </p:spPr>
        <p:txBody>
          <a:bodyPr wrap="square" tIns="468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1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There are lots of degrees that fall under the category of </a:t>
            </a:r>
            <a:r>
              <a:rPr kumimoji="0" lang="en-GB" sz="21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nutrition</a:t>
            </a:r>
            <a:r>
              <a:rPr kumimoji="0" lang="en-GB" sz="21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Today we'll be hearing from Ella, who’s </a:t>
            </a:r>
            <a:r>
              <a:rPr kumimoji="0" lang="en-GB" sz="21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 </a:t>
            </a:r>
            <a:r>
              <a:rPr kumimoji="0" lang="en-GB" sz="21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nutrition and dietetics</a:t>
            </a:r>
            <a:r>
              <a:rPr kumimoji="0" lang="en-GB" sz="2100" b="1" i="0" u="none" strike="noStrike" kern="1200" cap="none" spc="0" normalizeH="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GB" sz="21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student.</a:t>
            </a:r>
          </a:p>
        </p:txBody>
      </p:sp>
      <p:sp>
        <p:nvSpPr>
          <p:cNvPr id="3" name="TextBox 2">
            <a:extLst>
              <a:ext uri="{FF2B5EF4-FFF2-40B4-BE49-F238E27FC236}">
                <a16:creationId xmlns:a16="http://schemas.microsoft.com/office/drawing/2014/main" id="{868754C6-D3B2-413C-BE8A-43DCA8EC2594}"/>
              </a:ext>
            </a:extLst>
          </p:cNvPr>
          <p:cNvSpPr txBox="1"/>
          <p:nvPr/>
        </p:nvSpPr>
        <p:spPr>
          <a:xfrm>
            <a:off x="592147" y="3783570"/>
            <a:ext cx="5503854" cy="1712460"/>
          </a:xfrm>
          <a:prstGeom prst="roundRect">
            <a:avLst>
              <a:gd name="adj" fmla="val 0"/>
            </a:avLst>
          </a:prstGeom>
          <a:solidFill>
            <a:srgbClr val="ECDFF5"/>
          </a:solidFill>
          <a:ln w="38100">
            <a:solidFill>
              <a:srgbClr val="BD90DC"/>
            </a:solidFill>
          </a:ln>
        </p:spPr>
        <p:txBody>
          <a:bodyPr wrap="square" tIns="46800" anchor="ctr" anchorCtr="0">
            <a:noAutofit/>
          </a:bodyPr>
          <a:lstStyle>
            <a:defPPr>
              <a:defRPr lang="en-US"/>
            </a:defPPr>
            <a:lvl1pPr marR="0" lvl="0" indent="0" algn="ctr" fontAlgn="auto">
              <a:lnSpc>
                <a:spcPct val="150000"/>
              </a:lnSpc>
              <a:spcBef>
                <a:spcPts val="0"/>
              </a:spcBef>
              <a:buClrTx/>
              <a:buSzTx/>
              <a:buFontTx/>
              <a:buNone/>
              <a:tabLst/>
              <a:defRPr kumimoji="0" sz="220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1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Whilst you’re watching, think about the </a:t>
            </a:r>
            <a:r>
              <a:rPr kumimoji="0" lang="en-GB" sz="21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progression</a:t>
            </a:r>
            <a:r>
              <a:rPr kumimoji="0" lang="en-GB" sz="2100" b="1" i="0" u="none" strike="noStrike" kern="1200" cap="none" spc="0" normalizeH="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opportunities</a:t>
            </a:r>
            <a:r>
              <a:rPr kumimoji="0" lang="en-GB" sz="2100" i="0" u="none" strike="noStrike" kern="1200" cap="none" spc="0" normalizeH="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leading from this subject.</a:t>
            </a:r>
            <a:endParaRPr kumimoji="0" lang="en-GB" sz="21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6" name="Graphic 5" descr="Thought bubble with solid fill">
            <a:extLst>
              <a:ext uri="{FF2B5EF4-FFF2-40B4-BE49-F238E27FC236}">
                <a16:creationId xmlns:a16="http://schemas.microsoft.com/office/drawing/2014/main" id="{10B90474-F298-5AB5-5462-8BC9EF7AD8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18798" y="5038830"/>
            <a:ext cx="914400" cy="914400"/>
          </a:xfrm>
          <a:prstGeom prst="rect">
            <a:avLst/>
          </a:prstGeom>
        </p:spPr>
      </p:pic>
      <p:pic>
        <p:nvPicPr>
          <p:cNvPr id="5" name="Picture 4">
            <a:hlinkClick r:id="rId5"/>
            <a:extLst>
              <a:ext uri="{FF2B5EF4-FFF2-40B4-BE49-F238E27FC236}">
                <a16:creationId xmlns:a16="http://schemas.microsoft.com/office/drawing/2014/main" id="{A829D47E-A80C-EF96-657F-D0AC3E1CEF7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509590" y="1446203"/>
            <a:ext cx="5090263" cy="396559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2631409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D69816-A9DA-E0C5-4DEA-42FA859BC7A0}"/>
              </a:ext>
            </a:extLst>
          </p:cNvPr>
          <p:cNvSpPr txBox="1"/>
          <p:nvPr/>
        </p:nvSpPr>
        <p:spPr>
          <a:xfrm>
            <a:off x="592147" y="1168401"/>
            <a:ext cx="7053252" cy="4673600"/>
          </a:xfrm>
          <a:prstGeom prst="roundRect">
            <a:avLst>
              <a:gd name="adj" fmla="val 0"/>
            </a:avLst>
          </a:prstGeom>
          <a:solidFill>
            <a:srgbClr val="ECDFF5"/>
          </a:solidFill>
          <a:ln w="38100">
            <a:solidFill>
              <a:srgbClr val="BD90DC"/>
            </a:solidFill>
          </a:ln>
        </p:spPr>
        <p:txBody>
          <a:bodyPr wrap="square" tIns="46800" anchor="ctr" anchorCtr="0">
            <a:noAutofit/>
          </a:bodyPr>
          <a:lstStyle>
            <a:defPPr>
              <a:defRPr lang="en-US"/>
            </a:defPPr>
            <a:lvl1pPr marR="0" lvl="0" indent="0" algn="ctr" fontAlgn="auto">
              <a:lnSpc>
                <a:spcPct val="150000"/>
              </a:lnSpc>
              <a:spcBef>
                <a:spcPts val="0"/>
              </a:spcBef>
              <a:buClrTx/>
              <a:buSzTx/>
              <a:buFontTx/>
              <a:buNone/>
              <a:tabLst/>
              <a:defRPr kumimoji="0" sz="220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lang="en-GB" sz="2000" dirty="0"/>
              <a:t>H</a:t>
            </a:r>
            <a:r>
              <a:rPr kumimoji="0" lang="en-GB"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ow could you </a:t>
            </a:r>
            <a:r>
              <a:rPr kumimoji="0" lang="en-GB" sz="2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network</a:t>
            </a:r>
            <a:r>
              <a:rPr kumimoji="0" lang="en-GB"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with professionals or students in this field to learn more about it? </a:t>
            </a:r>
          </a:p>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kumimoji="0" lang="en-GB"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Ella mentions </a:t>
            </a:r>
            <a:r>
              <a:rPr lang="en-GB" sz="2000" b="1" dirty="0"/>
              <a:t>lab work </a:t>
            </a:r>
            <a:r>
              <a:rPr lang="en-GB" sz="2000" dirty="0"/>
              <a:t>as part of her degree. </a:t>
            </a:r>
            <a:r>
              <a:rPr kumimoji="0" lang="en-GB"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Is this something that appeals to you? Why or why not?</a:t>
            </a:r>
          </a:p>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kumimoji="0" lang="en-GB"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How could the </a:t>
            </a:r>
            <a:r>
              <a:rPr kumimoji="0" lang="en-GB" sz="2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subjects</a:t>
            </a:r>
            <a:r>
              <a:rPr kumimoji="0" lang="en-GB"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you’re studying now help you prepare for university study of this subject?</a:t>
            </a:r>
          </a:p>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kumimoji="0" lang="en-GB"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What are some of the </a:t>
            </a:r>
            <a:r>
              <a:rPr kumimoji="0" lang="en-GB" sz="2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progression</a:t>
            </a:r>
            <a:r>
              <a:rPr kumimoji="0" lang="en-GB"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GB" sz="2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opportunities</a:t>
            </a:r>
            <a:r>
              <a:rPr kumimoji="0" lang="en-GB"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after studying this subject?</a:t>
            </a:r>
          </a:p>
        </p:txBody>
      </p:sp>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3" y="338209"/>
            <a:ext cx="12298217" cy="669188"/>
          </a:xfrm>
        </p:spPr>
        <p:txBody>
          <a:bodyPr>
            <a:noAutofit/>
          </a:bodyPr>
          <a:lstStyle/>
          <a:p>
            <a:pPr>
              <a:lnSpc>
                <a:spcPct val="107000"/>
              </a:lnSpc>
              <a:spcAft>
                <a:spcPts val="800"/>
              </a:spcAft>
            </a:pPr>
            <a:r>
              <a:rPr lang="en-GB" sz="3200" b="1">
                <a:effectLst/>
                <a:latin typeface="Open sans" panose="020B0606030504020204" pitchFamily="34" charset="0"/>
                <a:ea typeface="Open sans" panose="020B0606030504020204" pitchFamily="34" charset="0"/>
                <a:cs typeface="Open sans" panose="020B0606030504020204" pitchFamily="34" charset="0"/>
              </a:rPr>
              <a:t>October’s </a:t>
            </a:r>
            <a:r>
              <a:rPr lang="en-GB" sz="3200" b="1" dirty="0">
                <a:effectLst/>
                <a:latin typeface="Open sans" panose="020B0606030504020204" pitchFamily="34" charset="0"/>
                <a:ea typeface="Open sans" panose="020B0606030504020204" pitchFamily="34" charset="0"/>
                <a:cs typeface="Open sans" panose="020B0606030504020204" pitchFamily="34" charset="0"/>
              </a:rPr>
              <a:t>subject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 Nutrition</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hlinkClick r:id="rId3"/>
            <a:extLst>
              <a:ext uri="{FF2B5EF4-FFF2-40B4-BE49-F238E27FC236}">
                <a16:creationId xmlns:a16="http://schemas.microsoft.com/office/drawing/2014/main" id="{C83522C2-7D46-CAB1-51C8-CF7C9E481C4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952920" y="2015392"/>
            <a:ext cx="3629033" cy="282721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664181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A1EAD55-6B81-93FD-D4B9-C89AF26FC97B}"/>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42795824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7837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A99C96D-E9B1-41A7-82FD-190A1F26198A}"/>
              </a:ext>
            </a:extLst>
          </p:cNvPr>
          <p:cNvSpPr>
            <a:spLocks noGrp="1"/>
          </p:cNvSpPr>
          <p:nvPr>
            <p:ph type="subTitle" idx="1"/>
          </p:nvPr>
        </p:nvSpPr>
        <p:spPr>
          <a:xfrm>
            <a:off x="1524000" y="3055279"/>
            <a:ext cx="9144000" cy="2855663"/>
          </a:xfrm>
        </p:spPr>
        <p:txBody>
          <a:bodyPr>
            <a:normAutofit/>
          </a:bodyPr>
          <a:lstStyle/>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Subject of the month</a:t>
            </a:r>
          </a:p>
          <a:p>
            <a:pPr algn="l"/>
            <a:endParaRPr lang="en-GB"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Year 7 </a:t>
            </a:r>
            <a:r>
              <a:rPr lang="en-GB" sz="5600">
                <a:solidFill>
                  <a:schemeClr val="bg1"/>
                </a:solidFill>
                <a:latin typeface="Open Sans" panose="020B0606030504020204" pitchFamily="34" charset="0"/>
                <a:ea typeface="Open Sans" panose="020B0606030504020204" pitchFamily="34" charset="0"/>
                <a:cs typeface="Open Sans" panose="020B0606030504020204" pitchFamily="34" charset="0"/>
              </a:rPr>
              <a:t>– October</a:t>
            </a:r>
            <a:endPar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917046835"/>
      </p:ext>
    </p:extLst>
  </p:cSld>
  <p:clrMapOvr>
    <a:masterClrMapping/>
  </p:clrMapOvr>
</p:sld>
</file>

<file path=ppt/theme/theme1.xml><?xml version="1.0" encoding="utf-8"?>
<a:theme xmlns:a="http://schemas.openxmlformats.org/drawingml/2006/main" name="Office Theme">
  <a:themeElements>
    <a:clrScheme name="Unifrog trio">
      <a:dk1>
        <a:sysClr val="windowText" lastClr="000000"/>
      </a:dk1>
      <a:lt1>
        <a:sysClr val="window" lastClr="FFFFFF"/>
      </a:lt1>
      <a:dk2>
        <a:srgbClr val="44546A"/>
      </a:dk2>
      <a:lt2>
        <a:srgbClr val="E7E6E6"/>
      </a:lt2>
      <a:accent1>
        <a:srgbClr val="33CC99"/>
      </a:accent1>
      <a:accent2>
        <a:srgbClr val="4BC7C8"/>
      </a:accent2>
      <a:accent3>
        <a:srgbClr val="FF7901"/>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Unifrog trio">
      <a:dk1>
        <a:sysClr val="windowText" lastClr="000000"/>
      </a:dk1>
      <a:lt1>
        <a:sysClr val="window" lastClr="FFFFFF"/>
      </a:lt1>
      <a:dk2>
        <a:srgbClr val="44546A"/>
      </a:dk2>
      <a:lt2>
        <a:srgbClr val="E7E6E6"/>
      </a:lt2>
      <a:accent1>
        <a:srgbClr val="33CC99"/>
      </a:accent1>
      <a:accent2>
        <a:srgbClr val="4BC7C8"/>
      </a:accent2>
      <a:accent3>
        <a:srgbClr val="FF7901"/>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9036</TotalTime>
  <Words>9185</Words>
  <Application>Microsoft Office PowerPoint</Application>
  <PresentationFormat>Widescreen</PresentationFormat>
  <Paragraphs>855</Paragraphs>
  <Slides>86</Slides>
  <Notes>72</Notes>
  <HiddenSlides>0</HiddenSlides>
  <MMClips>0</MMClips>
  <ScaleCrop>false</ScaleCrop>
  <HeadingPairs>
    <vt:vector size="4" baseType="variant">
      <vt:variant>
        <vt:lpstr>Theme</vt:lpstr>
      </vt:variant>
      <vt:variant>
        <vt:i4>2</vt:i4>
      </vt:variant>
      <vt:variant>
        <vt:lpstr>Slide Titles</vt:lpstr>
      </vt:variant>
      <vt:variant>
        <vt:i4>86</vt:i4>
      </vt:variant>
    </vt:vector>
  </HeadingPairs>
  <TitlesOfParts>
    <vt:vector size="88" baseType="lpstr">
      <vt:lpstr>Office Theme</vt:lpstr>
      <vt:lpstr>4_Office Theme</vt:lpstr>
      <vt:lpstr>PowerPoint Presentation</vt:lpstr>
      <vt:lpstr>October</vt:lpstr>
      <vt:lpstr>PowerPoint Presentation</vt:lpstr>
      <vt:lpstr>October’s career of the month is…</vt:lpstr>
      <vt:lpstr>October’s career of the month is… Sustainability officer</vt:lpstr>
      <vt:lpstr>PowerPoint Presentation</vt:lpstr>
      <vt:lpstr>PowerPoint Presentation</vt:lpstr>
      <vt:lpstr>PowerPoint Presentation</vt:lpstr>
      <vt:lpstr>PowerPoint Presentation</vt:lpstr>
      <vt:lpstr>October’s subject of the month is…</vt:lpstr>
      <vt:lpstr>October’s subject of the month is… Fine art</vt:lpstr>
      <vt:lpstr>October’s subject of the month is… Fine art</vt:lpstr>
      <vt:lpstr>PowerPoint Presentation</vt:lpstr>
      <vt:lpstr>PowerPoint Presentation</vt:lpstr>
      <vt:lpstr>PowerPoint Presentation</vt:lpstr>
      <vt:lpstr>October’s career of the month is…</vt:lpstr>
      <vt:lpstr>October’s career of the month is… Retail manager</vt:lpstr>
      <vt:lpstr>October’s career of the month is… Retail manager</vt:lpstr>
      <vt:lpstr>PowerPoint Presentation</vt:lpstr>
      <vt:lpstr>PowerPoint Presentation</vt:lpstr>
      <vt:lpstr>PowerPoint Presentation</vt:lpstr>
      <vt:lpstr>October’s subject of the month is…</vt:lpstr>
      <vt:lpstr>October’s subject of the month is… Horticulture and botany</vt:lpstr>
      <vt:lpstr>PowerPoint Presentation</vt:lpstr>
      <vt:lpstr>PowerPoint Presentation</vt:lpstr>
      <vt:lpstr>PowerPoint Presentation</vt:lpstr>
      <vt:lpstr>PowerPoint Presentation</vt:lpstr>
      <vt:lpstr>October’s career of the month is…</vt:lpstr>
      <vt:lpstr>October’s career of the month is… Biochemical engineer</vt:lpstr>
      <vt:lpstr>October’s career of the month is… Biochemical engineer</vt:lpstr>
      <vt:lpstr>PowerPoint Presentation</vt:lpstr>
      <vt:lpstr>PowerPoint Presentation</vt:lpstr>
      <vt:lpstr>PowerPoint Presentation</vt:lpstr>
      <vt:lpstr>October’s subject of the month is…</vt:lpstr>
      <vt:lpstr>October’s subject of the month is… Computer games design</vt:lpstr>
      <vt:lpstr>October’s subject of the month is… Computer games design</vt:lpstr>
      <vt:lpstr>PowerPoint Presentation</vt:lpstr>
      <vt:lpstr>PowerPoint Presentation</vt:lpstr>
      <vt:lpstr>PowerPoint Presentation</vt:lpstr>
      <vt:lpstr>October’s career of the month is…</vt:lpstr>
      <vt:lpstr>October’s career of the month is… Forestry worker</vt:lpstr>
      <vt:lpstr>October’s career of the month is… Forestry worker</vt:lpstr>
      <vt:lpstr>PowerPoint Presentation</vt:lpstr>
      <vt:lpstr>PowerPoint Presentation</vt:lpstr>
      <vt:lpstr>PowerPoint Presentation</vt:lpstr>
      <vt:lpstr>October’s subject of the month is…</vt:lpstr>
      <vt:lpstr>October’s subject of the month is… Aerospace engineering and aviation</vt:lpstr>
      <vt:lpstr>PowerPoint Presentation</vt:lpstr>
      <vt:lpstr>PowerPoint Presentation</vt:lpstr>
      <vt:lpstr>PowerPoint Presentation</vt:lpstr>
      <vt:lpstr>PowerPoint Presentation</vt:lpstr>
      <vt:lpstr>October’s career of the month is…</vt:lpstr>
      <vt:lpstr>October’s career of the month is… Health play specialist</vt:lpstr>
      <vt:lpstr>PowerPoint Presentation</vt:lpstr>
      <vt:lpstr>PowerPoint Presentation</vt:lpstr>
      <vt:lpstr>PowerPoint Presentation</vt:lpstr>
      <vt:lpstr>PowerPoint Presentation</vt:lpstr>
      <vt:lpstr>October’s subject of the month is…</vt:lpstr>
      <vt:lpstr>October’s subject of the month is… Theology and religion</vt:lpstr>
      <vt:lpstr>October’s subject of the month is… Theology and religion</vt:lpstr>
      <vt:lpstr>PowerPoint Presentation</vt:lpstr>
      <vt:lpstr>PowerPoint Presentation</vt:lpstr>
      <vt:lpstr>PowerPoint Presentation</vt:lpstr>
      <vt:lpstr>October’s career of the month is…</vt:lpstr>
      <vt:lpstr>October’s career of the month is… Policy adviser</vt:lpstr>
      <vt:lpstr>PowerPoint Presentation</vt:lpstr>
      <vt:lpstr>PowerPoint Presentation</vt:lpstr>
      <vt:lpstr>PowerPoint Presentation</vt:lpstr>
      <vt:lpstr>PowerPoint Presentation</vt:lpstr>
      <vt:lpstr>October’s subject of the month is…</vt:lpstr>
      <vt:lpstr>October’s subject of the month is… Building surveying and construction</vt:lpstr>
      <vt:lpstr>October’s subject of the month is… Building surveying and construction</vt:lpstr>
      <vt:lpstr>PowerPoint Presentation</vt:lpstr>
      <vt:lpstr>PowerPoint Presentation</vt:lpstr>
      <vt:lpstr>PowerPoint Presentation</vt:lpstr>
      <vt:lpstr>October’s career of the month is…</vt:lpstr>
      <vt:lpstr>October’s career of the month is… Social researcher</vt:lpstr>
      <vt:lpstr>PowerPoint Presentation</vt:lpstr>
      <vt:lpstr>PowerPoint Presentation</vt:lpstr>
      <vt:lpstr>PowerPoint Presentation</vt:lpstr>
      <vt:lpstr>PowerPoint Presentation</vt:lpstr>
      <vt:lpstr>October’s subject of the month is…</vt:lpstr>
      <vt:lpstr>October’s subject of the month is… Nutrition</vt:lpstr>
      <vt:lpstr>October’s subject of the month is… Nutrition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Emily Adkins</dc:creator>
  <cp:lastModifiedBy>Emily Adkins</cp:lastModifiedBy>
  <cp:revision>959</cp:revision>
  <dcterms:created xsi:type="dcterms:W3CDTF">2021-12-13T14:38:16Z</dcterms:created>
  <dcterms:modified xsi:type="dcterms:W3CDTF">2025-02-10T13:30:00Z</dcterms:modified>
</cp:coreProperties>
</file>