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6" r:id="rId2"/>
  </p:sldMasterIdLst>
  <p:notesMasterIdLst>
    <p:notesMasterId r:id="rId89"/>
  </p:notesMasterIdLst>
  <p:sldIdLst>
    <p:sldId id="740" r:id="rId3"/>
    <p:sldId id="1094" r:id="rId4"/>
    <p:sldId id="256" r:id="rId5"/>
    <p:sldId id="966" r:id="rId6"/>
    <p:sldId id="1008" r:id="rId7"/>
    <p:sldId id="1009" r:id="rId8"/>
    <p:sldId id="878" r:id="rId9"/>
    <p:sldId id="400" r:id="rId10"/>
    <p:sldId id="1010" r:id="rId11"/>
    <p:sldId id="1011" r:id="rId12"/>
    <p:sldId id="1012" r:id="rId13"/>
    <p:sldId id="1013" r:id="rId14"/>
    <p:sldId id="1096" r:id="rId15"/>
    <p:sldId id="1016" r:id="rId16"/>
    <p:sldId id="1032" r:id="rId17"/>
    <p:sldId id="1033" r:id="rId18"/>
    <p:sldId id="1034" r:id="rId19"/>
    <p:sldId id="1035" r:id="rId20"/>
    <p:sldId id="1097" r:id="rId21"/>
    <p:sldId id="1037" r:id="rId22"/>
    <p:sldId id="1026" r:id="rId23"/>
    <p:sldId id="1027" r:id="rId24"/>
    <p:sldId id="1028" r:id="rId25"/>
    <p:sldId id="1029" r:id="rId26"/>
    <p:sldId id="1104" r:id="rId27"/>
    <p:sldId id="1031" r:id="rId28"/>
    <p:sldId id="1020" r:id="rId29"/>
    <p:sldId id="1021" r:id="rId30"/>
    <p:sldId id="1022" r:id="rId31"/>
    <p:sldId id="1023" r:id="rId32"/>
    <p:sldId id="1098" r:id="rId33"/>
    <p:sldId id="1025" r:id="rId34"/>
    <p:sldId id="1038" r:id="rId35"/>
    <p:sldId id="1039" r:id="rId36"/>
    <p:sldId id="1040" r:id="rId37"/>
    <p:sldId id="1041" r:id="rId38"/>
    <p:sldId id="1105" r:id="rId39"/>
    <p:sldId id="1092" r:id="rId40"/>
    <p:sldId id="1043" r:id="rId41"/>
    <p:sldId id="1044" r:id="rId42"/>
    <p:sldId id="1045" r:id="rId43"/>
    <p:sldId id="1046" r:id="rId44"/>
    <p:sldId id="1099" r:id="rId45"/>
    <p:sldId id="1049" r:id="rId46"/>
    <p:sldId id="1050" r:id="rId47"/>
    <p:sldId id="1051" r:id="rId48"/>
    <p:sldId id="1052" r:id="rId49"/>
    <p:sldId id="1053" r:id="rId50"/>
    <p:sldId id="1106" r:id="rId51"/>
    <p:sldId id="1061" r:id="rId52"/>
    <p:sldId id="1055" r:id="rId53"/>
    <p:sldId id="1056" r:id="rId54"/>
    <p:sldId id="1057" r:id="rId55"/>
    <p:sldId id="1058" r:id="rId56"/>
    <p:sldId id="1100" r:id="rId57"/>
    <p:sldId id="1060" r:id="rId58"/>
    <p:sldId id="1062" r:id="rId59"/>
    <p:sldId id="1063" r:id="rId60"/>
    <p:sldId id="1064" r:id="rId61"/>
    <p:sldId id="1065" r:id="rId62"/>
    <p:sldId id="1107" r:id="rId63"/>
    <p:sldId id="1067" r:id="rId64"/>
    <p:sldId id="1068" r:id="rId65"/>
    <p:sldId id="1069" r:id="rId66"/>
    <p:sldId id="1070" r:id="rId67"/>
    <p:sldId id="1071" r:id="rId68"/>
    <p:sldId id="1101" r:id="rId69"/>
    <p:sldId id="1073" r:id="rId70"/>
    <p:sldId id="1074" r:id="rId71"/>
    <p:sldId id="1075" r:id="rId72"/>
    <p:sldId id="1076" r:id="rId73"/>
    <p:sldId id="1077" r:id="rId74"/>
    <p:sldId id="1108" r:id="rId75"/>
    <p:sldId id="1079" r:id="rId76"/>
    <p:sldId id="1080" r:id="rId77"/>
    <p:sldId id="1081" r:id="rId78"/>
    <p:sldId id="1082" r:id="rId79"/>
    <p:sldId id="1083" r:id="rId80"/>
    <p:sldId id="1102" r:id="rId81"/>
    <p:sldId id="1085" r:id="rId82"/>
    <p:sldId id="1086" r:id="rId83"/>
    <p:sldId id="1087" r:id="rId84"/>
    <p:sldId id="1088" r:id="rId85"/>
    <p:sldId id="1089" r:id="rId86"/>
    <p:sldId id="1109" r:id="rId87"/>
    <p:sldId id="1091"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E879BBB-0E67-4D39-A556-4A747D80AFDD}">
          <p14:sldIdLst>
            <p14:sldId id="740"/>
            <p14:sldId id="1094"/>
          </p14:sldIdLst>
        </p14:section>
        <p14:section name="Year 7 career" id="{3217A35A-F6BC-4950-907F-8C09DF84E2E9}">
          <p14:sldIdLst>
            <p14:sldId id="256"/>
            <p14:sldId id="966"/>
            <p14:sldId id="1008"/>
            <p14:sldId id="1009"/>
            <p14:sldId id="878"/>
            <p14:sldId id="400"/>
          </p14:sldIdLst>
        </p14:section>
        <p14:section name="Year 7 subject" id="{3D3D4C5A-A613-4798-89C3-B546AE1CCA3E}">
          <p14:sldIdLst>
            <p14:sldId id="1010"/>
            <p14:sldId id="1011"/>
            <p14:sldId id="1012"/>
            <p14:sldId id="1013"/>
            <p14:sldId id="1096"/>
            <p14:sldId id="1016"/>
          </p14:sldIdLst>
        </p14:section>
        <p14:section name="Year 8 career" id="{FCE5492E-A7C5-41D1-9647-A7C87BFD4605}">
          <p14:sldIdLst>
            <p14:sldId id="1032"/>
            <p14:sldId id="1033"/>
            <p14:sldId id="1034"/>
            <p14:sldId id="1035"/>
            <p14:sldId id="1097"/>
            <p14:sldId id="1037"/>
          </p14:sldIdLst>
        </p14:section>
        <p14:section name="Year 8 subject" id="{E3516B76-60F0-4E52-9F25-8BA0AEC62408}">
          <p14:sldIdLst>
            <p14:sldId id="1026"/>
            <p14:sldId id="1027"/>
            <p14:sldId id="1028"/>
            <p14:sldId id="1029"/>
            <p14:sldId id="1104"/>
            <p14:sldId id="1031"/>
          </p14:sldIdLst>
        </p14:section>
        <p14:section name="Year 9 career" id="{BC52FCA3-5BBE-4017-8F2D-1CC1AD669B89}">
          <p14:sldIdLst>
            <p14:sldId id="1020"/>
            <p14:sldId id="1021"/>
            <p14:sldId id="1022"/>
            <p14:sldId id="1023"/>
            <p14:sldId id="1098"/>
            <p14:sldId id="1025"/>
          </p14:sldIdLst>
        </p14:section>
        <p14:section name="Year 9 subject" id="{A4D95E4F-D9EC-4006-B65F-23E69EE379AD}">
          <p14:sldIdLst>
            <p14:sldId id="1038"/>
            <p14:sldId id="1039"/>
            <p14:sldId id="1040"/>
            <p14:sldId id="1041"/>
            <p14:sldId id="1105"/>
            <p14:sldId id="1092"/>
          </p14:sldIdLst>
        </p14:section>
        <p14:section name="Year 10 career" id="{F7CF4A5B-ABE6-430A-8BD2-E0A95ADB9835}">
          <p14:sldIdLst>
            <p14:sldId id="1043"/>
            <p14:sldId id="1044"/>
            <p14:sldId id="1045"/>
            <p14:sldId id="1046"/>
            <p14:sldId id="1099"/>
            <p14:sldId id="1049"/>
          </p14:sldIdLst>
        </p14:section>
        <p14:section name="Year 10 subject" id="{76FD2251-8577-4AB1-B8BF-CFB1163872D0}">
          <p14:sldIdLst>
            <p14:sldId id="1050"/>
            <p14:sldId id="1051"/>
            <p14:sldId id="1052"/>
            <p14:sldId id="1053"/>
            <p14:sldId id="1106"/>
            <p14:sldId id="1061"/>
          </p14:sldIdLst>
        </p14:section>
        <p14:section name="Year 11 career" id="{E749F417-73A3-4945-8762-7B3C31E7DC2C}">
          <p14:sldIdLst>
            <p14:sldId id="1055"/>
            <p14:sldId id="1056"/>
            <p14:sldId id="1057"/>
            <p14:sldId id="1058"/>
            <p14:sldId id="1100"/>
            <p14:sldId id="1060"/>
          </p14:sldIdLst>
        </p14:section>
        <p14:section name="Year 11 subject" id="{36F782D0-D336-4964-9735-B829CDDCE332}">
          <p14:sldIdLst>
            <p14:sldId id="1062"/>
            <p14:sldId id="1063"/>
            <p14:sldId id="1064"/>
            <p14:sldId id="1065"/>
            <p14:sldId id="1107"/>
            <p14:sldId id="1067"/>
          </p14:sldIdLst>
        </p14:section>
        <p14:section name="Year 12 career" id="{077707E6-7E4C-4E20-A049-66A3EEDFC0DE}">
          <p14:sldIdLst>
            <p14:sldId id="1068"/>
            <p14:sldId id="1069"/>
            <p14:sldId id="1070"/>
            <p14:sldId id="1071"/>
            <p14:sldId id="1101"/>
            <p14:sldId id="1073"/>
          </p14:sldIdLst>
        </p14:section>
        <p14:section name="Year 12 subject" id="{B0B98E0A-66CE-4585-BC9D-DB5F2191A6FF}">
          <p14:sldIdLst>
            <p14:sldId id="1074"/>
            <p14:sldId id="1075"/>
            <p14:sldId id="1076"/>
            <p14:sldId id="1077"/>
            <p14:sldId id="1108"/>
            <p14:sldId id="1079"/>
          </p14:sldIdLst>
        </p14:section>
        <p14:section name="Year 13 career" id="{8C51FA2C-375B-4FB0-BDC7-9A8C682E3FC6}">
          <p14:sldIdLst>
            <p14:sldId id="1080"/>
            <p14:sldId id="1081"/>
            <p14:sldId id="1082"/>
            <p14:sldId id="1083"/>
            <p14:sldId id="1102"/>
            <p14:sldId id="1085"/>
          </p14:sldIdLst>
        </p14:section>
        <p14:section name="Year 13 subject" id="{3C7C8692-EB64-400E-BD41-82005C49929B}">
          <p14:sldIdLst>
            <p14:sldId id="1086"/>
            <p14:sldId id="1087"/>
            <p14:sldId id="1088"/>
            <p14:sldId id="1089"/>
            <p14:sldId id="1109"/>
            <p14:sldId id="109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1BD113E-AB4E-D874-9315-1DDF7A0A364F}" name="Emily Adkins" initials="EA" userId="221ef2226ed9685a" providerId="Windows Live"/>
  <p188:author id="{84778A66-3B65-C3C1-7F24-7E9D77E26929}" name="Lauren Uddin-Moss" initials="LU" userId="S::lauren@unifrogtrce.onmicrosoft.com::40fdc48f-fae8-45e7-b3be-e6ee3ef02e27" providerId="AD"/>
  <p188:author id="{9E6B8E73-77B9-C749-1960-4F789FA7ABEE}" name="Emily Adkins" initials="EA" userId="24de325377db37fc" providerId="Windows Live"/>
  <p188:author id="{08C2F381-1777-245C-43F7-FBA3957C2FC2}" name="Kate Garlick" initials="KG" userId="247d839a940f1946" providerId="Windows Live"/>
  <p188:author id="{7229B69B-6FFC-C2EA-73AE-80D6E0776F7B}" name="Emily Adkins" initials="EA" userId="S::emilyadkins@unifrogtrce.onmicrosoft.com::7cc2ae19-d3e7-4bd0-824f-b6ffcec824e4" providerId="AD"/>
  <p188:author id="{DE2173D4-1BC1-96AC-194B-886B5D9930CD}" name="Annabel McDonald" initials="AM" userId="df39f375605b57fc"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nabel McDonald" initials="AM" lastIdx="113" clrIdx="0">
    <p:extLst>
      <p:ext uri="{19B8F6BF-5375-455C-9EA6-DF929625EA0E}">
        <p15:presenceInfo xmlns:p15="http://schemas.microsoft.com/office/powerpoint/2012/main" userId="df39f375605b57fc" providerId="Windows Live"/>
      </p:ext>
    </p:extLst>
  </p:cmAuthor>
  <p:cmAuthor id="2" name="Kate Garlick" initials="KG" lastIdx="14" clrIdx="1">
    <p:extLst>
      <p:ext uri="{19B8F6BF-5375-455C-9EA6-DF929625EA0E}">
        <p15:presenceInfo xmlns:p15="http://schemas.microsoft.com/office/powerpoint/2012/main" userId="247d839a940f1946" providerId="Windows Live"/>
      </p:ext>
    </p:extLst>
  </p:cmAuthor>
  <p:cmAuthor id="3" name="Emily Adkins" initials="EA" lastIdx="49" clrIdx="2">
    <p:extLst>
      <p:ext uri="{19B8F6BF-5375-455C-9EA6-DF929625EA0E}">
        <p15:presenceInfo xmlns:p15="http://schemas.microsoft.com/office/powerpoint/2012/main" userId="221ef2226ed9685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D90DC"/>
    <a:srgbClr val="DDC5ED"/>
    <a:srgbClr val="CBA7E3"/>
    <a:srgbClr val="ECDFF5"/>
    <a:srgbClr val="FFE699"/>
    <a:srgbClr val="FFC000"/>
    <a:srgbClr val="FFD966"/>
    <a:srgbClr val="FFF2CC"/>
    <a:srgbClr val="B7E9E9"/>
    <a:srgbClr val="BCBF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04" autoAdjust="0"/>
    <p:restoredTop sz="80993" autoAdjust="0"/>
  </p:normalViewPr>
  <p:slideViewPr>
    <p:cSldViewPr snapToGrid="0">
      <p:cViewPr>
        <p:scale>
          <a:sx n="75" d="100"/>
          <a:sy n="75" d="100"/>
        </p:scale>
        <p:origin x="1656" y="306"/>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notesMaster" Target="notesMasters/notes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commentAuthors" Target="commentAuthors.xml"/><Relationship Id="rId95" Type="http://schemas.microsoft.com/office/2018/10/relationships/authors" Target="author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6CAC97-46B4-4203-B359-6F6C3FB6D647}" type="datetimeFigureOut">
              <a:rPr lang="en-GB" smtClean="0"/>
              <a:t>10/02/2025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8460CA-E4DF-44B0-820C-F2AC221EA031}" type="slidenum">
              <a:rPr lang="en-GB" smtClean="0"/>
              <a:t>‹#›</a:t>
            </a:fld>
            <a:endParaRPr lang="en-GB"/>
          </a:p>
        </p:txBody>
      </p:sp>
    </p:spTree>
    <p:extLst>
      <p:ext uri="{BB962C8B-B14F-4D97-AF65-F5344CB8AC3E}">
        <p14:creationId xmlns:p14="http://schemas.microsoft.com/office/powerpoint/2010/main" val="4202292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sng" dirty="0"/>
              <a:t>Teacher’s notes:</a:t>
            </a:r>
            <a:endParaRPr lang="en-GB" b="0" u="none" dirty="0"/>
          </a:p>
          <a:p>
            <a:r>
              <a:rPr lang="en-GB" b="0" u="none" dirty="0"/>
              <a:t>To further support these benchmarks, you could arrange a talk from a former student, FE/HE institution, or employer about a subject/career featured each month. </a:t>
            </a:r>
            <a:endParaRPr lang="en-GB" b="0"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0C9BEC-E11D-4BAB-B95E-6E8FA7997FA6}"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8223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Subjects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unifrog.org/student/subjects/direct/materials-science</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subject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0024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subject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subject. Students are encouraged to draw links between skills used in their current school subjects and the subject in the video. If students would like to know more about the subject, encourage them to read the full subject profile, which contains the following sections:</a:t>
            </a: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In a nutshell</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Getting in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Prospects</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Statement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Reference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Geek out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Read</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Watch</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Listen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a:t>
            </a:r>
            <a:endParaRPr lang="en-GB" sz="4000" b="0" dirty="0">
              <a:effectLst/>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u="none" dirty="0">
                <a:solidFill>
                  <a:srgbClr val="000000"/>
                </a:solidFill>
                <a:effectLst/>
                <a:latin typeface="Open Sans" panose="020B0606030504020204" pitchFamily="34" charset="0"/>
                <a:ea typeface="Times New Roman" panose="02020603050405020304" pitchFamily="18" charset="0"/>
              </a:rPr>
              <a:t>Maths, physics, and chemistry.</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I was surprised to learn about the different uses for glass (windows, dentistry, and in the body).</a:t>
            </a:r>
          </a:p>
          <a:p>
            <a:pPr marL="342900" indent="-342900">
              <a:buAutoNum type="arabicPeriod"/>
            </a:pPr>
            <a:r>
              <a:rPr lang="en-US" sz="2800" dirty="0"/>
              <a:t>I've learned about the properties of materials in science and problem-solving in </a:t>
            </a:r>
            <a:r>
              <a:rPr lang="en-US" sz="2800" dirty="0" err="1"/>
              <a:t>maths</a:t>
            </a:r>
            <a:r>
              <a:rPr lang="en-US" sz="2800" dirty="0"/>
              <a:t>, which could help with this degree.</a:t>
            </a:r>
          </a:p>
          <a:p>
            <a:pPr marL="342900" indent="-342900">
              <a:buAutoNum type="arabicPeriod"/>
            </a:pPr>
            <a:r>
              <a:rPr lang="en-US" sz="2800" dirty="0"/>
              <a:t>I could read about materials science online, visit science museums, or try out experiments at home or in science clubs.</a:t>
            </a:r>
            <a:endParaRPr lang="en-GB" sz="1800" u="none" dirty="0">
              <a:solidFill>
                <a:srgbClr val="000000"/>
              </a:solidFill>
              <a:effectLst/>
              <a:latin typeface="Open Sans" panose="020B0606030504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2418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subject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3186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r>
              <a:rPr lang="en-GB" u="none" dirty="0"/>
              <a:t>November’s career of the month for year 8 is: Supply chain manager.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6610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career of the month: </a:t>
            </a:r>
            <a:r>
              <a:rPr lang="en-GB" sz="1800" u="none" dirty="0"/>
              <a:t>Supply chain manager.</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Careers library video as a class, ask students to note down anything they think they already know about this career.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182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Careers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unifrog.org/student/careers/direct/supply-chain-manager</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career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366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career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career. Students are encouraged to draw links between skills used in their current school subjects and the career in the video. If students would like to know more about the career, encourage them to read the full career profile, which contains the following sections: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What you’ll do</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Working hours and environment</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Career path and progression</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Skills required</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Entry requirements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know-how guides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university subject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career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Labour Market Information (LMI)</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 </a:t>
            </a:r>
            <a:endParaRPr lang="en-GB" sz="1800" u="none" dirty="0">
              <a:solidFill>
                <a:srgbClr val="000000"/>
              </a:solidFill>
              <a:effectLst/>
              <a:latin typeface="Open Sans" panose="020B0606030504020204" pitchFamily="34" charset="0"/>
              <a:ea typeface="Times New Roman" panose="02020603050405020304" pitchFamily="18" charset="0"/>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342900" indent="-342900">
              <a:buAutoNum type="arabicPeriod"/>
            </a:pPr>
            <a:r>
              <a:rPr lang="en-US" sz="2800" dirty="0"/>
              <a:t>You need to be organised, good at problem solving, able to communicate well with others, and have strong </a:t>
            </a:r>
            <a:r>
              <a:rPr lang="en-US" sz="2800" dirty="0" err="1"/>
              <a:t>maths</a:t>
            </a:r>
            <a:r>
              <a:rPr lang="en-US" sz="2800" dirty="0"/>
              <a:t> and decision-making skills to manage the flow of products and materials.</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I think I’d enjoy organising things, solving problems, and working with others. </a:t>
            </a:r>
          </a:p>
          <a:p>
            <a:pPr marL="342900" indent="-342900">
              <a:buAutoNum type="arabicPeriod"/>
            </a:pPr>
            <a:r>
              <a:rPr lang="en-US" sz="2800" dirty="0"/>
              <a:t>Subjects like </a:t>
            </a:r>
            <a:r>
              <a:rPr lang="en-US" sz="2800" dirty="0" err="1"/>
              <a:t>maths</a:t>
            </a:r>
            <a:r>
              <a:rPr lang="en-US" sz="2800" dirty="0"/>
              <a:t>, business studies, and geography are linked because they help with planning, managing costs, understanding logistics, and learning how businesses work across different places.</a:t>
            </a:r>
          </a:p>
          <a:p>
            <a:pPr marL="342900" indent="-342900">
              <a:buAutoNum type="arabicPeriod"/>
            </a:pPr>
            <a:r>
              <a:rPr lang="en-US" sz="2800" dirty="0"/>
              <a:t>I could try </a:t>
            </a:r>
            <a:r>
              <a:rPr lang="en-US" sz="2800" dirty="0" err="1"/>
              <a:t>organising</a:t>
            </a:r>
            <a:r>
              <a:rPr lang="en-US" sz="2800" dirty="0"/>
              <a:t> events, like a school fundraiser or a sports day, or join a club that involves planning and coordinating, such as a student council or a project management group.</a:t>
            </a:r>
            <a:endParaRPr lang="en-GB" sz="1800" u="none" dirty="0">
              <a:solidFill>
                <a:srgbClr val="000000"/>
              </a:solidFill>
              <a:effectLst/>
              <a:latin typeface="Open Sans" panose="020B0606030504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2969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career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379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t>November’s subject of the month for year 8 is: Spanish studies.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756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none" dirty="0">
                <a:effectLst/>
                <a:latin typeface="Times New Roman" panose="02020603050405020304" pitchFamily="18" charset="0"/>
                <a:ea typeface="Times New Roman" panose="02020603050405020304" pitchFamily="18" charset="0"/>
              </a:rPr>
              <a:t>Click to reveal the subject of the month: Spanish studies</a:t>
            </a:r>
            <a:r>
              <a:rPr lang="en-GB" sz="1800" u="none" dirty="0"/>
              <a:t>.</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Subjects library video as a class, ask students to note down anything they think they already know about this subject.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156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t>Teacher’s notes:</a:t>
            </a:r>
          </a:p>
          <a:p>
            <a:r>
              <a:rPr lang="en-GB" sz="1800" u="none" dirty="0"/>
              <a:t>There are separate PowerPoints available for each month of the academic year within the resource profile ‘Career and subject of the month’. </a:t>
            </a:r>
          </a:p>
          <a:p>
            <a:endParaRPr lang="en-GB" sz="1800" u="none" dirty="0"/>
          </a:p>
          <a:p>
            <a:r>
              <a:rPr lang="en-GB" sz="1800" u="none" dirty="0"/>
              <a:t>Click the hyperlinked text boxes on this slide to be taken to the slides for the year group selected.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0206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Subjects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unifrog.org/student/subjects/direct/</a:t>
            </a:r>
            <a:r>
              <a:rPr lang="en-GB" sz="1800" b="1" u="none" dirty="0" err="1">
                <a:effectLst/>
                <a:latin typeface="Times New Roman" panose="02020603050405020304" pitchFamily="18" charset="0"/>
                <a:ea typeface="Times New Roman" panose="02020603050405020304" pitchFamily="18" charset="0"/>
              </a:rPr>
              <a:t>spanish</a:t>
            </a:r>
            <a:r>
              <a:rPr lang="en-GB" sz="1800" b="1" u="none" dirty="0">
                <a:effectLst/>
                <a:latin typeface="Times New Roman" panose="02020603050405020304" pitchFamily="18" charset="0"/>
                <a:ea typeface="Times New Roman" panose="02020603050405020304" pitchFamily="18" charset="0"/>
              </a:rPr>
              <a:t>-studies</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subject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344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subject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subject. Students are encouraged to draw links between skills used in their current school subjects and the subject in the video. If students would like to know more about the subject, encourage them to read the full subject profile, which contains the following sections:</a:t>
            </a: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In a nutshell</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Getting in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Prospects</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Statement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Reference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Geek out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Read</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Watch</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Listen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a:t>
            </a:r>
            <a:endParaRPr lang="en-GB" sz="4000" b="0" dirty="0">
              <a:effectLst/>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2800" dirty="0"/>
              <a:t>Hobbies like cooking Spanish food, watching Spanish movies, listening to Spanish music, or reading Spanish books could help me learn more about the language and culture.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2800" dirty="0"/>
              <a:t>I have good listening and speaking skills, which can help me communicate better in Spanish.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u="none" dirty="0">
                <a:solidFill>
                  <a:srgbClr val="000000"/>
                </a:solidFill>
                <a:effectLst/>
                <a:latin typeface="Open Sans" panose="020B0606030504020204" pitchFamily="34" charset="0"/>
                <a:ea typeface="Times New Roman" panose="02020603050405020304" pitchFamily="18" charset="0"/>
              </a:rPr>
              <a:t>To become fluent and explore their world/culture.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2800" dirty="0"/>
              <a:t>Amanda doesn't agree. She believes that studying a language opens up many career options, because language skills are valuable in lots of fields, and knowing another language can help with communication and understanding different cultures.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0828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subject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0475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r>
              <a:rPr lang="en-GB" u="none" dirty="0"/>
              <a:t>November’s career of the month for year 9 is: Osteopath</a:t>
            </a:r>
            <a:r>
              <a:rPr lang="en-GB" sz="1200" u="none" dirty="0">
                <a:effectLst/>
                <a:latin typeface="Times New Roman" panose="02020603050405020304" pitchFamily="18" charset="0"/>
                <a:ea typeface="Times New Roman" panose="02020603050405020304" pitchFamily="18" charset="0"/>
              </a:rPr>
              <a:t>.</a:t>
            </a:r>
            <a:endParaRPr lang="en-GB"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121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career of the month: Osteopath.</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Careers library video as a class, ask students to note down anything they think they already know about this career.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84635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Careers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unifrog.org/student/careers/direct/osteopath</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career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942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career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career. Students are encouraged to draw links between skills used in their current school subjects and the career in the video. If students would like to know more about the career, encourage them to read the full career profile, which contains the following sections: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What you’ll do</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Working hours and environment</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Career path and progression</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Skills required</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Entry requirements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know-how guides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university subject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career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Labour Market Information (LMI)</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 </a:t>
            </a:r>
            <a:endParaRPr lang="en-GB" sz="1800" u="none" dirty="0">
              <a:solidFill>
                <a:srgbClr val="000000"/>
              </a:solidFill>
              <a:effectLst/>
              <a:latin typeface="Open Sans" panose="020B0606030504020204" pitchFamily="34" charset="0"/>
              <a:ea typeface="Times New Roman" panose="02020603050405020304" pitchFamily="18" charset="0"/>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342900" indent="-342900">
              <a:buAutoNum type="arabicPeriod"/>
            </a:pPr>
            <a:r>
              <a:rPr lang="en-US" sz="2800" dirty="0"/>
              <a:t>I’d enjoy helping people feel better and improving their health. Meeting and talking to different customers would be fun, too.</a:t>
            </a:r>
          </a:p>
          <a:p>
            <a:pPr marL="342900" indent="-342900">
              <a:buAutoNum type="arabicPeriod"/>
            </a:pPr>
            <a:r>
              <a:rPr lang="en-US" sz="2800" dirty="0"/>
              <a:t>Important subjects would be biology and physical education (PE) because they’d help me understand how the body works and how to keep it healthy.</a:t>
            </a:r>
          </a:p>
          <a:p>
            <a:pPr marL="342900" indent="-342900">
              <a:buAutoNum type="arabicPeriod"/>
            </a:pPr>
            <a:r>
              <a:rPr kumimoji="0" lang="en-GB" sz="1800" b="0" i="0" u="none" strike="noStrike" kern="1200" cap="none" spc="0" normalizeH="0" baseline="0" noProof="0" dirty="0" err="1">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Takunda</a:t>
            </a:r>
            <a:r>
              <a:rPr kumimoji="0" lang="en-GB" sz="18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explains how he completed a </a:t>
            </a:r>
            <a:r>
              <a:rPr lang="en-GB" sz="1800" u="none" dirty="0">
                <a:solidFill>
                  <a:srgbClr val="000000"/>
                </a:solidFill>
                <a:effectLst/>
                <a:latin typeface="Open Sans" panose="020B0606030504020204" pitchFamily="34" charset="0"/>
                <a:ea typeface="Times New Roman" panose="02020603050405020304" pitchFamily="18" charset="0"/>
              </a:rPr>
              <a:t>BTEC level 5 course in sport and remedial massage, which inspired him to pursue a degree in osteopathy.</a:t>
            </a:r>
          </a:p>
          <a:p>
            <a:pPr marL="342900" indent="-342900">
              <a:buAutoNum type="arabicPeriod"/>
            </a:pPr>
            <a:r>
              <a:rPr lang="en-US" sz="2800" dirty="0"/>
              <a:t>You’d need good communication skills to talk with patients, strong problem-solving skills to figure out their issues, and a caring attitude to help people feel comfortable.</a:t>
            </a:r>
            <a:endParaRPr lang="en-GB" sz="1800" u="none" dirty="0">
              <a:solidFill>
                <a:srgbClr val="000000"/>
              </a:solidFill>
              <a:effectLst/>
              <a:latin typeface="Open Sans" panose="020B0606030504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44042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career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3477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pPr marL="0" indent="0">
              <a:buFont typeface="Arial" panose="020B0604020202020204" pitchFamily="34" charset="0"/>
              <a:buNone/>
            </a:pPr>
            <a:r>
              <a:rPr lang="en-GB" u="none" dirty="0"/>
              <a:t>November’s subject of the month for year 9 is: </a:t>
            </a:r>
            <a:r>
              <a:rPr lang="en-GB" sz="1200" u="none" dirty="0"/>
              <a:t>Media and communications.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29813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subject of the month: </a:t>
            </a:r>
            <a:r>
              <a:rPr lang="en-GB" sz="1800" u="none" dirty="0"/>
              <a:t>Media and communications.</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Subjects library video as a class, ask students to note down anything they think they already know about this subject.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5280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r>
              <a:rPr lang="en-GB" u="none" dirty="0"/>
              <a:t>November’s career of the month for year 7 is: Headteacher.</a:t>
            </a:r>
          </a:p>
        </p:txBody>
      </p:sp>
      <p:sp>
        <p:nvSpPr>
          <p:cNvPr id="4" name="Slide Number Placeholder 3"/>
          <p:cNvSpPr>
            <a:spLocks noGrp="1"/>
          </p:cNvSpPr>
          <p:nvPr>
            <p:ph type="sldNum" sz="quarter" idx="5"/>
          </p:nvPr>
        </p:nvSpPr>
        <p:spPr/>
        <p:txBody>
          <a:bodyPr/>
          <a:lstStyle/>
          <a:p>
            <a:fld id="{EF8460CA-E4DF-44B0-820C-F2AC221EA031}" type="slidenum">
              <a:rPr lang="en-GB" smtClean="0"/>
              <a:t>3</a:t>
            </a:fld>
            <a:endParaRPr lang="en-GB"/>
          </a:p>
        </p:txBody>
      </p:sp>
    </p:spTree>
    <p:extLst>
      <p:ext uri="{BB962C8B-B14F-4D97-AF65-F5344CB8AC3E}">
        <p14:creationId xmlns:p14="http://schemas.microsoft.com/office/powerpoint/2010/main" val="20391465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Subjects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unifrog.org/student/subjects/direct/media-and-communications</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subject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98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subject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subject. Students are encouraged to draw links between skills used in their current school subjects and the subject in the video. If students would like to know more about the subject, encourage them to read the full subject profile, which contains the following sections:</a:t>
            </a: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In a nutshell</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Getting in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Prospects</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Statement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Reference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Geek out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Read</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Watch</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Listen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a:t>
            </a:r>
            <a:endParaRPr lang="en-GB" sz="4000" b="0" dirty="0">
              <a:effectLst/>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2800" dirty="0"/>
              <a:t>Hobbies like blogging, creating videos, photography, or using social media could help me learn more about media and communications.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u="none" dirty="0">
                <a:solidFill>
                  <a:srgbClr val="000000"/>
                </a:solidFill>
                <a:effectLst/>
                <a:latin typeface="Open Sans" panose="020B0606030504020204" pitchFamily="34" charset="0"/>
                <a:ea typeface="Times New Roman" panose="02020603050405020304" pitchFamily="18" charset="0"/>
              </a:rPr>
              <a:t>Digital literacy, attention to detail, problem solving, numeracy, analysis, creativity. </a:t>
            </a:r>
          </a:p>
          <a:p>
            <a:pPr marL="342900" indent="-342900">
              <a:buAutoNum type="arabicPeriod"/>
            </a:pPr>
            <a:r>
              <a:rPr lang="en-US" sz="2800" dirty="0"/>
              <a:t>I have strong writing skills for creating articles and scripts, good verbal communication skills for presenting ideas clearly, and creativity to come up with unique content. I’m also good at critical thinking, which could help me </a:t>
            </a:r>
            <a:r>
              <a:rPr lang="en-US" sz="2800" dirty="0" err="1"/>
              <a:t>analyse</a:t>
            </a:r>
            <a:r>
              <a:rPr lang="en-US" sz="2800" dirty="0"/>
              <a:t> media messages and understand their impact. </a:t>
            </a:r>
          </a:p>
          <a:p>
            <a:pPr marL="342900" indent="-342900">
              <a:buAutoNum type="arabicPeriod"/>
            </a:pPr>
            <a:r>
              <a:rPr lang="en-US" sz="2800" dirty="0"/>
              <a:t>To prepare, I could start reading more news articles, follow media trends, create my own content, and practice speaking in front of an audience.</a:t>
            </a:r>
            <a:endParaRPr lang="en-GB" sz="1800" u="none" dirty="0">
              <a:solidFill>
                <a:srgbClr val="000000"/>
              </a:solidFill>
              <a:effectLst/>
              <a:latin typeface="Open Sans" panose="020B0606030504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62595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subject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73381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t>November’s career of the month for year 10 is: </a:t>
            </a:r>
            <a:r>
              <a:rPr lang="en-GB" sz="1200" u="none" dirty="0"/>
              <a:t>IT support technician.</a:t>
            </a:r>
            <a:endParaRPr lang="en-GB" sz="1200" u="none" dirty="0">
              <a:effectLst/>
              <a:latin typeface="Times New Roman" panose="02020603050405020304" pitchFamily="18" charset="0"/>
              <a:ea typeface="Times New Roman" panose="02020603050405020304" pitchFamily="18" charset="0"/>
            </a:endParaRPr>
          </a:p>
          <a:p>
            <a:endParaRPr lang="en-GB"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3805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career of the month: </a:t>
            </a:r>
            <a:r>
              <a:rPr lang="en-GB" sz="1800" u="none" dirty="0"/>
              <a:t>IT support technician.</a:t>
            </a: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Careers library video as a class, ask students to note down anything they think they already know about this career.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74218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Careers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unifrog.org/student/careers/direct/it-support-technician</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career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20473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career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career. Students are encouraged to draw links between skills used in their current school subjects and the career in the video. If students would like to know more about the career, encourage them to read the full career profile, which contains the following sections: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What you’ll do</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Working hours and environment</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Career path and progression</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Skills required</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Entry requirements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know-how guides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university subject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career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Labour Market Information (LMI)</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 </a:t>
            </a:r>
            <a:endParaRPr lang="en-GB" sz="1800" u="none" dirty="0">
              <a:solidFill>
                <a:srgbClr val="000000"/>
              </a:solidFill>
              <a:effectLst/>
              <a:latin typeface="Open Sans" panose="020B0606030504020204" pitchFamily="34" charset="0"/>
              <a:ea typeface="Times New Roman" panose="02020603050405020304" pitchFamily="18" charset="0"/>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514350" indent="-514350">
              <a:buFont typeface="+mj-lt"/>
              <a:buAutoNum type="arabicPeriod"/>
            </a:pPr>
            <a:r>
              <a:rPr lang="en-US" sz="2800" dirty="0"/>
              <a:t>I could gain experience by doing work experience at a local tech company, volunteering to help friends or family with computer problems, or joining a school club focused on technology.</a:t>
            </a:r>
          </a:p>
          <a:p>
            <a:pPr marL="514350" indent="-514350">
              <a:buFont typeface="+mj-lt"/>
              <a:buAutoNum type="arabicPeriod"/>
            </a:pPr>
            <a:r>
              <a:rPr lang="en-US" sz="2800" dirty="0"/>
              <a:t>Values like teamwork and problem solving are important in this career because IT support technicians often work with others to fix issues. </a:t>
            </a:r>
          </a:p>
          <a:p>
            <a:pPr marL="514350" indent="-514350">
              <a:buFont typeface="+mj-lt"/>
              <a:buAutoNum type="arabicPeriod"/>
            </a:pPr>
            <a:r>
              <a:rPr lang="en-US" sz="2800" dirty="0"/>
              <a:t>Essential skills include good communication for explaining tech issues, technical knowledge for understanding computers, and patience for helping users. I use my communication skills in subjects like English when presenting ideas and my technical knowledge in computer science.</a:t>
            </a:r>
          </a:p>
          <a:p>
            <a:pPr marL="514350" indent="-514350">
              <a:buFont typeface="+mj-lt"/>
              <a:buAutoNum type="arabicPeriod"/>
            </a:pPr>
            <a:r>
              <a:rPr lang="en-US" sz="2800" dirty="0"/>
              <a:t>I would ask him, "What is the most challenging problem you’ve ever solved in your job?"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3639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career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96575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t>November’s subject of the month for year 10 is: Portuguese studies.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1601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subject of the month: </a:t>
            </a:r>
            <a:r>
              <a:rPr lang="en-GB" sz="1800" u="none" dirty="0"/>
              <a:t>Portuguese studies.</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Subjects library video as a class, ask students to note down anything they think they already know about this subject.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403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career of the month: </a:t>
            </a:r>
            <a:r>
              <a:rPr lang="en-GB" sz="1800" u="none" dirty="0"/>
              <a:t>Headteacher.</a:t>
            </a: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Careers library video as a class, ask students to note down anything they think they already know about this career.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08026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Subjects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unifrog.org/student/subjects/direct/</a:t>
            </a:r>
            <a:r>
              <a:rPr lang="en-GB" sz="1800" b="1" u="none" dirty="0" err="1">
                <a:effectLst/>
                <a:latin typeface="Times New Roman" panose="02020603050405020304" pitchFamily="18" charset="0"/>
                <a:ea typeface="Times New Roman" panose="02020603050405020304" pitchFamily="18" charset="0"/>
              </a:rPr>
              <a:t>portuguese</a:t>
            </a:r>
            <a:r>
              <a:rPr lang="en-GB" sz="1800" b="1" u="none" dirty="0">
                <a:effectLst/>
                <a:latin typeface="Times New Roman" panose="02020603050405020304" pitchFamily="18" charset="0"/>
                <a:ea typeface="Times New Roman" panose="02020603050405020304" pitchFamily="18" charset="0"/>
              </a:rPr>
              <a:t>-studies</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subject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27037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subject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subject. Students are encouraged to draw links between skills used in their current school subjects and the subject in the video. If students would like to know more about the subject, encourage them to read the full subject profile, which contains the following sections:</a:t>
            </a: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In a nutshell</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Getting in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Prospects</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Statement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Reference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Geek out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Read</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Watch</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Listen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a:t>
            </a:r>
            <a:endParaRPr lang="en-GB" sz="4000" b="0" dirty="0">
              <a:effectLst/>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2800" dirty="0"/>
              <a:t>This subject could lead to careers in translation, teaching, tourism, international relations, or working for businesses that operate in Portuguese-speaking countries.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2800" dirty="0"/>
              <a:t>Being open-minded is important because it would help me understand and appreciate different cultures, ideas, and perspectives that come with studying the language and its speakers.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2800" dirty="0"/>
              <a:t>Useful subjects include languages, history, geography, and literature, as they can provide context and enhance my understanding of Portuguese-speaking cultures.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US" sz="2800" dirty="0"/>
              <a:t>I would like to know about study opportunities and experiences in Portuguese-speaking countries. I could find this information </a:t>
            </a:r>
            <a:r>
              <a:rPr lang="en-GB" sz="1800" u="none" dirty="0">
                <a:solidFill>
                  <a:srgbClr val="000000"/>
                </a:solidFill>
                <a:effectLst/>
                <a:latin typeface="Open Sans" panose="020B0606030504020204" pitchFamily="34" charset="0"/>
                <a:ea typeface="Times New Roman" panose="02020603050405020304" pitchFamily="18" charset="0"/>
              </a:rPr>
              <a:t>within the Unifrog subject profile and by using the university search tools.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09852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subject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70230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t>November’s career of the month for year 11 is: </a:t>
            </a:r>
            <a:r>
              <a:rPr lang="en-GB" sz="1200" u="none" dirty="0"/>
              <a:t>Lighting technician</a:t>
            </a:r>
            <a:endParaRPr lang="en-GB" sz="1200" u="none" dirty="0">
              <a:effectLst/>
              <a:latin typeface="Times New Roman" panose="02020603050405020304" pitchFamily="18" charset="0"/>
              <a:ea typeface="Times New Roman" panose="02020603050405020304" pitchFamily="18" charset="0"/>
            </a:endParaRPr>
          </a:p>
          <a:p>
            <a:endParaRPr lang="en-GB"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65173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career of the month: </a:t>
            </a:r>
            <a:r>
              <a:rPr lang="en-GB" sz="1800" u="none" dirty="0"/>
              <a:t>Lighting technician</a:t>
            </a: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Careers library video as a class, ask students to note down anything they think they already know about this career.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04858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Careers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unifrog.org/student/careers/direct/lighting-technician</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career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86248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career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career. Students are encouraged to draw links between skills used in their current school subjects and the career in the video. If students would like to know more about the career, encourage them to read the full career profile, which contains the following sections: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What you’ll do</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Working hours and environment</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Career path and progression</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Skills required</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Entry requirements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know-how guides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university subject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career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Labour Market Information (LMI)</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 </a:t>
            </a:r>
            <a:endParaRPr lang="en-GB" sz="1800" u="none" dirty="0">
              <a:solidFill>
                <a:srgbClr val="000000"/>
              </a:solidFill>
              <a:effectLst/>
              <a:latin typeface="Open Sans" panose="020B0606030504020204" pitchFamily="34" charset="0"/>
              <a:ea typeface="Times New Roman" panose="02020603050405020304" pitchFamily="18" charset="0"/>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514350" indent="-514350">
              <a:buFont typeface="+mj-lt"/>
              <a:buAutoNum type="arabicPeriod"/>
            </a:pPr>
            <a:r>
              <a:rPr lang="en-US" sz="2800" dirty="0"/>
              <a:t>Work experience as a stage crew member for school plays or volunteering with local theatre groups would help someone prepare for this career.</a:t>
            </a:r>
          </a:p>
          <a:p>
            <a:pPr marL="514350" indent="-514350">
              <a:buFont typeface="+mj-lt"/>
              <a:buAutoNum type="arabicPeriod"/>
            </a:pPr>
            <a:r>
              <a:rPr lang="en-US" sz="2800" dirty="0"/>
              <a:t>I think the most rewarding part of being a lighting technician would be seeing how my work enhances performances and creates the right atmosphere for the audience.</a:t>
            </a:r>
          </a:p>
          <a:p>
            <a:pPr marL="514350" indent="-514350">
              <a:buFont typeface="+mj-lt"/>
              <a:buAutoNum type="arabicPeriod"/>
            </a:pPr>
            <a:r>
              <a:rPr lang="en-US" sz="2800" dirty="0"/>
              <a:t>Essential skills for this career include technical knowledge of lighting equipment, attention to detail, and teamwork. I use my teamwork skills in group projects at school and my attention to detail in subjects like art and design.</a:t>
            </a:r>
          </a:p>
          <a:p>
            <a:pPr marL="514350" indent="-514350">
              <a:buFont typeface="+mj-lt"/>
              <a:buAutoNum type="arabicPeriod"/>
            </a:pPr>
            <a:r>
              <a:rPr lang="en-US" sz="4000" b="0" i="0" dirty="0">
                <a:solidFill>
                  <a:srgbClr val="606060"/>
                </a:solidFill>
                <a:effectLst/>
                <a:latin typeface="Open Sans" panose="020B0606030504020204" pitchFamily="34" charset="0"/>
              </a:rPr>
              <a:t>Sophie says she studied film and drama and theatre at college, including lighting control. She also put herself out there, doing anything she could to contribute to her portfolio: lighting for shows, making short films, and script writing.</a:t>
            </a:r>
            <a:endParaRPr lang="en-US" sz="2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7289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career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48529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t>November’s subject of the month for year 11 is: Accounting.</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46910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subject of the month: </a:t>
            </a:r>
            <a:r>
              <a:rPr lang="en-GB" sz="1800" u="none" dirty="0"/>
              <a:t>Accounting.</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Subjects library video as a class, ask students to note down anything they think they already know about this subject.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079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Careers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unifrog.org/student/careers/direct/hea</a:t>
            </a:r>
            <a:r>
              <a:rPr lang="en-GB" sz="2800" b="1" u="none" dirty="0">
                <a:effectLst/>
                <a:latin typeface="Times New Roman" panose="02020603050405020304" pitchFamily="18" charset="0"/>
                <a:ea typeface="Times New Roman" panose="02020603050405020304" pitchFamily="18" charset="0"/>
              </a:rPr>
              <a:t>dteacher</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career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04380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Subjects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unifrog.org/student/subjects/direct/accounting</a:t>
            </a:r>
          </a:p>
          <a:p>
            <a:pPr marL="0" indent="0">
              <a:buFont typeface="Arial" panose="020B0604020202020204" pitchFamily="34" charset="0"/>
              <a:buNone/>
            </a:pPr>
            <a:endParaRPr lang="en-GB" sz="1800" b="1" u="none"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u="none" dirty="0">
                <a:effectLst/>
                <a:latin typeface="Times New Roman" panose="02020603050405020304" pitchFamily="18" charset="0"/>
                <a:ea typeface="Times New Roman" panose="02020603050405020304" pitchFamily="18" charset="0"/>
              </a:rPr>
              <a:t>Please note, there are two videos available on this subject profile: Naomi and Daniel.</a:t>
            </a:r>
            <a:endParaRPr lang="en-GB" sz="1800" b="1"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subject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79119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subject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subject. Students are encouraged to draw links between skills used in their current school subjects and the subject in the video. If students would like to know more about the subject, encourage them to read the full subject profile, which contains the following sections:</a:t>
            </a: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In a nutshell</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Getting in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Prospects</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Statement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Reference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Geek out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Read</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Watch</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Listen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a:t>
            </a:r>
            <a:endParaRPr lang="en-GB" sz="4000" b="0" dirty="0">
              <a:effectLst/>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514350" indent="-514350">
              <a:buFont typeface="+mj-lt"/>
              <a:buAutoNum type="arabicPeriod"/>
            </a:pPr>
            <a:r>
              <a:rPr lang="en-US" sz="2800" dirty="0"/>
              <a:t>Other subjects that might be helpful include mathematics, economics, business studies, and statistics, as they provide essential skills for understanding financial concepts.</a:t>
            </a:r>
          </a:p>
          <a:p>
            <a:pPr marL="514350" indent="-514350">
              <a:buFont typeface="+mj-lt"/>
              <a:buAutoNum type="arabicPeriod"/>
            </a:pPr>
            <a:r>
              <a:rPr lang="en-US" sz="2800" dirty="0"/>
              <a:t>I was surprised to learn about companies who are playing tricks to avoid paying tax!</a:t>
            </a:r>
          </a:p>
          <a:p>
            <a:pPr marL="514350" indent="-514350">
              <a:buFont typeface="+mj-lt"/>
              <a:buAutoNum type="arabicPeriod"/>
            </a:pPr>
            <a:r>
              <a:rPr lang="en-US" sz="2800" dirty="0"/>
              <a:t>I’ve learned how to use Excel, which is a useful skills for studying accounting.</a:t>
            </a:r>
          </a:p>
          <a:p>
            <a:pPr marL="514350" indent="-514350">
              <a:buFont typeface="+mj-lt"/>
              <a:buAutoNum type="arabicPeriod"/>
            </a:pPr>
            <a:r>
              <a:rPr lang="en-US" sz="2800" dirty="0"/>
              <a:t>I could explore this subject by reading books or articles about accounting, joining a business or finance club at school, or talking to a professional accountant about their work.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0332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subject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2682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r>
              <a:rPr lang="en-GB" u="none" dirty="0"/>
              <a:t>November’s career of the month for year 12 is: Activist.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41430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career of the month: </a:t>
            </a:r>
            <a:r>
              <a:rPr lang="en-GB" sz="1800" u="none" dirty="0"/>
              <a:t>Activist.</a:t>
            </a: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Careers library video as a class, ask students to note down anything they think they already know about this career.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7862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Careers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unifrog.org/student/careers/direct/freelance-activist</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career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3470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career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career. Students are encouraged to draw links between skills used in their current school subjects and the career in the video. If students would like to know more about the career, encourage them to read the full career profile, which contains the following sections: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What you’ll do</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Working hours and environment</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Career path and progression</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Skills required</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Entry requirements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know-how guides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university subject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career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Labour Market Information (LMI)</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 </a:t>
            </a:r>
            <a:endParaRPr lang="en-GB" sz="1800" u="none" dirty="0">
              <a:solidFill>
                <a:srgbClr val="000000"/>
              </a:solidFill>
              <a:effectLst/>
              <a:latin typeface="Open Sans" panose="020B0606030504020204" pitchFamily="34" charset="0"/>
              <a:ea typeface="Times New Roman" panose="02020603050405020304" pitchFamily="18" charset="0"/>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342900" indent="-342900">
              <a:buAutoNum type="arabicPeriod"/>
            </a:pPr>
            <a:r>
              <a:rPr lang="en-US" sz="2800" dirty="0"/>
              <a:t>I would advise someone to stay informed about social issues, volunteer with causes they care about, and connect with other activists to learn from their experiences.</a:t>
            </a:r>
          </a:p>
          <a:p>
            <a:pPr marL="342900" indent="-342900">
              <a:buAutoNum type="arabicPeriod"/>
            </a:pPr>
            <a:r>
              <a:rPr lang="en-US" sz="2800" dirty="0"/>
              <a:t>The parts of this career that seem most interesting to me are raising awareness about important issues, working with different communities, and making a real impact on society.</a:t>
            </a:r>
          </a:p>
          <a:p>
            <a:pPr marL="342900" indent="-342900">
              <a:buAutoNum type="arabicPeriod"/>
            </a:pPr>
            <a:r>
              <a:rPr lang="en-GB" sz="1800" u="none" dirty="0">
                <a:solidFill>
                  <a:srgbClr val="000000"/>
                </a:solidFill>
                <a:effectLst/>
                <a:latin typeface="Open Sans" panose="020B0606030504020204" pitchFamily="34" charset="0"/>
                <a:ea typeface="Times New Roman" panose="02020603050405020304" pitchFamily="18" charset="0"/>
              </a:rPr>
              <a:t>Jack studied environmental sciences at university, then he started volunteering at the Woodland Trust. </a:t>
            </a:r>
            <a:r>
              <a:rPr lang="en-US" sz="2800" b="0" i="0" dirty="0">
                <a:solidFill>
                  <a:srgbClr val="606060"/>
                </a:solidFill>
                <a:effectLst/>
                <a:latin typeface="Open Sans" panose="020B0606030504020204" pitchFamily="34" charset="0"/>
              </a:rPr>
              <a:t>There are no official entry requirements for this role, but studies in social policy, public policy, politics, law, or community development could give a better understanding of the industry.</a:t>
            </a:r>
            <a:endParaRPr lang="en-GB" sz="1800" u="none" dirty="0">
              <a:solidFill>
                <a:srgbClr val="000000"/>
              </a:solidFill>
              <a:effectLst/>
              <a:latin typeface="Open Sans" panose="020B0606030504020204" pitchFamily="34" charset="0"/>
              <a:ea typeface="Times New Roman" panose="02020603050405020304" pitchFamily="18" charset="0"/>
            </a:endParaRPr>
          </a:p>
          <a:p>
            <a:pPr marL="342900" indent="-342900">
              <a:buAutoNum type="arabicPeriod"/>
            </a:pPr>
            <a:r>
              <a:rPr lang="en-US" sz="2800" dirty="0"/>
              <a:t>To help decide if a career like this is right for me, I could volunteer for local </a:t>
            </a:r>
            <a:r>
              <a:rPr lang="en-US" sz="2800" dirty="0" err="1"/>
              <a:t>organisations</a:t>
            </a:r>
            <a:r>
              <a:rPr lang="en-US" sz="2800" dirty="0"/>
              <a:t>, attend community meetings, or participate in campaigns to see if I enjoy the work and the impact it has.</a:t>
            </a:r>
            <a:endParaRPr lang="en-GB" sz="1800" u="none" dirty="0">
              <a:solidFill>
                <a:srgbClr val="000000"/>
              </a:solidFill>
              <a:effectLst/>
              <a:latin typeface="Open Sans" panose="020B0606030504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7377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career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38974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t>November’s subject of the month for year 12 is: Textiles and fashion.</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17923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subject of the month: </a:t>
            </a:r>
            <a:r>
              <a:rPr lang="en-GB" sz="1800" u="none" dirty="0"/>
              <a:t>Textiles and fashion.</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Subjects library video as a class, ask students to note down anything they think they already know about this subject.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286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career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career. Students are encouraged to draw links between skills used in their current school subjects and the career in the video. If students would like to know more about the career, encourage them to read the full career profile, which contains the following sections: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What you’ll do</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Working hours and environment</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Career path and progression</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Skills required</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Entry requirements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know-how guides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university subject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career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Labour Market Information (LMI)</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 </a:t>
            </a:r>
            <a:endParaRPr lang="en-GB" sz="1800" u="none" dirty="0">
              <a:solidFill>
                <a:srgbClr val="000000"/>
              </a:solidFill>
              <a:effectLst/>
              <a:latin typeface="Open Sans" panose="020B0606030504020204" pitchFamily="34" charset="0"/>
              <a:ea typeface="Times New Roman" panose="02020603050405020304" pitchFamily="18" charset="0"/>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514350" indent="-514350">
              <a:buFont typeface="+mj-lt"/>
              <a:buAutoNum type="arabicPeriod"/>
            </a:pPr>
            <a:r>
              <a:rPr lang="en-US" sz="2800" dirty="0"/>
              <a:t>Vicky’s job as a headteacher helps students learn about themselves and how best to shape their futures, which is important because I want to make a difference too.</a:t>
            </a:r>
          </a:p>
          <a:p>
            <a:pPr marL="514350" indent="-514350">
              <a:buFont typeface="+mj-lt"/>
              <a:buAutoNum type="arabicPeriod"/>
            </a:pPr>
            <a:r>
              <a:rPr lang="en-US" sz="2800" dirty="0"/>
              <a:t>This job matches my interest in teaching, leading, and helping others. </a:t>
            </a:r>
          </a:p>
          <a:p>
            <a:pPr marL="514350" indent="-514350">
              <a:buFont typeface="+mj-lt"/>
              <a:buAutoNum type="arabicPeriod"/>
            </a:pPr>
            <a:r>
              <a:rPr lang="en-US" sz="2800" dirty="0"/>
              <a:t>I’m learning firsthand about how school leaders can influence the student experience – positively and negatively. </a:t>
            </a:r>
          </a:p>
          <a:p>
            <a:pPr marL="514350" indent="-514350">
              <a:buFont typeface="+mj-lt"/>
              <a:buAutoNum type="arabicPeriod"/>
            </a:pPr>
            <a:r>
              <a:rPr lang="en-US" sz="2800" dirty="0"/>
              <a:t>I could try mentoring younger students or helping with school projects to see if this career is right for 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50081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Subjects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unifrog.org/student/subjects/direct/textiles-and-fashion</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subject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4666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subject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subject. Students are encouraged to draw links between skills used in their current school subjects and the subject in the video. If students would like to know more about the subject, encourage them to read the full subject profile, which contains the following sections:</a:t>
            </a: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In a nutshell</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Getting in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Prospects</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Statement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Reference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Geek out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Read</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Watch</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Listen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a:t>
            </a:r>
            <a:endParaRPr lang="en-GB" sz="4000" b="0" dirty="0">
              <a:effectLst/>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514350" indent="-514350">
              <a:buFont typeface="+mj-lt"/>
              <a:buAutoNum type="arabicPeriod"/>
            </a:pPr>
            <a:r>
              <a:rPr lang="en-US" sz="2800" dirty="0"/>
              <a:t>I could network with professionals or students in this field by attending fashion shows, joining textile and fashion clubs, participating in workshops, or connecting with people on social media platforms like LinkedIn.</a:t>
            </a:r>
          </a:p>
          <a:p>
            <a:pPr marL="514350" indent="-514350">
              <a:buFont typeface="+mj-lt"/>
              <a:buAutoNum type="arabicPeriod"/>
            </a:pPr>
            <a:r>
              <a:rPr lang="en-US" sz="4000" dirty="0"/>
              <a:t>Workshops, pitches, and competitions appeal to me because they let me gain hands-on experience, work with others, and show my skills. I enjoy being creative and pushing myself.</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lang="en-US" sz="4000" dirty="0"/>
              <a:t>The subjects I’m studying now, such as art and design and business studies, could help me prepare for university by developing my creativity, technical skills, and understanding of the fashion industry.</a:t>
            </a:r>
          </a:p>
          <a:p>
            <a:pPr marL="514350" indent="-514350">
              <a:buFont typeface="+mj-lt"/>
              <a:buAutoNum type="arabicPeriod"/>
            </a:pPr>
            <a:r>
              <a:rPr lang="en-US" sz="2800" dirty="0"/>
              <a:t>Some progression opportunities after studying this subject include working as a fashion designer, textile technologist, fashion buyer, or in marketing and merchandising within the fashion industry.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2617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subject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97116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r>
              <a:rPr lang="en-GB" u="none" dirty="0"/>
              <a:t>November’s career of the month for year 13 is: Tax adviser.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7091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career of the month: </a:t>
            </a:r>
            <a:r>
              <a:rPr lang="en-GB" sz="1800" u="none" dirty="0"/>
              <a:t>Tax adviser.</a:t>
            </a: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Careers library video as a class, ask students to note down anything they think they already know about this career.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1500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Careers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unifrog.org/student/careers/direct/tax-adviser</a:t>
            </a:r>
          </a:p>
          <a:p>
            <a:pPr marL="0" indent="0">
              <a:buFont typeface="Arial" panose="020B0604020202020204" pitchFamily="34" charset="0"/>
              <a:buNone/>
            </a:pPr>
            <a:endParaRPr lang="en-GB" sz="1800" b="1" u="none"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u="none" dirty="0">
                <a:effectLst/>
                <a:latin typeface="Times New Roman" panose="02020603050405020304" pitchFamily="18" charset="0"/>
                <a:ea typeface="Times New Roman" panose="02020603050405020304" pitchFamily="18" charset="0"/>
              </a:rPr>
              <a:t>Please note, there are two videos available on this subject profile: </a:t>
            </a:r>
            <a:r>
              <a:rPr lang="en-GB" sz="1800" u="none" dirty="0" err="1">
                <a:effectLst/>
                <a:latin typeface="Times New Roman" panose="02020603050405020304" pitchFamily="18" charset="0"/>
                <a:ea typeface="Times New Roman" panose="02020603050405020304" pitchFamily="18" charset="0"/>
              </a:rPr>
              <a:t>Harvind</a:t>
            </a:r>
            <a:r>
              <a:rPr lang="en-GB" sz="1800" u="none" dirty="0">
                <a:effectLst/>
                <a:latin typeface="Times New Roman" panose="02020603050405020304" pitchFamily="18" charset="0"/>
                <a:ea typeface="Times New Roman" panose="02020603050405020304" pitchFamily="18" charset="0"/>
              </a:rPr>
              <a:t> and Iona.</a:t>
            </a:r>
            <a:endParaRPr lang="en-GB" sz="1800" b="1"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career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6482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career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rtl="0">
              <a:spcBef>
                <a:spcPts val="0"/>
              </a:spcBef>
              <a:spcAft>
                <a:spcPts val="0"/>
              </a:spcAft>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career. Students are encouraged to draw links between skills used in their current school subjects and the career in the video. If students would like to know more about the career, encourage them to read the full career profile, which contains the following sections: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What you’ll do</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Working hours and environment</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Career path and progression</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Skills required</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Entry requirements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know-how guides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university subject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Related career profiles</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Labour Market Information (LMI)</a:t>
            </a:r>
            <a:endParaRPr lang="en-GB" sz="28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 </a:t>
            </a:r>
            <a:endParaRPr lang="en-GB" sz="1800" u="none" dirty="0">
              <a:solidFill>
                <a:srgbClr val="000000"/>
              </a:solidFill>
              <a:effectLst/>
              <a:latin typeface="Open Sans" panose="020B0606030504020204" pitchFamily="34" charset="0"/>
              <a:ea typeface="Times New Roman" panose="02020603050405020304" pitchFamily="18" charset="0"/>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514350" indent="-514350">
              <a:buFont typeface="+mj-lt"/>
              <a:buAutoNum type="arabicPeriod"/>
            </a:pPr>
            <a:r>
              <a:rPr lang="en-US" sz="2800" dirty="0" err="1"/>
              <a:t>Harvind’s</a:t>
            </a:r>
            <a:r>
              <a:rPr lang="en-US" sz="2800" dirty="0"/>
              <a:t> career helps society by making sure people and businesses pay the right amount of tax, which supports public services. It’s important for me to choose a career that contributes positively to society because I want to make a difference.</a:t>
            </a:r>
          </a:p>
          <a:p>
            <a:pPr marL="514350" indent="-514350">
              <a:buFont typeface="+mj-lt"/>
              <a:buAutoNum type="arabicPeriod"/>
            </a:pPr>
            <a:r>
              <a:rPr lang="en-US" sz="2800" dirty="0"/>
              <a:t>My strengths in problem solving and attention to detail would help me the most in this career, as tax advisers need to </a:t>
            </a:r>
            <a:r>
              <a:rPr lang="en-US" sz="2800" dirty="0" err="1"/>
              <a:t>analyse</a:t>
            </a:r>
            <a:r>
              <a:rPr lang="en-US" sz="2800" dirty="0"/>
              <a:t> financial information carefully.</a:t>
            </a:r>
          </a:p>
          <a:p>
            <a:pPr marL="514350" indent="-514350">
              <a:buFont typeface="+mj-lt"/>
              <a:buAutoNum type="arabicPeriod"/>
            </a:pPr>
            <a:r>
              <a:rPr lang="en-US" sz="2800" dirty="0"/>
              <a:t>My current studies in subjects like mathematics and business relate to this career because they provide essential skills for understanding finances and tax laws.</a:t>
            </a:r>
          </a:p>
          <a:p>
            <a:pPr marL="514350" indent="-514350">
              <a:buFont typeface="+mj-lt"/>
              <a:buAutoNum type="arabicPeriod"/>
            </a:pPr>
            <a:r>
              <a:rPr lang="en-US" sz="2800" dirty="0"/>
              <a:t>The next steps to pursue this career after finishing school would be to study accounting or finance at university, then consider gaining relevant work experience and professional qualifications in tax advisory.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69561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career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3057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t>November’s subject of the month for year 13 is: Agriculture.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32150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subject of the month: </a:t>
            </a:r>
            <a:r>
              <a:rPr lang="en-GB" sz="1800" u="none" dirty="0"/>
              <a:t>Agriculture.</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Subjects library video as a class, ask students to note down anything they think they already know about this subject.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29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career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7241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Make sure you’re logged into your </a:t>
            </a:r>
            <a:r>
              <a:rPr lang="en-GB" sz="1800" u="none" dirty="0" err="1">
                <a:effectLst/>
                <a:latin typeface="Times New Roman" panose="02020603050405020304" pitchFamily="18" charset="0"/>
                <a:ea typeface="Times New Roman" panose="02020603050405020304" pitchFamily="18" charset="0"/>
              </a:rPr>
              <a:t>Unifrog</a:t>
            </a:r>
            <a:r>
              <a:rPr lang="en-GB" sz="1800" u="none" dirty="0">
                <a:effectLst/>
                <a:latin typeface="Times New Roman" panose="02020603050405020304" pitchFamily="18" charset="0"/>
                <a:ea typeface="Times New Roman" panose="02020603050405020304" pitchFamily="18" charset="0"/>
              </a:rPr>
              <a:t> account and click ‘use the platform as a student’. Click the image on the screen to go to the Subjects library profile, then click the play button on the video. Alternatively, copy this URL into an internet browser: </a:t>
            </a:r>
            <a:r>
              <a:rPr lang="en-GB" sz="1800" b="1" u="none" dirty="0">
                <a:effectLst/>
                <a:latin typeface="Times New Roman" panose="02020603050405020304" pitchFamily="18" charset="0"/>
                <a:ea typeface="Times New Roman" panose="02020603050405020304" pitchFamily="18" charset="0"/>
              </a:rPr>
              <a:t>unifrog.org/student/subjects/direct/agriculture</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If you have more time available, you could read the subject profile text as a class too.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70487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r>
              <a:rPr lang="en-GB" sz="1800" u="none" dirty="0">
                <a:solidFill>
                  <a:srgbClr val="000000"/>
                </a:solidFill>
                <a:effectLst/>
                <a:latin typeface="Open Sans" panose="020B0606030504020204" pitchFamily="34" charset="0"/>
                <a:ea typeface="Times New Roman" panose="02020603050405020304" pitchFamily="18" charset="0"/>
              </a:rPr>
              <a:t>This slide contains reflection questions about the subject of the month. You could ask students to write down their answers, discuss in pairs or small groups, or discuss as a whole class.</a:t>
            </a:r>
          </a:p>
          <a:p>
            <a:endParaRPr lang="en-GB" sz="1800" u="none" dirty="0">
              <a:solidFill>
                <a:srgbClr val="000000"/>
              </a:solidFill>
              <a:effectLst/>
              <a:latin typeface="Open Sans" panose="020B060603050402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u="none" strike="noStrike" dirty="0">
                <a:solidFill>
                  <a:srgbClr val="000000"/>
                </a:solidFill>
                <a:effectLst/>
                <a:latin typeface="Arial" panose="020B0604020202020204" pitchFamily="34" charset="0"/>
              </a:rPr>
              <a:t>The aim of this activity is for students to think about their own preferences, experiences, and skills and how these could relate to the subject. Students are encouraged to draw links between skills used in their current school subjects and the subject in the video. If students would like to know more about the subject, encourage them to read the full subject profile, which contains the following sections:</a:t>
            </a: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In a nutshell</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Getting in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Prospects</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Statement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Reference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Geek out</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Read</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Watch</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Recommendations: Listen</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Explore</a:t>
            </a:r>
            <a:endParaRPr lang="en-GB" sz="4000" b="0" dirty="0">
              <a:effectLst/>
            </a:endParaRPr>
          </a:p>
          <a:p>
            <a:pPr marL="285750" indent="-285750" rtl="0">
              <a:spcBef>
                <a:spcPts val="0"/>
              </a:spcBef>
              <a:spcAft>
                <a:spcPts val="0"/>
              </a:spcAft>
              <a:buFont typeface="Arial" panose="020B0604020202020204" pitchFamily="34" charset="0"/>
              <a:buChar char="•"/>
            </a:pPr>
            <a:r>
              <a:rPr lang="en-GB" sz="1800" b="0" i="0" u="none" strike="noStrike" dirty="0">
                <a:solidFill>
                  <a:srgbClr val="000000"/>
                </a:solidFill>
                <a:effectLst/>
                <a:latin typeface="Arial" panose="020B0604020202020204" pitchFamily="34" charset="0"/>
              </a:rPr>
              <a:t>People also liked…</a:t>
            </a:r>
            <a:endParaRPr lang="en-GB" sz="4000" b="0" dirty="0">
              <a:effectLst/>
            </a:endParaRPr>
          </a:p>
          <a:p>
            <a:endParaRPr lang="en-GB" sz="1800" u="none" dirty="0">
              <a:solidFill>
                <a:srgbClr val="000000"/>
              </a:solidFill>
              <a:effectLst/>
              <a:latin typeface="Open Sans" panose="020B0606030504020204" pitchFamily="34" charset="0"/>
              <a:ea typeface="Times New Roman" panose="02020603050405020304" pitchFamily="18" charset="0"/>
            </a:endParaRPr>
          </a:p>
          <a:p>
            <a:r>
              <a:rPr lang="en-GB" sz="1800" u="sng" dirty="0">
                <a:solidFill>
                  <a:srgbClr val="000000"/>
                </a:solidFill>
                <a:effectLst/>
                <a:latin typeface="Open Sans" panose="020B0606030504020204" pitchFamily="34" charset="0"/>
                <a:ea typeface="Times New Roman" panose="02020603050405020304" pitchFamily="18" charset="0"/>
              </a:rPr>
              <a:t>Example answers:</a:t>
            </a:r>
          </a:p>
          <a:p>
            <a:pPr marL="742950" indent="-742950">
              <a:buFont typeface="+mj-lt"/>
              <a:buAutoNum type="arabicPeriod"/>
            </a:pPr>
            <a:r>
              <a:rPr lang="en-US" sz="4000" dirty="0"/>
              <a:t>Studying agriculture could take me to careers in farming, agricultural engineering, food production, environmental management, or research in sustainable practices.</a:t>
            </a:r>
          </a:p>
          <a:p>
            <a:pPr marL="742950" indent="-742950">
              <a:buFont typeface="+mj-lt"/>
              <a:buAutoNum type="arabicPeriod"/>
            </a:pPr>
            <a:r>
              <a:rPr lang="en-US" sz="4000" dirty="0"/>
              <a:t>I would ask Huw, "How do you see technology changing the future of agriculture?"</a:t>
            </a:r>
          </a:p>
          <a:p>
            <a:pPr marL="742950" indent="-742950">
              <a:buFont typeface="+mj-lt"/>
              <a:buAutoNum type="arabicPeriod"/>
            </a:pPr>
            <a:r>
              <a:rPr lang="en-US" sz="4000" dirty="0"/>
              <a:t>The skills or knowledge from my school subjects that are most relevant include biology for understanding plant and animal science, geography for learning about land use, and chemistry for studying soil and nutrients.</a:t>
            </a:r>
          </a:p>
          <a:p>
            <a:pPr marL="742950" indent="-742950">
              <a:buFont typeface="+mj-lt"/>
              <a:buAutoNum type="arabicPeriod"/>
            </a:pPr>
            <a:r>
              <a:rPr lang="en-US" sz="4000" dirty="0"/>
              <a:t>Huw mentioned challenges like using </a:t>
            </a:r>
            <a:r>
              <a:rPr lang="en-US" sz="4000" dirty="0" err="1"/>
              <a:t>maths</a:t>
            </a:r>
            <a:r>
              <a:rPr lang="en-US" sz="4000" dirty="0"/>
              <a:t> and applying the </a:t>
            </a:r>
            <a:r>
              <a:rPr lang="en-US" sz="4000" dirty="0" err="1"/>
              <a:t>maths</a:t>
            </a:r>
            <a:r>
              <a:rPr lang="en-US" sz="4000" dirty="0"/>
              <a:t> to everything. These challenges make me more/less interested in this subject because…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1987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Open Sans" panose="020B0606030504020204" pitchFamily="34" charset="0"/>
                <a:ea typeface="Open Sans" panose="020B0606030504020204" pitchFamily="34" charset="0"/>
                <a:cs typeface="Open Sans" panose="020B0606030504020204" pitchFamily="34" charset="0"/>
              </a:rPr>
              <a:t>This slide contains career and subject profiles that are relevant to the subject of the month.</a:t>
            </a:r>
          </a:p>
          <a:p>
            <a:endParaRPr lang="en-GB" sz="1800" dirty="0">
              <a:effectLst/>
              <a:latin typeface="Times New Roman" panose="02020603050405020304" pitchFamily="18" charset="0"/>
              <a:ea typeface="Times New Roman" panose="02020603050405020304" pitchFamily="18"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If you have additional time available and students have computer access, you can direct them to these resources.</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0" dirty="0">
                <a:latin typeface="Open Sans" panose="020B0606030504020204" pitchFamily="34" charset="0"/>
                <a:ea typeface="Open Sans" panose="020B0606030504020204" pitchFamily="34" charset="0"/>
                <a:cs typeface="Open Sans" panose="020B0606030504020204" pitchFamily="34" charset="0"/>
              </a:rPr>
              <a:t>Remember to log into the student side of your Unifrog account to access these links and remind students to favourite any careers or subjects they like the look of.</a:t>
            </a:r>
          </a:p>
          <a:p>
            <a:pPr marL="0" indent="0">
              <a:buNone/>
            </a:pPr>
            <a:endParaRPr lang="en-GB" sz="1800" b="0" dirty="0">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800" b="0" u="none" dirty="0"/>
              <a:t>You can track student progress with favouriting careers or subjects by clicking Advanced&gt;Sort by&gt;Library profiles in Favourites.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0707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Teacher’s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dirty="0"/>
              <a:t>November’s subject of the month for year 7 is: Materials science.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8460CA-E4DF-44B0-820C-F2AC221EA0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6510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u="sng" dirty="0">
                <a:solidFill>
                  <a:srgbClr val="000000"/>
                </a:solidFill>
                <a:effectLst/>
                <a:latin typeface="Open Sans" panose="020B0606030504020204" pitchFamily="34" charset="0"/>
                <a:ea typeface="Times New Roman" panose="02020603050405020304" pitchFamily="18" charset="0"/>
              </a:rPr>
              <a:t>Teacher’s notes:</a:t>
            </a: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Click to reveal the subject of the month: </a:t>
            </a:r>
            <a:r>
              <a:rPr lang="en-GB" sz="1800" u="none" dirty="0"/>
              <a:t>Materials science</a:t>
            </a:r>
            <a:r>
              <a:rPr lang="en-GB" sz="1800" u="none" dirty="0">
                <a:effectLst/>
                <a:latin typeface="Times New Roman" panose="02020603050405020304" pitchFamily="18" charset="0"/>
                <a:ea typeface="Times New Roman" panose="02020603050405020304" pitchFamily="18" charset="0"/>
              </a:rPr>
              <a:t>. </a:t>
            </a:r>
          </a:p>
          <a:p>
            <a:pPr marL="0" indent="0">
              <a:buFont typeface="Arial" panose="020B0604020202020204" pitchFamily="34" charset="0"/>
              <a:buNone/>
            </a:pPr>
            <a:endParaRPr lang="en-GB" sz="1800" u="none"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r>
              <a:rPr lang="en-GB" sz="1800" u="none" dirty="0">
                <a:effectLst/>
                <a:latin typeface="Times New Roman" panose="02020603050405020304" pitchFamily="18" charset="0"/>
                <a:ea typeface="Times New Roman" panose="02020603050405020304" pitchFamily="18" charset="0"/>
              </a:rPr>
              <a:t>Before you’re ready to watch the Subjects library video as a class, ask students to note down anything they think they already know about this subject.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323D7-8D74-402A-B74C-D1093F83EA2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2424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BC19E-6003-405A-A598-FF69F0384A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731039A-6193-463B-84BB-4B932160A1A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3AF0C71-6325-4293-8E43-F245DD14860D}"/>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5" name="Footer Placeholder 4">
            <a:extLst>
              <a:ext uri="{FF2B5EF4-FFF2-40B4-BE49-F238E27FC236}">
                <a16:creationId xmlns:a16="http://schemas.microsoft.com/office/drawing/2014/main" id="{DAD74499-BDB3-4097-9E62-53DB86DFD65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D94D520-AFEA-4F8F-A8D8-21CE23D44BA5}"/>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3642049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BFE77-9662-4B2F-BB26-D327B04F46D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5495FED-715B-449F-8F23-800E5F9D07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BCFEA6-2B01-43E8-BEA3-8CA92CC57A85}"/>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5" name="Footer Placeholder 4">
            <a:extLst>
              <a:ext uri="{FF2B5EF4-FFF2-40B4-BE49-F238E27FC236}">
                <a16:creationId xmlns:a16="http://schemas.microsoft.com/office/drawing/2014/main" id="{08167B90-6C8E-41BB-A405-EB195BC99D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7C8EBF-98A6-4AAF-BB2D-C6408CEB0173}"/>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3448394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7E769C-4D08-4C2E-B0D3-8DD3C98C5BD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ADE806F-B0E8-43A1-BCBB-CF13C123D54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9B579C-6B3D-4C32-92D0-A60D1B4C2E87}"/>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5" name="Footer Placeholder 4">
            <a:extLst>
              <a:ext uri="{FF2B5EF4-FFF2-40B4-BE49-F238E27FC236}">
                <a16:creationId xmlns:a16="http://schemas.microsoft.com/office/drawing/2014/main" id="{B978726E-216C-4E7F-8DD6-50DCFAEA85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61157A-9CF1-442D-BACC-54E3584D3563}"/>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2018533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D50BB-9938-4958-ACF3-3DD2ABEF2C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C516EB9-FCA2-4438-98EB-59BE04AC3C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2E6272-A3CC-4AB9-9DA2-ECC998FE54B1}"/>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5" name="Footer Placeholder 4">
            <a:extLst>
              <a:ext uri="{FF2B5EF4-FFF2-40B4-BE49-F238E27FC236}">
                <a16:creationId xmlns:a16="http://schemas.microsoft.com/office/drawing/2014/main" id="{4F88AE44-FE61-4949-B1D7-A22F6E76B6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4CB759-A80B-402B-9592-4DC3995DFE11}"/>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336662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AC33A-2654-4D07-8A0D-3AD1FFCB6F0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6E02DC0-D5BD-4CC7-B833-BA3BFEAE8FD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975888-B93F-49F5-8A69-2C00511DC9AE}"/>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5" name="Footer Placeholder 4">
            <a:extLst>
              <a:ext uri="{FF2B5EF4-FFF2-40B4-BE49-F238E27FC236}">
                <a16:creationId xmlns:a16="http://schemas.microsoft.com/office/drawing/2014/main" id="{FA7BE509-A786-48DC-80FA-1E4C2B9047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6E1B51-C837-4A22-AB12-21055F3B13AC}"/>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32857671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CF338-3078-4A19-8CA0-6B0B198A7A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4F470FE-8982-4EAD-B101-C8FF16FC1A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7BC20C1-5F2B-4528-B4B1-9BB42FB0876A}"/>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5" name="Footer Placeholder 4">
            <a:extLst>
              <a:ext uri="{FF2B5EF4-FFF2-40B4-BE49-F238E27FC236}">
                <a16:creationId xmlns:a16="http://schemas.microsoft.com/office/drawing/2014/main" id="{9102CABF-69AD-4BD8-9C18-072D2B195C4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790493-36B0-437C-B153-F2A2F518655F}"/>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22485178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0FBFF-7BBC-41C5-8661-45E62004E62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9CE8B72-5509-40C1-8606-6947F1D9096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45C56CA-B1E9-4D5F-8868-CCFDACDF457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849D1AD-EA99-4EF3-86D7-70C6C4A6F828}"/>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6" name="Footer Placeholder 5">
            <a:extLst>
              <a:ext uri="{FF2B5EF4-FFF2-40B4-BE49-F238E27FC236}">
                <a16:creationId xmlns:a16="http://schemas.microsoft.com/office/drawing/2014/main" id="{FFB91B4A-ABE3-4699-A315-B167F00B2B7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7B2D8AD-27CD-4010-B9D8-6F0F43406EC7}"/>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2478084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AF9F7-E92E-4E1A-8DC4-48F5C1F20AE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2AEF68B-713B-4003-A138-4D24B46AAD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369BFC5-1A68-49EA-89A3-08D24A4DE0E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A97A59A-FDB8-44C7-8974-161CFC1713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1CDA72C-1FDF-4D3C-A016-7D19679C2D8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EA5626F-4DA9-416A-A68F-43036AE8BCA3}"/>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8" name="Footer Placeholder 7">
            <a:extLst>
              <a:ext uri="{FF2B5EF4-FFF2-40B4-BE49-F238E27FC236}">
                <a16:creationId xmlns:a16="http://schemas.microsoft.com/office/drawing/2014/main" id="{6211EC45-70C7-410E-A0DC-F2EE40E2A80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E26EFEA-73C3-40B8-98BF-A1F39CB75D00}"/>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13674756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1A396-8030-411E-B560-3725009274F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6A65C3D-E601-42E7-A71B-32B852BF516D}"/>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4" name="Footer Placeholder 3">
            <a:extLst>
              <a:ext uri="{FF2B5EF4-FFF2-40B4-BE49-F238E27FC236}">
                <a16:creationId xmlns:a16="http://schemas.microsoft.com/office/drawing/2014/main" id="{4DA3299D-F48C-4182-9944-50CF9B8773D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DD54F88-0784-4E29-B071-93D330224142}"/>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8114205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41578B-DFDA-49E9-84CE-5FF8DDFB4EF4}"/>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3" name="Footer Placeholder 2">
            <a:extLst>
              <a:ext uri="{FF2B5EF4-FFF2-40B4-BE49-F238E27FC236}">
                <a16:creationId xmlns:a16="http://schemas.microsoft.com/office/drawing/2014/main" id="{8146302E-26F7-417E-A9EB-1C837301813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8A8D2BA-2385-47F1-8E89-D816CBEB37DE}"/>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27572229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2121A-C2DC-40FB-A647-4AD8566EBC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9C4B9E0-A19A-4870-BA1D-3298D950C8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33C0EB8-FC1F-471A-97D7-BB2D60B1C3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223B42-A846-43BD-9AAD-2E24A88EDDEA}"/>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6" name="Footer Placeholder 5">
            <a:extLst>
              <a:ext uri="{FF2B5EF4-FFF2-40B4-BE49-F238E27FC236}">
                <a16:creationId xmlns:a16="http://schemas.microsoft.com/office/drawing/2014/main" id="{24C45026-FE01-483C-9BDF-62CB7AE8E6A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881998-B493-4BC6-B8DD-EF346FDA6FD7}"/>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2129040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11580-CA97-400A-A099-5758B2FAC61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C305BA8-6186-41FC-B7CA-12BFFE1930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0BDE8AC-7766-490A-814B-9B54DC7C7381}"/>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5" name="Footer Placeholder 4">
            <a:extLst>
              <a:ext uri="{FF2B5EF4-FFF2-40B4-BE49-F238E27FC236}">
                <a16:creationId xmlns:a16="http://schemas.microsoft.com/office/drawing/2014/main" id="{84502B55-69DA-4EE6-B296-BE8BE95DD7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E99F90-60AC-4EF6-9798-2FA63A75F1A0}"/>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31356933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27322-13AA-4250-BE18-3575A73873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0C46482-68B4-4ACC-8F7D-379C48F7C6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AECCC9E-715A-4C22-B3EF-F0A8DD2B44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88B1558-510D-4EFA-8C56-24A52B08D828}"/>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6" name="Footer Placeholder 5">
            <a:extLst>
              <a:ext uri="{FF2B5EF4-FFF2-40B4-BE49-F238E27FC236}">
                <a16:creationId xmlns:a16="http://schemas.microsoft.com/office/drawing/2014/main" id="{BCD9A235-6CBB-4649-B31D-C424D923FC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1D08BC1-1919-452C-B007-0A8930D7665B}"/>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41526348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FB2F1-A7BE-443C-90A4-300D3C21682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E374585-CCD9-44C0-A8BA-517E69A86B0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265184-EFAC-4E7C-97CA-FC4B7645B95A}"/>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5" name="Footer Placeholder 4">
            <a:extLst>
              <a:ext uri="{FF2B5EF4-FFF2-40B4-BE49-F238E27FC236}">
                <a16:creationId xmlns:a16="http://schemas.microsoft.com/office/drawing/2014/main" id="{B5153A81-B338-4EF9-ACBC-A371BA56F6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D2925E-548A-4E9E-A5A7-EA7C190A1CF8}"/>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1281368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05DE64-4CD1-4A85-BECD-A1E696A98EC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2CD0C31-E0B3-40D4-A55A-290A153039E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9F7440-525A-4874-96D9-33C40953FD77}"/>
              </a:ext>
            </a:extLst>
          </p:cNvPr>
          <p:cNvSpPr>
            <a:spLocks noGrp="1"/>
          </p:cNvSpPr>
          <p:nvPr>
            <p:ph type="dt" sz="half" idx="10"/>
          </p:nvPr>
        </p:nvSpPr>
        <p:spPr/>
        <p:txBody>
          <a:bodyPr/>
          <a:lstStyle/>
          <a:p>
            <a:fld id="{E173ECAF-29A6-42B4-B150-38BE3D615D6D}" type="datetimeFigureOut">
              <a:rPr lang="en-GB" smtClean="0"/>
              <a:t>10/02/2025</a:t>
            </a:fld>
            <a:endParaRPr lang="en-GB"/>
          </a:p>
        </p:txBody>
      </p:sp>
      <p:sp>
        <p:nvSpPr>
          <p:cNvPr id="5" name="Footer Placeholder 4">
            <a:extLst>
              <a:ext uri="{FF2B5EF4-FFF2-40B4-BE49-F238E27FC236}">
                <a16:creationId xmlns:a16="http://schemas.microsoft.com/office/drawing/2014/main" id="{F0C492D6-A6D8-4B81-8A5B-9ED63941FB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060AAB-3EDE-407E-A6D6-B7ADB29AD7A1}"/>
              </a:ext>
            </a:extLst>
          </p:cNvPr>
          <p:cNvSpPr>
            <a:spLocks noGrp="1"/>
          </p:cNvSpPr>
          <p:nvPr>
            <p:ph type="sldNum" sz="quarter" idx="12"/>
          </p:nvPr>
        </p:nvSpPr>
        <p:spPr/>
        <p:txBody>
          <a:bodyPr/>
          <a:lstStyle/>
          <a:p>
            <a:fld id="{0C863989-3DD5-4214-8B0C-41B3BA205069}" type="slidenum">
              <a:rPr lang="en-GB" smtClean="0"/>
              <a:t>‹#›</a:t>
            </a:fld>
            <a:endParaRPr lang="en-GB"/>
          </a:p>
        </p:txBody>
      </p:sp>
    </p:spTree>
    <p:extLst>
      <p:ext uri="{BB962C8B-B14F-4D97-AF65-F5344CB8AC3E}">
        <p14:creationId xmlns:p14="http://schemas.microsoft.com/office/powerpoint/2010/main" val="3473220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60E27-D6E4-476C-B385-7DF3F5EFB7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D0DDEB3-7D4E-453C-A4B5-31B9C20AB8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F13186-15C0-4895-9A18-46ADB818F15D}"/>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5" name="Footer Placeholder 4">
            <a:extLst>
              <a:ext uri="{FF2B5EF4-FFF2-40B4-BE49-F238E27FC236}">
                <a16:creationId xmlns:a16="http://schemas.microsoft.com/office/drawing/2014/main" id="{278B5C9D-0541-4333-98F3-8B6CBE8FB4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1250F9-9ACC-4837-86DA-45BB00C70182}"/>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295938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6DAB5-2BC4-43FE-AF66-8982C4E21B4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71829DF-3D04-45CD-8C47-1D73EEA3CA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CB42241-96D8-4399-B141-6F733D902C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F2A9D8E-B321-492D-80B7-AED55AF91AE9}"/>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6" name="Footer Placeholder 5">
            <a:extLst>
              <a:ext uri="{FF2B5EF4-FFF2-40B4-BE49-F238E27FC236}">
                <a16:creationId xmlns:a16="http://schemas.microsoft.com/office/drawing/2014/main" id="{E1242442-29D8-44C3-BBEA-91656455AB4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37DC593-8AA7-4F8A-A417-C9946CD2E7F5}"/>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4285698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91B1E-6BBE-4DDB-87B2-5368156161F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B4E0D30-FD4E-4FB4-B20D-7DDFB2455B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38113F-87E3-4249-8E41-60C88AFE1C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E3820DD-3351-4F43-A3B4-AD2FC47214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409F19-6CB8-4BD4-A725-F7117C1FE3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8F6F97D-A223-447A-9B51-A90B45316A0B}"/>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8" name="Footer Placeholder 7">
            <a:extLst>
              <a:ext uri="{FF2B5EF4-FFF2-40B4-BE49-F238E27FC236}">
                <a16:creationId xmlns:a16="http://schemas.microsoft.com/office/drawing/2014/main" id="{930C5A07-CEAF-4AF9-800A-E54067D5256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84E3E23-3195-4908-A4DC-AFFCD58D0C1F}"/>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1900685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D00F4-3C3A-47D2-87F8-4E8E79B2D05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A94CC89-262D-4509-9237-1E4F9A633374}"/>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4" name="Footer Placeholder 3">
            <a:extLst>
              <a:ext uri="{FF2B5EF4-FFF2-40B4-BE49-F238E27FC236}">
                <a16:creationId xmlns:a16="http://schemas.microsoft.com/office/drawing/2014/main" id="{0C1720AD-565B-4D21-A9E0-E1642CE79AE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A9B617B-4BF7-49EF-A6CD-490C96DC6E9D}"/>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2135263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2C35D8-4E25-4D5A-9A97-20AD8FBDD8C5}"/>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3" name="Footer Placeholder 2">
            <a:extLst>
              <a:ext uri="{FF2B5EF4-FFF2-40B4-BE49-F238E27FC236}">
                <a16:creationId xmlns:a16="http://schemas.microsoft.com/office/drawing/2014/main" id="{C480AB88-934B-4593-B002-3C507AE007E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911A704-7605-4359-8098-A0DFDC3690B0}"/>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7427651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185C7-7734-4BFE-8CAF-BBC7E24671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9ED9DB6-0AB3-4B2F-ADE8-BF012E3FC8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E645F5B-371E-4323-8F1F-1751172B59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E0E439-C476-43C9-A7AC-6E19033B5963}"/>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6" name="Footer Placeholder 5">
            <a:extLst>
              <a:ext uri="{FF2B5EF4-FFF2-40B4-BE49-F238E27FC236}">
                <a16:creationId xmlns:a16="http://schemas.microsoft.com/office/drawing/2014/main" id="{79358B25-7C04-4CA9-9A02-A76C5EBE4B9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13970FC-30BA-474A-B13F-75C3119611E5}"/>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861319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0A9DC-DEBE-48F6-818F-05F0B253E0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E678859-2157-498A-9C12-17577B37D1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A7234D3-2AB1-48D3-9D93-E5A75AF1B5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44E824-9B50-46D4-8C1C-A741C47444DE}"/>
              </a:ext>
            </a:extLst>
          </p:cNvPr>
          <p:cNvSpPr>
            <a:spLocks noGrp="1"/>
          </p:cNvSpPr>
          <p:nvPr>
            <p:ph type="dt" sz="half" idx="10"/>
          </p:nvPr>
        </p:nvSpPr>
        <p:spPr/>
        <p:txBody>
          <a:bodyPr/>
          <a:lstStyle/>
          <a:p>
            <a:fld id="{AB4B2DD0-4293-4F28-94DA-A75E96E66086}" type="datetimeFigureOut">
              <a:rPr lang="en-GB" smtClean="0"/>
              <a:t>10/02/2025</a:t>
            </a:fld>
            <a:endParaRPr lang="en-GB"/>
          </a:p>
        </p:txBody>
      </p:sp>
      <p:sp>
        <p:nvSpPr>
          <p:cNvPr id="6" name="Footer Placeholder 5">
            <a:extLst>
              <a:ext uri="{FF2B5EF4-FFF2-40B4-BE49-F238E27FC236}">
                <a16:creationId xmlns:a16="http://schemas.microsoft.com/office/drawing/2014/main" id="{0E453A0C-269F-4226-BB6F-7560E32DCE7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F035B6-7314-41A7-942F-DA17E5956DFD}"/>
              </a:ext>
            </a:extLst>
          </p:cNvPr>
          <p:cNvSpPr>
            <a:spLocks noGrp="1"/>
          </p:cNvSpPr>
          <p:nvPr>
            <p:ph type="sldNum" sz="quarter" idx="12"/>
          </p:nvPr>
        </p:nvSpPr>
        <p:spPr/>
        <p:txBody>
          <a:bodyPr/>
          <a:lstStyle/>
          <a:p>
            <a:fld id="{FEE46B58-C15E-4093-B915-2F68D88E18C0}" type="slidenum">
              <a:rPr lang="en-GB" smtClean="0"/>
              <a:t>‹#›</a:t>
            </a:fld>
            <a:endParaRPr lang="en-GB"/>
          </a:p>
        </p:txBody>
      </p:sp>
    </p:spTree>
    <p:extLst>
      <p:ext uri="{BB962C8B-B14F-4D97-AF65-F5344CB8AC3E}">
        <p14:creationId xmlns:p14="http://schemas.microsoft.com/office/powerpoint/2010/main" val="4276499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E8657C-C0C7-4C76-A1EF-73AA7FBF84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E9E9F91-0AB0-4C6D-999A-096BAC6957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294D9E0-3275-4C74-8987-5647EE5056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4B2DD0-4293-4F28-94DA-A75E96E66086}" type="datetimeFigureOut">
              <a:rPr lang="en-GB" smtClean="0"/>
              <a:t>10/02/2025</a:t>
            </a:fld>
            <a:endParaRPr lang="en-GB"/>
          </a:p>
        </p:txBody>
      </p:sp>
      <p:sp>
        <p:nvSpPr>
          <p:cNvPr id="5" name="Footer Placeholder 4">
            <a:extLst>
              <a:ext uri="{FF2B5EF4-FFF2-40B4-BE49-F238E27FC236}">
                <a16:creationId xmlns:a16="http://schemas.microsoft.com/office/drawing/2014/main" id="{0E7983C8-4286-49E6-9DBA-EE1CF6571D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E0BA1CF-D007-4906-B844-961379DA2D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E46B58-C15E-4093-B915-2F68D88E18C0}" type="slidenum">
              <a:rPr lang="en-GB" smtClean="0"/>
              <a:t>‹#›</a:t>
            </a:fld>
            <a:endParaRPr lang="en-GB"/>
          </a:p>
        </p:txBody>
      </p:sp>
    </p:spTree>
    <p:extLst>
      <p:ext uri="{BB962C8B-B14F-4D97-AF65-F5344CB8AC3E}">
        <p14:creationId xmlns:p14="http://schemas.microsoft.com/office/powerpoint/2010/main" val="1826300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0CAD87-838B-431F-BB35-C0BE08769C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2A0FF46-F789-4FCE-892E-85B26741F4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B1C365-4681-469A-AF8F-558DFE0627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73ECAF-29A6-42B4-B150-38BE3D615D6D}" type="datetimeFigureOut">
              <a:rPr lang="en-GB" smtClean="0"/>
              <a:t>10/02/2025</a:t>
            </a:fld>
            <a:endParaRPr lang="en-GB"/>
          </a:p>
        </p:txBody>
      </p:sp>
      <p:sp>
        <p:nvSpPr>
          <p:cNvPr id="5" name="Footer Placeholder 4">
            <a:extLst>
              <a:ext uri="{FF2B5EF4-FFF2-40B4-BE49-F238E27FC236}">
                <a16:creationId xmlns:a16="http://schemas.microsoft.com/office/drawing/2014/main" id="{469E746A-2CA8-4751-BEDA-F934CDBD9E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E250C18-BC05-4284-9EE1-60C7C942DD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863989-3DD5-4214-8B0C-41B3BA205069}" type="slidenum">
              <a:rPr lang="en-GB" smtClean="0"/>
              <a:t>‹#›</a:t>
            </a:fld>
            <a:endParaRPr lang="en-GB"/>
          </a:p>
        </p:txBody>
      </p:sp>
    </p:spTree>
    <p:extLst>
      <p:ext uri="{BB962C8B-B14F-4D97-AF65-F5344CB8AC3E}">
        <p14:creationId xmlns:p14="http://schemas.microsoft.com/office/powerpoint/2010/main" val="107247788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33.png"/><Relationship Id="rId7"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2.jpg"/><Relationship Id="rId4" Type="http://schemas.openxmlformats.org/officeDocument/2006/relationships/image" Target="../media/image34.svg"/><Relationship Id="rId9" Type="http://schemas.openxmlformats.org/officeDocument/2006/relationships/hyperlink" Target="https://www.unifrog.org/student/subjects/direct/materials-scienc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52.jpg"/><Relationship Id="rId5" Type="http://schemas.openxmlformats.org/officeDocument/2006/relationships/hyperlink" Target="https://www.unifrog.org/student/subjects/direct/materials-science" TargetMode="External"/><Relationship Id="rId4" Type="http://schemas.openxmlformats.org/officeDocument/2006/relationships/image" Target="../media/image41.svg"/></Relationships>
</file>

<file path=ppt/slides/_rels/slide12.xml.rels><?xml version="1.0" encoding="UTF-8" standalone="yes"?>
<Relationships xmlns="http://schemas.openxmlformats.org/package/2006/relationships"><Relationship Id="rId3" Type="http://schemas.openxmlformats.org/officeDocument/2006/relationships/hyperlink" Target="https://www.unifrog.org/student/subjects/direct/materials-science"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52.jpg"/></Relationships>
</file>

<file path=ppt/slides/_rels/slide1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5.png"/><Relationship Id="rId7"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53.png"/><Relationship Id="rId5" Type="http://schemas.openxmlformats.org/officeDocument/2006/relationships/image" Target="../media/image52.jpg"/><Relationship Id="rId10" Type="http://schemas.openxmlformats.org/officeDocument/2006/relationships/image" Target="../media/image3.svg"/><Relationship Id="rId4" Type="http://schemas.openxmlformats.org/officeDocument/2006/relationships/image" Target="../media/image46.svg"/><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33.png"/><Relationship Id="rId7"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57.svg"/><Relationship Id="rId5" Type="http://schemas.openxmlformats.org/officeDocument/2006/relationships/image" Target="../media/image56.png"/><Relationship Id="rId10" Type="http://schemas.openxmlformats.org/officeDocument/2006/relationships/image" Target="../media/image60.png"/><Relationship Id="rId4" Type="http://schemas.openxmlformats.org/officeDocument/2006/relationships/image" Target="../media/image34.svg"/><Relationship Id="rId9" Type="http://schemas.openxmlformats.org/officeDocument/2006/relationships/hyperlink" Target="https://www.unifrog.org/student/careers/direct/supply-chain-manager"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60.png"/><Relationship Id="rId5" Type="http://schemas.openxmlformats.org/officeDocument/2006/relationships/hyperlink" Target="https://www.unifrog.org/student/careers/direct/supply-chain-manager" TargetMode="External"/><Relationship Id="rId4" Type="http://schemas.openxmlformats.org/officeDocument/2006/relationships/image" Target="../media/image41.svg"/></Relationships>
</file>

<file path=ppt/slides/_rels/slide18.xml.rels><?xml version="1.0" encoding="UTF-8" standalone="yes"?>
<Relationships xmlns="http://schemas.openxmlformats.org/package/2006/relationships"><Relationship Id="rId3" Type="http://schemas.openxmlformats.org/officeDocument/2006/relationships/hyperlink" Target="https://www.unifrog.org/student/careers/direct/supply-chain-manager"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60.png"/><Relationship Id="rId7"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46.svg"/><Relationship Id="rId4" Type="http://schemas.openxmlformats.org/officeDocument/2006/relationships/image" Target="../media/image61.png"/><Relationship Id="rId9" Type="http://schemas.openxmlformats.org/officeDocument/2006/relationships/image" Target="../media/image45.png"/></Relationships>
</file>

<file path=ppt/slides/_rels/slide2.xml.rels><?xml version="1.0" encoding="UTF-8" standalone="yes"?>
<Relationships xmlns="http://schemas.openxmlformats.org/package/2006/relationships"><Relationship Id="rId13" Type="http://schemas.openxmlformats.org/officeDocument/2006/relationships/slide" Target="slide63.xml"/><Relationship Id="rId18" Type="http://schemas.openxmlformats.org/officeDocument/2006/relationships/image" Target="../media/image3.svg"/><Relationship Id="rId26" Type="http://schemas.openxmlformats.org/officeDocument/2006/relationships/image" Target="../media/image11.svg"/><Relationship Id="rId39" Type="http://schemas.openxmlformats.org/officeDocument/2006/relationships/image" Target="../media/image24.png"/><Relationship Id="rId21" Type="http://schemas.openxmlformats.org/officeDocument/2006/relationships/image" Target="../media/image6.png"/><Relationship Id="rId34" Type="http://schemas.openxmlformats.org/officeDocument/2006/relationships/image" Target="../media/image19.svg"/><Relationship Id="rId42" Type="http://schemas.openxmlformats.org/officeDocument/2006/relationships/image" Target="../media/image27.svg"/><Relationship Id="rId7" Type="http://schemas.openxmlformats.org/officeDocument/2006/relationships/slide" Target="slide9.xml"/><Relationship Id="rId2" Type="http://schemas.openxmlformats.org/officeDocument/2006/relationships/notesSlide" Target="../notesSlides/notesSlide2.xml"/><Relationship Id="rId16" Type="http://schemas.openxmlformats.org/officeDocument/2006/relationships/slide" Target="slide69.xml"/><Relationship Id="rId29"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slide" Target="slide75.xml"/><Relationship Id="rId11" Type="http://schemas.openxmlformats.org/officeDocument/2006/relationships/slide" Target="slide15.xml"/><Relationship Id="rId24" Type="http://schemas.openxmlformats.org/officeDocument/2006/relationships/image" Target="../media/image9.svg"/><Relationship Id="rId32" Type="http://schemas.openxmlformats.org/officeDocument/2006/relationships/image" Target="../media/image17.svg"/><Relationship Id="rId37" Type="http://schemas.openxmlformats.org/officeDocument/2006/relationships/image" Target="../media/image22.png"/><Relationship Id="rId40" Type="http://schemas.openxmlformats.org/officeDocument/2006/relationships/image" Target="../media/image25.svg"/><Relationship Id="rId45" Type="http://schemas.openxmlformats.org/officeDocument/2006/relationships/image" Target="../media/image30.png"/><Relationship Id="rId5" Type="http://schemas.openxmlformats.org/officeDocument/2006/relationships/slide" Target="slide51.xml"/><Relationship Id="rId15" Type="http://schemas.openxmlformats.org/officeDocument/2006/relationships/slide" Target="slide45.xml"/><Relationship Id="rId23" Type="http://schemas.openxmlformats.org/officeDocument/2006/relationships/image" Target="../media/image8.png"/><Relationship Id="rId28" Type="http://schemas.openxmlformats.org/officeDocument/2006/relationships/image" Target="../media/image13.svg"/><Relationship Id="rId36" Type="http://schemas.openxmlformats.org/officeDocument/2006/relationships/image" Target="../media/image21.svg"/><Relationship Id="rId10" Type="http://schemas.openxmlformats.org/officeDocument/2006/relationships/slide" Target="slide81.xml"/><Relationship Id="rId19" Type="http://schemas.openxmlformats.org/officeDocument/2006/relationships/image" Target="../media/image4.png"/><Relationship Id="rId31" Type="http://schemas.openxmlformats.org/officeDocument/2006/relationships/image" Target="../media/image16.png"/><Relationship Id="rId44" Type="http://schemas.openxmlformats.org/officeDocument/2006/relationships/image" Target="../media/image29.svg"/><Relationship Id="rId4" Type="http://schemas.openxmlformats.org/officeDocument/2006/relationships/slide" Target="slide27.xml"/><Relationship Id="rId9" Type="http://schemas.openxmlformats.org/officeDocument/2006/relationships/slide" Target="slide57.xml"/><Relationship Id="rId14" Type="http://schemas.openxmlformats.org/officeDocument/2006/relationships/slide" Target="slide21.xml"/><Relationship Id="rId22" Type="http://schemas.openxmlformats.org/officeDocument/2006/relationships/image" Target="../media/image7.svg"/><Relationship Id="rId27" Type="http://schemas.openxmlformats.org/officeDocument/2006/relationships/image" Target="../media/image12.png"/><Relationship Id="rId30" Type="http://schemas.openxmlformats.org/officeDocument/2006/relationships/image" Target="../media/image15.svg"/><Relationship Id="rId35" Type="http://schemas.openxmlformats.org/officeDocument/2006/relationships/image" Target="../media/image20.png"/><Relationship Id="rId43" Type="http://schemas.openxmlformats.org/officeDocument/2006/relationships/image" Target="../media/image28.png"/><Relationship Id="rId8" Type="http://schemas.openxmlformats.org/officeDocument/2006/relationships/slide" Target="slide33.xml"/><Relationship Id="rId3" Type="http://schemas.openxmlformats.org/officeDocument/2006/relationships/slide" Target="slide3.xml"/><Relationship Id="rId12" Type="http://schemas.openxmlformats.org/officeDocument/2006/relationships/slide" Target="slide39.xml"/><Relationship Id="rId17" Type="http://schemas.openxmlformats.org/officeDocument/2006/relationships/image" Target="../media/image2.png"/><Relationship Id="rId25" Type="http://schemas.openxmlformats.org/officeDocument/2006/relationships/image" Target="../media/image10.png"/><Relationship Id="rId33" Type="http://schemas.openxmlformats.org/officeDocument/2006/relationships/image" Target="../media/image18.png"/><Relationship Id="rId38" Type="http://schemas.openxmlformats.org/officeDocument/2006/relationships/image" Target="../media/image23.svg"/><Relationship Id="rId46" Type="http://schemas.openxmlformats.org/officeDocument/2006/relationships/image" Target="../media/image31.svg"/><Relationship Id="rId20" Type="http://schemas.openxmlformats.org/officeDocument/2006/relationships/image" Target="../media/image5.svg"/><Relationship Id="rId41" Type="http://schemas.openxmlformats.org/officeDocument/2006/relationships/image" Target="../media/image26.png"/></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33.png"/><Relationship Id="rId7"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68.png"/><Relationship Id="rId4" Type="http://schemas.openxmlformats.org/officeDocument/2006/relationships/image" Target="../media/image34.svg"/><Relationship Id="rId9" Type="http://schemas.openxmlformats.org/officeDocument/2006/relationships/hyperlink" Target="https://www.unifrog.org/student/subjects/direct/spanish-studies"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69.jpg"/><Relationship Id="rId5" Type="http://schemas.openxmlformats.org/officeDocument/2006/relationships/hyperlink" Target="https://www.unifrog.org/student/subjects/direct/spanish-studies" TargetMode="External"/><Relationship Id="rId4" Type="http://schemas.openxmlformats.org/officeDocument/2006/relationships/image" Target="../media/image41.svg"/></Relationships>
</file>

<file path=ppt/slides/_rels/slide24.xml.rels><?xml version="1.0" encoding="UTF-8" standalone="yes"?>
<Relationships xmlns="http://schemas.openxmlformats.org/package/2006/relationships"><Relationship Id="rId3" Type="http://schemas.openxmlformats.org/officeDocument/2006/relationships/hyperlink" Target="https://www.unifrog.org/student/subjects/direct/spanish-studies" TargetMode="External"/><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69.jpg"/></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0.png"/><Relationship Id="rId7"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69.jpg"/><Relationship Id="rId5" Type="http://schemas.openxmlformats.org/officeDocument/2006/relationships/image" Target="../media/image46.svg"/><Relationship Id="rId10" Type="http://schemas.openxmlformats.org/officeDocument/2006/relationships/image" Target="../media/image72.png"/><Relationship Id="rId4" Type="http://schemas.openxmlformats.org/officeDocument/2006/relationships/image" Target="../media/image45.png"/><Relationship Id="rId9" Type="http://schemas.openxmlformats.org/officeDocument/2006/relationships/image" Target="../media/image3.svg"/></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33.png"/><Relationship Id="rId7"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74.svg"/><Relationship Id="rId5" Type="http://schemas.openxmlformats.org/officeDocument/2006/relationships/image" Target="../media/image73.png"/><Relationship Id="rId10" Type="http://schemas.openxmlformats.org/officeDocument/2006/relationships/image" Target="../media/image77.png"/><Relationship Id="rId4" Type="http://schemas.openxmlformats.org/officeDocument/2006/relationships/image" Target="../media/image34.svg"/><Relationship Id="rId9" Type="http://schemas.openxmlformats.org/officeDocument/2006/relationships/hyperlink" Target="https://www.unifrog.org/student/careers/direct/osteopath"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78.jpg"/><Relationship Id="rId5" Type="http://schemas.openxmlformats.org/officeDocument/2006/relationships/hyperlink" Target="https://www.unifrog.org/student/careers/direct/osteopath" TargetMode="External"/><Relationship Id="rId4" Type="http://schemas.openxmlformats.org/officeDocument/2006/relationships/image" Target="../media/image41.svg"/></Relationships>
</file>

<file path=ppt/slides/_rels/slide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www.unifrog.org/student/careers/direct/osteopath"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78.jpg"/></Relationships>
</file>

<file path=ppt/slides/_rels/slide31.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78.jpg"/><Relationship Id="rId7"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81.png"/><Relationship Id="rId5" Type="http://schemas.openxmlformats.org/officeDocument/2006/relationships/image" Target="../media/image80.png"/><Relationship Id="rId10" Type="http://schemas.openxmlformats.org/officeDocument/2006/relationships/image" Target="../media/image46.svg"/><Relationship Id="rId4" Type="http://schemas.openxmlformats.org/officeDocument/2006/relationships/image" Target="../media/image79.png"/><Relationship Id="rId9" Type="http://schemas.openxmlformats.org/officeDocument/2006/relationships/image" Target="../media/image45.png"/></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33.png"/><Relationship Id="rId7"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83.svg"/><Relationship Id="rId5" Type="http://schemas.openxmlformats.org/officeDocument/2006/relationships/image" Target="../media/image82.png"/><Relationship Id="rId10" Type="http://schemas.openxmlformats.org/officeDocument/2006/relationships/image" Target="../media/image86.png"/><Relationship Id="rId4" Type="http://schemas.openxmlformats.org/officeDocument/2006/relationships/image" Target="../media/image34.svg"/><Relationship Id="rId9" Type="http://schemas.openxmlformats.org/officeDocument/2006/relationships/hyperlink" Target="https://www.unifrog.org/student/subjects/direct/media-and-communication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87.jpg"/><Relationship Id="rId5" Type="http://schemas.openxmlformats.org/officeDocument/2006/relationships/hyperlink" Target="https://www.unifrog.org/student/subjects/direct/media-and-communications" TargetMode="External"/><Relationship Id="rId4" Type="http://schemas.openxmlformats.org/officeDocument/2006/relationships/image" Target="../media/image41.svg"/></Relationships>
</file>

<file path=ppt/slides/_rels/slide36.xml.rels><?xml version="1.0" encoding="UTF-8" standalone="yes"?>
<Relationships xmlns="http://schemas.openxmlformats.org/package/2006/relationships"><Relationship Id="rId3" Type="http://schemas.openxmlformats.org/officeDocument/2006/relationships/hyperlink" Target="https://www.unifrog.org/student/subjects/direct/media-and-communications" TargetMode="External"/><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87.jpg"/></Relationships>
</file>

<file path=ppt/slides/_rels/slide3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45.png"/><Relationship Id="rId7" Type="http://schemas.openxmlformats.org/officeDocument/2006/relationships/image" Target="../media/image89.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88.png"/><Relationship Id="rId5" Type="http://schemas.openxmlformats.org/officeDocument/2006/relationships/image" Target="../media/image87.jpg"/><Relationship Id="rId10" Type="http://schemas.openxmlformats.org/officeDocument/2006/relationships/image" Target="../media/image3.svg"/><Relationship Id="rId4" Type="http://schemas.openxmlformats.org/officeDocument/2006/relationships/image" Target="../media/image46.svg"/><Relationship Id="rId9" Type="http://schemas.openxmlformats.org/officeDocument/2006/relationships/image" Target="../media/image2.png"/></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6.svg"/><Relationship Id="rId5" Type="http://schemas.openxmlformats.org/officeDocument/2006/relationships/image" Target="../media/image35.png"/><Relationship Id="rId10" Type="http://schemas.openxmlformats.org/officeDocument/2006/relationships/image" Target="../media/image39.jpg"/><Relationship Id="rId4" Type="http://schemas.openxmlformats.org/officeDocument/2006/relationships/image" Target="../media/image34.svg"/><Relationship Id="rId9" Type="http://schemas.openxmlformats.org/officeDocument/2006/relationships/hyperlink" Target="https://www.unifrog.org/student/careers/direct/headteacher"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94.svg"/><Relationship Id="rId3" Type="http://schemas.openxmlformats.org/officeDocument/2006/relationships/image" Target="../media/image33.png"/><Relationship Id="rId7" Type="http://schemas.openxmlformats.org/officeDocument/2006/relationships/image" Target="../media/image93.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92.svg"/><Relationship Id="rId5" Type="http://schemas.openxmlformats.org/officeDocument/2006/relationships/image" Target="../media/image91.png"/><Relationship Id="rId10" Type="http://schemas.openxmlformats.org/officeDocument/2006/relationships/image" Target="../media/image95.png"/><Relationship Id="rId4" Type="http://schemas.openxmlformats.org/officeDocument/2006/relationships/image" Target="../media/image34.svg"/><Relationship Id="rId9" Type="http://schemas.openxmlformats.org/officeDocument/2006/relationships/hyperlink" Target="https://www.unifrog.org/student/careers/direct/it-support-technician"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96.jpg"/><Relationship Id="rId5" Type="http://schemas.openxmlformats.org/officeDocument/2006/relationships/hyperlink" Target="https://www.unifrog.org/student/careers/direct/it-support-technician" TargetMode="External"/><Relationship Id="rId4" Type="http://schemas.openxmlformats.org/officeDocument/2006/relationships/image" Target="../media/image41.svg"/></Relationships>
</file>

<file path=ppt/slides/_rels/slide42.xml.rels><?xml version="1.0" encoding="UTF-8" standalone="yes"?>
<Relationships xmlns="http://schemas.openxmlformats.org/package/2006/relationships"><Relationship Id="rId3" Type="http://schemas.openxmlformats.org/officeDocument/2006/relationships/hyperlink" Target="https://www.unifrog.org/student/careers/direct/it-support-technician" TargetMode="External"/><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96.jpg"/></Relationships>
</file>

<file path=ppt/slides/_rels/slide43.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96.jpg"/><Relationship Id="rId7"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99.png"/><Relationship Id="rId5" Type="http://schemas.openxmlformats.org/officeDocument/2006/relationships/image" Target="../media/image98.png"/><Relationship Id="rId10" Type="http://schemas.openxmlformats.org/officeDocument/2006/relationships/image" Target="../media/image46.svg"/><Relationship Id="rId4" Type="http://schemas.openxmlformats.org/officeDocument/2006/relationships/image" Target="../media/image97.png"/><Relationship Id="rId9" Type="http://schemas.openxmlformats.org/officeDocument/2006/relationships/image" Target="../media/image45.png"/></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33.png"/><Relationship Id="rId7" Type="http://schemas.openxmlformats.org/officeDocument/2006/relationships/image" Target="../media/image100.pn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102.jpg"/><Relationship Id="rId4" Type="http://schemas.openxmlformats.org/officeDocument/2006/relationships/image" Target="../media/image34.svg"/><Relationship Id="rId9" Type="http://schemas.openxmlformats.org/officeDocument/2006/relationships/hyperlink" Target="https://www.unifrog.org/student/subjects/direct/portuguese-studies"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103.png"/><Relationship Id="rId5" Type="http://schemas.openxmlformats.org/officeDocument/2006/relationships/hyperlink" Target="https://www.unifrog.org/student/subjects/direct/portuguese-studies" TargetMode="External"/><Relationship Id="rId4" Type="http://schemas.openxmlformats.org/officeDocument/2006/relationships/image" Target="../media/image41.svg"/></Relationships>
</file>

<file path=ppt/slides/_rels/slide48.xml.rels><?xml version="1.0" encoding="UTF-8" standalone="yes"?>
<Relationships xmlns="http://schemas.openxmlformats.org/package/2006/relationships"><Relationship Id="rId3" Type="http://schemas.openxmlformats.org/officeDocument/2006/relationships/hyperlink" Target="https://www.unifrog.org/student/subjects/direct/portuguese-studies" TargetMode="External"/><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103.png"/></Relationships>
</file>

<file path=ppt/slides/_rels/slide49.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4.png"/><Relationship Id="rId7" Type="http://schemas.openxmlformats.org/officeDocument/2006/relationships/image" Target="../media/image105.png"/><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image" Target="../media/image102.jpg"/><Relationship Id="rId5" Type="http://schemas.openxmlformats.org/officeDocument/2006/relationships/image" Target="../media/image46.svg"/><Relationship Id="rId10" Type="http://schemas.openxmlformats.org/officeDocument/2006/relationships/image" Target="../media/image3.svg"/><Relationship Id="rId4" Type="http://schemas.openxmlformats.org/officeDocument/2006/relationships/image" Target="../media/image45.png"/><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9.jpg"/><Relationship Id="rId5" Type="http://schemas.openxmlformats.org/officeDocument/2006/relationships/hyperlink" Target="https://www.unifrog.org/student/careers/direct/headteacher" TargetMode="External"/><Relationship Id="rId4" Type="http://schemas.openxmlformats.org/officeDocument/2006/relationships/image" Target="../media/image41.svg"/></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8" Type="http://schemas.openxmlformats.org/officeDocument/2006/relationships/image" Target="../media/image110.svg"/><Relationship Id="rId3" Type="http://schemas.openxmlformats.org/officeDocument/2006/relationships/image" Target="../media/image33.png"/><Relationship Id="rId7" Type="http://schemas.openxmlformats.org/officeDocument/2006/relationships/image" Target="../media/image109.pn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108.svg"/><Relationship Id="rId5" Type="http://schemas.openxmlformats.org/officeDocument/2006/relationships/image" Target="../media/image107.png"/><Relationship Id="rId10" Type="http://schemas.openxmlformats.org/officeDocument/2006/relationships/image" Target="../media/image111.png"/><Relationship Id="rId4" Type="http://schemas.openxmlformats.org/officeDocument/2006/relationships/image" Target="../media/image34.svg"/><Relationship Id="rId9" Type="http://schemas.openxmlformats.org/officeDocument/2006/relationships/hyperlink" Target="https://www.unifrog.org/student/careers/direct/lighting-technician"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111.png"/><Relationship Id="rId5" Type="http://schemas.openxmlformats.org/officeDocument/2006/relationships/hyperlink" Target="https://www.unifrog.org/student/careers/direct/lighting-technician" TargetMode="External"/><Relationship Id="rId4" Type="http://schemas.openxmlformats.org/officeDocument/2006/relationships/image" Target="../media/image41.svg"/></Relationships>
</file>

<file path=ppt/slides/_rels/slide54.xml.rels><?xml version="1.0" encoding="UTF-8" standalone="yes"?>
<Relationships xmlns="http://schemas.openxmlformats.org/package/2006/relationships"><Relationship Id="rId3" Type="http://schemas.openxmlformats.org/officeDocument/2006/relationships/hyperlink" Target="https://www.unifrog.org/student/careers/direct/lighting-technician" TargetMode="External"/><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111.png"/></Relationships>
</file>

<file path=ppt/slides/_rels/slide5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hyperlink" Target="https://www.unifrog.org/student/careers/direct/lighting-technician" TargetMode="External"/><Relationship Id="rId7" Type="http://schemas.openxmlformats.org/officeDocument/2006/relationships/image" Target="../media/image114.png"/><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image" Target="../media/image113.png"/><Relationship Id="rId11" Type="http://schemas.openxmlformats.org/officeDocument/2006/relationships/image" Target="../media/image46.svg"/><Relationship Id="rId5" Type="http://schemas.openxmlformats.org/officeDocument/2006/relationships/image" Target="../media/image112.png"/><Relationship Id="rId10" Type="http://schemas.openxmlformats.org/officeDocument/2006/relationships/image" Target="../media/image45.png"/><Relationship Id="rId4" Type="http://schemas.openxmlformats.org/officeDocument/2006/relationships/image" Target="../media/image111.png"/><Relationship Id="rId9" Type="http://schemas.openxmlformats.org/officeDocument/2006/relationships/image" Target="../media/image3.svg"/></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33.png"/><Relationship Id="rId7" Type="http://schemas.openxmlformats.org/officeDocument/2006/relationships/image" Target="../media/image117.png"/><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image" Target="../media/image116.svg"/><Relationship Id="rId5" Type="http://schemas.openxmlformats.org/officeDocument/2006/relationships/image" Target="../media/image115.png"/><Relationship Id="rId10" Type="http://schemas.openxmlformats.org/officeDocument/2006/relationships/image" Target="../media/image119.png"/><Relationship Id="rId4" Type="http://schemas.openxmlformats.org/officeDocument/2006/relationships/image" Target="../media/image34.svg"/><Relationship Id="rId9" Type="http://schemas.openxmlformats.org/officeDocument/2006/relationships/hyperlink" Target="https://www.unifrog.org/student/subjects/direct/accounting"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119.png"/><Relationship Id="rId5" Type="http://schemas.openxmlformats.org/officeDocument/2006/relationships/hyperlink" Target="https://www.unifrog.org/student/subjects/direct/accounting" TargetMode="External"/><Relationship Id="rId4" Type="http://schemas.openxmlformats.org/officeDocument/2006/relationships/image" Target="../media/image41.svg"/></Relationships>
</file>

<file path=ppt/slides/_rels/slide6.xml.rels><?xml version="1.0" encoding="UTF-8" standalone="yes"?>
<Relationships xmlns="http://schemas.openxmlformats.org/package/2006/relationships"><Relationship Id="rId3" Type="http://schemas.openxmlformats.org/officeDocument/2006/relationships/hyperlink" Target="https://www.unifrog.org/student/careers/direct/headteacher"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9.jpg"/></Relationships>
</file>

<file path=ppt/slides/_rels/slide60.xml.rels><?xml version="1.0" encoding="UTF-8" standalone="yes"?>
<Relationships xmlns="http://schemas.openxmlformats.org/package/2006/relationships"><Relationship Id="rId3" Type="http://schemas.openxmlformats.org/officeDocument/2006/relationships/hyperlink" Target="https://www.unifrog.org/student/subjects/direct/accounting" TargetMode="External"/><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119.png"/></Relationships>
</file>

<file path=ppt/slides/_rels/slide61.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20.png"/><Relationship Id="rId7" Type="http://schemas.openxmlformats.org/officeDocument/2006/relationships/image" Target="../media/image122.jpg"/><Relationship Id="rId2" Type="http://schemas.openxmlformats.org/officeDocument/2006/relationships/notesSlide" Target="../notesSlides/notesSlide52.xml"/><Relationship Id="rId1" Type="http://schemas.openxmlformats.org/officeDocument/2006/relationships/slideLayout" Target="../slideLayouts/slideLayout13.xml"/><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3.svg"/><Relationship Id="rId4" Type="http://schemas.openxmlformats.org/officeDocument/2006/relationships/image" Target="../media/image121.png"/><Relationship Id="rId9" Type="http://schemas.openxmlformats.org/officeDocument/2006/relationships/image" Target="../media/image2.png"/></Relationships>
</file>

<file path=ppt/slides/_rels/slide6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8" Type="http://schemas.openxmlformats.org/officeDocument/2006/relationships/image" Target="../media/image127.svg"/><Relationship Id="rId3" Type="http://schemas.openxmlformats.org/officeDocument/2006/relationships/image" Target="../media/image33.png"/><Relationship Id="rId7" Type="http://schemas.openxmlformats.org/officeDocument/2006/relationships/image" Target="../media/image126.png"/><Relationship Id="rId2" Type="http://schemas.openxmlformats.org/officeDocument/2006/relationships/notesSlide" Target="../notesSlides/notesSlide54.xml"/><Relationship Id="rId1" Type="http://schemas.openxmlformats.org/officeDocument/2006/relationships/slideLayout" Target="../slideLayouts/slideLayout13.xml"/><Relationship Id="rId6" Type="http://schemas.openxmlformats.org/officeDocument/2006/relationships/image" Target="../media/image125.svg"/><Relationship Id="rId5" Type="http://schemas.openxmlformats.org/officeDocument/2006/relationships/image" Target="../media/image124.png"/><Relationship Id="rId10" Type="http://schemas.openxmlformats.org/officeDocument/2006/relationships/image" Target="../media/image128.png"/><Relationship Id="rId4" Type="http://schemas.openxmlformats.org/officeDocument/2006/relationships/image" Target="../media/image34.svg"/><Relationship Id="rId9" Type="http://schemas.openxmlformats.org/officeDocument/2006/relationships/hyperlink" Target="https://www.unifrog.org/student/careers/direct/freelance-activist"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5.xml"/><Relationship Id="rId1" Type="http://schemas.openxmlformats.org/officeDocument/2006/relationships/slideLayout" Target="../slideLayouts/slideLayout13.xml"/><Relationship Id="rId6" Type="http://schemas.openxmlformats.org/officeDocument/2006/relationships/image" Target="../media/image128.png"/><Relationship Id="rId5" Type="http://schemas.openxmlformats.org/officeDocument/2006/relationships/hyperlink" Target="https://www.unifrog.org/student/careers/direct/freelance-activist" TargetMode="External"/><Relationship Id="rId4" Type="http://schemas.openxmlformats.org/officeDocument/2006/relationships/image" Target="../media/image41.svg"/></Relationships>
</file>

<file path=ppt/slides/_rels/slide66.xml.rels><?xml version="1.0" encoding="UTF-8" standalone="yes"?>
<Relationships xmlns="http://schemas.openxmlformats.org/package/2006/relationships"><Relationship Id="rId3" Type="http://schemas.openxmlformats.org/officeDocument/2006/relationships/hyperlink" Target="https://www.unifrog.org/student/careers/direct/freelance-activist" TargetMode="External"/><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128.png"/></Relationships>
</file>

<file path=ppt/slides/_rels/slide67.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129.png"/><Relationship Id="rId7"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13.xml"/><Relationship Id="rId6" Type="http://schemas.openxmlformats.org/officeDocument/2006/relationships/image" Target="../media/image132.jpg"/><Relationship Id="rId5" Type="http://schemas.openxmlformats.org/officeDocument/2006/relationships/image" Target="../media/image131.png"/><Relationship Id="rId10" Type="http://schemas.openxmlformats.org/officeDocument/2006/relationships/image" Target="../media/image46.svg"/><Relationship Id="rId4" Type="http://schemas.openxmlformats.org/officeDocument/2006/relationships/image" Target="../media/image130.png"/><Relationship Id="rId9" Type="http://schemas.openxmlformats.org/officeDocument/2006/relationships/image" Target="../media/image45.png"/></Relationships>
</file>

<file path=ppt/slides/_rels/slide6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39.jpg"/><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6.svg"/><Relationship Id="rId4" Type="http://schemas.openxmlformats.org/officeDocument/2006/relationships/image" Target="../media/image42.png"/><Relationship Id="rId9" Type="http://schemas.openxmlformats.org/officeDocument/2006/relationships/image" Target="../media/image45.png"/></Relationships>
</file>

<file path=ppt/slides/_rels/slide70.xml.rels><?xml version="1.0" encoding="UTF-8" standalone="yes"?>
<Relationships xmlns="http://schemas.openxmlformats.org/package/2006/relationships"><Relationship Id="rId8" Type="http://schemas.openxmlformats.org/officeDocument/2006/relationships/image" Target="../media/image136.svg"/><Relationship Id="rId3" Type="http://schemas.openxmlformats.org/officeDocument/2006/relationships/image" Target="../media/image33.png"/><Relationship Id="rId7" Type="http://schemas.openxmlformats.org/officeDocument/2006/relationships/image" Target="../media/image135.png"/><Relationship Id="rId2" Type="http://schemas.openxmlformats.org/officeDocument/2006/relationships/notesSlide" Target="../notesSlides/notesSlide59.xml"/><Relationship Id="rId1" Type="http://schemas.openxmlformats.org/officeDocument/2006/relationships/slideLayout" Target="../slideLayouts/slideLayout13.xml"/><Relationship Id="rId6" Type="http://schemas.openxmlformats.org/officeDocument/2006/relationships/image" Target="../media/image134.svg"/><Relationship Id="rId5" Type="http://schemas.openxmlformats.org/officeDocument/2006/relationships/image" Target="../media/image133.png"/><Relationship Id="rId10" Type="http://schemas.openxmlformats.org/officeDocument/2006/relationships/image" Target="../media/image137.png"/><Relationship Id="rId4" Type="http://schemas.openxmlformats.org/officeDocument/2006/relationships/image" Target="../media/image34.svg"/><Relationship Id="rId9" Type="http://schemas.openxmlformats.org/officeDocument/2006/relationships/hyperlink" Target="https://www.unifrog.org/student/subjects/direct/textiles-and-fashion"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0.xml"/><Relationship Id="rId1" Type="http://schemas.openxmlformats.org/officeDocument/2006/relationships/slideLayout" Target="../slideLayouts/slideLayout13.xml"/><Relationship Id="rId6" Type="http://schemas.openxmlformats.org/officeDocument/2006/relationships/image" Target="../media/image137.png"/><Relationship Id="rId5" Type="http://schemas.openxmlformats.org/officeDocument/2006/relationships/hyperlink" Target="https://www.unifrog.org/student/subjects/direct/textiles-and-fashion" TargetMode="External"/><Relationship Id="rId4" Type="http://schemas.openxmlformats.org/officeDocument/2006/relationships/image" Target="../media/image41.svg"/></Relationships>
</file>

<file path=ppt/slides/_rels/slide72.xml.rels><?xml version="1.0" encoding="UTF-8" standalone="yes"?>
<Relationships xmlns="http://schemas.openxmlformats.org/package/2006/relationships"><Relationship Id="rId3" Type="http://schemas.openxmlformats.org/officeDocument/2006/relationships/hyperlink" Target="https://www.unifrog.org/student/subjects/direct/textiles-and-fashion" TargetMode="External"/><Relationship Id="rId2" Type="http://schemas.openxmlformats.org/officeDocument/2006/relationships/notesSlide" Target="../notesSlides/notesSlide61.xml"/><Relationship Id="rId1" Type="http://schemas.openxmlformats.org/officeDocument/2006/relationships/slideLayout" Target="../slideLayouts/slideLayout13.xml"/><Relationship Id="rId4" Type="http://schemas.openxmlformats.org/officeDocument/2006/relationships/image" Target="../media/image137.png"/></Relationships>
</file>

<file path=ppt/slides/_rels/slide73.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45.png"/><Relationship Id="rId7" Type="http://schemas.openxmlformats.org/officeDocument/2006/relationships/image" Target="../media/image139.png"/><Relationship Id="rId2" Type="http://schemas.openxmlformats.org/officeDocument/2006/relationships/notesSlide" Target="../notesSlides/notesSlide62.xml"/><Relationship Id="rId1" Type="http://schemas.openxmlformats.org/officeDocument/2006/relationships/slideLayout" Target="../slideLayouts/slideLayout13.xml"/><Relationship Id="rId6" Type="http://schemas.openxmlformats.org/officeDocument/2006/relationships/image" Target="../media/image138.png"/><Relationship Id="rId5" Type="http://schemas.openxmlformats.org/officeDocument/2006/relationships/image" Target="../media/image137.png"/><Relationship Id="rId10" Type="http://schemas.openxmlformats.org/officeDocument/2006/relationships/image" Target="../media/image3.svg"/><Relationship Id="rId4" Type="http://schemas.openxmlformats.org/officeDocument/2006/relationships/image" Target="../media/image46.svg"/><Relationship Id="rId9" Type="http://schemas.openxmlformats.org/officeDocument/2006/relationships/image" Target="../media/image2.png"/></Relationships>
</file>

<file path=ppt/slides/_rels/slide7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8" Type="http://schemas.openxmlformats.org/officeDocument/2006/relationships/image" Target="../media/image144.svg"/><Relationship Id="rId3" Type="http://schemas.openxmlformats.org/officeDocument/2006/relationships/image" Target="../media/image33.png"/><Relationship Id="rId7" Type="http://schemas.openxmlformats.org/officeDocument/2006/relationships/image" Target="../media/image143.png"/><Relationship Id="rId2" Type="http://schemas.openxmlformats.org/officeDocument/2006/relationships/notesSlide" Target="../notesSlides/notesSlide64.xml"/><Relationship Id="rId1" Type="http://schemas.openxmlformats.org/officeDocument/2006/relationships/slideLayout" Target="../slideLayouts/slideLayout13.xml"/><Relationship Id="rId6" Type="http://schemas.openxmlformats.org/officeDocument/2006/relationships/image" Target="../media/image142.svg"/><Relationship Id="rId5" Type="http://schemas.openxmlformats.org/officeDocument/2006/relationships/image" Target="../media/image141.png"/><Relationship Id="rId10" Type="http://schemas.openxmlformats.org/officeDocument/2006/relationships/image" Target="../media/image145.png"/><Relationship Id="rId4" Type="http://schemas.openxmlformats.org/officeDocument/2006/relationships/image" Target="../media/image34.svg"/><Relationship Id="rId9" Type="http://schemas.openxmlformats.org/officeDocument/2006/relationships/hyperlink" Target="https://www.unifrog.org/student/careers/direct/tax-adviser"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5.xml"/><Relationship Id="rId1" Type="http://schemas.openxmlformats.org/officeDocument/2006/relationships/slideLayout" Target="../slideLayouts/slideLayout13.xml"/><Relationship Id="rId6" Type="http://schemas.openxmlformats.org/officeDocument/2006/relationships/image" Target="../media/image145.png"/><Relationship Id="rId5" Type="http://schemas.openxmlformats.org/officeDocument/2006/relationships/hyperlink" Target="https://www.unifrog.org/student/careers/direct/tax-adviser" TargetMode="External"/><Relationship Id="rId4" Type="http://schemas.openxmlformats.org/officeDocument/2006/relationships/image" Target="../media/image41.svg"/></Relationships>
</file>

<file path=ppt/slides/_rels/slide78.xml.rels><?xml version="1.0" encoding="UTF-8" standalone="yes"?>
<Relationships xmlns="http://schemas.openxmlformats.org/package/2006/relationships"><Relationship Id="rId3" Type="http://schemas.openxmlformats.org/officeDocument/2006/relationships/hyperlink" Target="https://www.unifrog.org/student/careers/direct/tax-adviser" TargetMode="External"/><Relationship Id="rId2" Type="http://schemas.openxmlformats.org/officeDocument/2006/relationships/notesSlide" Target="../notesSlides/notesSlide66.xml"/><Relationship Id="rId1" Type="http://schemas.openxmlformats.org/officeDocument/2006/relationships/slideLayout" Target="../slideLayouts/slideLayout13.xml"/><Relationship Id="rId4" Type="http://schemas.openxmlformats.org/officeDocument/2006/relationships/image" Target="../media/image145.png"/></Relationships>
</file>

<file path=ppt/slides/_rels/slide79.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146.png"/><Relationship Id="rId7"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13.xml"/><Relationship Id="rId6" Type="http://schemas.openxmlformats.org/officeDocument/2006/relationships/image" Target="../media/image148.png"/><Relationship Id="rId5" Type="http://schemas.openxmlformats.org/officeDocument/2006/relationships/image" Target="../media/image147.png"/><Relationship Id="rId10" Type="http://schemas.openxmlformats.org/officeDocument/2006/relationships/image" Target="../media/image46.svg"/><Relationship Id="rId4" Type="http://schemas.openxmlformats.org/officeDocument/2006/relationships/image" Target="../media/image145.png"/><Relationship Id="rId9" Type="http://schemas.openxmlformats.org/officeDocument/2006/relationships/image" Target="../media/image45.png"/></Relationships>
</file>

<file path=ppt/slides/_rels/slide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33.png"/><Relationship Id="rId7" Type="http://schemas.openxmlformats.org/officeDocument/2006/relationships/image" Target="../media/image56.png"/><Relationship Id="rId2" Type="http://schemas.openxmlformats.org/officeDocument/2006/relationships/notesSlide" Target="../notesSlides/notesSlide69.xml"/><Relationship Id="rId1" Type="http://schemas.openxmlformats.org/officeDocument/2006/relationships/slideLayout" Target="../slideLayouts/slideLayout13.xml"/><Relationship Id="rId6" Type="http://schemas.openxmlformats.org/officeDocument/2006/relationships/image" Target="../media/image150.svg"/><Relationship Id="rId5" Type="http://schemas.openxmlformats.org/officeDocument/2006/relationships/image" Target="../media/image149.png"/><Relationship Id="rId10" Type="http://schemas.openxmlformats.org/officeDocument/2006/relationships/image" Target="../media/image151.png"/><Relationship Id="rId4" Type="http://schemas.openxmlformats.org/officeDocument/2006/relationships/image" Target="../media/image34.svg"/><Relationship Id="rId9" Type="http://schemas.openxmlformats.org/officeDocument/2006/relationships/hyperlink" Target="https://www.unifrog.org/student/subjects/direct/agriculture"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0.xml"/><Relationship Id="rId1" Type="http://schemas.openxmlformats.org/officeDocument/2006/relationships/slideLayout" Target="../slideLayouts/slideLayout13.xml"/><Relationship Id="rId6" Type="http://schemas.openxmlformats.org/officeDocument/2006/relationships/image" Target="../media/image151.png"/><Relationship Id="rId5" Type="http://schemas.openxmlformats.org/officeDocument/2006/relationships/hyperlink" Target="https://www.unifrog.org/student/subjects/direct/agriculture" TargetMode="External"/><Relationship Id="rId4" Type="http://schemas.openxmlformats.org/officeDocument/2006/relationships/image" Target="../media/image41.svg"/></Relationships>
</file>

<file path=ppt/slides/_rels/slide84.xml.rels><?xml version="1.0" encoding="UTF-8" standalone="yes"?>
<Relationships xmlns="http://schemas.openxmlformats.org/package/2006/relationships"><Relationship Id="rId3" Type="http://schemas.openxmlformats.org/officeDocument/2006/relationships/hyperlink" Target="https://www.unifrog.org/student/subjects/direct/agriculture" TargetMode="External"/><Relationship Id="rId2" Type="http://schemas.openxmlformats.org/officeDocument/2006/relationships/notesSlide" Target="../notesSlides/notesSlide71.xml"/><Relationship Id="rId1" Type="http://schemas.openxmlformats.org/officeDocument/2006/relationships/slideLayout" Target="../slideLayouts/slideLayout13.xml"/><Relationship Id="rId4" Type="http://schemas.openxmlformats.org/officeDocument/2006/relationships/image" Target="../media/image151.png"/></Relationships>
</file>

<file path=ppt/slides/_rels/slide85.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45.png"/><Relationship Id="rId7" Type="http://schemas.openxmlformats.org/officeDocument/2006/relationships/image" Target="../media/image153.png"/><Relationship Id="rId2" Type="http://schemas.openxmlformats.org/officeDocument/2006/relationships/notesSlide" Target="../notesSlides/notesSlide72.xml"/><Relationship Id="rId1" Type="http://schemas.openxmlformats.org/officeDocument/2006/relationships/slideLayout" Target="../slideLayouts/slideLayout13.xml"/><Relationship Id="rId6" Type="http://schemas.openxmlformats.org/officeDocument/2006/relationships/image" Target="../media/image152.png"/><Relationship Id="rId5" Type="http://schemas.openxmlformats.org/officeDocument/2006/relationships/image" Target="../media/image151.png"/><Relationship Id="rId10" Type="http://schemas.openxmlformats.org/officeDocument/2006/relationships/image" Target="../media/image3.svg"/><Relationship Id="rId4" Type="http://schemas.openxmlformats.org/officeDocument/2006/relationships/image" Target="../media/image46.svg"/><Relationship Id="rId9" Type="http://schemas.openxmlformats.org/officeDocument/2006/relationships/image" Target="../media/image2.png"/></Relationships>
</file>

<file path=ppt/slides/_rels/slide8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52E8519-ECDC-4990-9284-C8FE9737022A}"/>
              </a:ext>
            </a:extLst>
          </p:cNvPr>
          <p:cNvSpPr txBox="1"/>
          <p:nvPr/>
        </p:nvSpPr>
        <p:spPr>
          <a:xfrm>
            <a:off x="224117" y="162157"/>
            <a:ext cx="1174376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Open Sans" panose="020B0606030504020204"/>
                <a:ea typeface="+mn-ea"/>
                <a:cs typeface="+mn-cs"/>
              </a:rPr>
              <a:t>Teacher’s slide: Gatsby Benchmarks</a:t>
            </a:r>
          </a:p>
        </p:txBody>
      </p:sp>
      <p:graphicFrame>
        <p:nvGraphicFramePr>
          <p:cNvPr id="12" name="Table 11">
            <a:extLst>
              <a:ext uri="{FF2B5EF4-FFF2-40B4-BE49-F238E27FC236}">
                <a16:creationId xmlns:a16="http://schemas.microsoft.com/office/drawing/2014/main" id="{BA93014B-6047-1E70-90F1-52D1B13178FB}"/>
              </a:ext>
            </a:extLst>
          </p:cNvPr>
          <p:cNvGraphicFramePr>
            <a:graphicFrameLocks noGrp="1"/>
          </p:cNvGraphicFramePr>
          <p:nvPr>
            <p:extLst>
              <p:ext uri="{D42A27DB-BD31-4B8C-83A1-F6EECF244321}">
                <p14:modId xmlns:p14="http://schemas.microsoft.com/office/powerpoint/2010/main" val="2551150511"/>
              </p:ext>
            </p:extLst>
          </p:nvPr>
        </p:nvGraphicFramePr>
        <p:xfrm>
          <a:off x="224117" y="2135527"/>
          <a:ext cx="11743766" cy="4598416"/>
        </p:xfrm>
        <a:graphic>
          <a:graphicData uri="http://schemas.openxmlformats.org/drawingml/2006/table">
            <a:tbl>
              <a:tblPr/>
              <a:tblGrid>
                <a:gridCol w="5871883">
                  <a:extLst>
                    <a:ext uri="{9D8B030D-6E8A-4147-A177-3AD203B41FA5}">
                      <a16:colId xmlns:a16="http://schemas.microsoft.com/office/drawing/2014/main" val="2107808640"/>
                    </a:ext>
                  </a:extLst>
                </a:gridCol>
                <a:gridCol w="5871883">
                  <a:extLst>
                    <a:ext uri="{9D8B030D-6E8A-4147-A177-3AD203B41FA5}">
                      <a16:colId xmlns:a16="http://schemas.microsoft.com/office/drawing/2014/main" val="676799223"/>
                    </a:ext>
                  </a:extLst>
                </a:gridCol>
              </a:tblGrid>
              <a:tr h="0">
                <a:tc>
                  <a:txBody>
                    <a:bodyPr/>
                    <a:lstStyle/>
                    <a:p>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 A stable careers programme</a:t>
                      </a:r>
                    </a:p>
                  </a:txBody>
                  <a:tcP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2. Learning from career and labour market information</a:t>
                      </a:r>
                    </a:p>
                  </a:txBody>
                  <a:tcP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2460911834"/>
                  </a:ext>
                </a:extLst>
              </a:tr>
              <a:tr h="241806">
                <a:tc>
                  <a:txBody>
                    <a:bodyPr/>
                    <a:lstStyle/>
                    <a:p>
                      <a:pPr rtl="0"/>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Regular timetabled sessions to discuss careers and subjects can form part of your stable careers programme. During these sessions you could also make links and remind students of what’s happening in your wider careers programme. </a:t>
                      </a:r>
                      <a:endParaRPr lang="en-GB" sz="1200" b="0" dirty="0">
                        <a:effectLst/>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Watching the videos can</a:t>
                      </a:r>
                      <a:r>
                        <a:rPr lang="en-GB" sz="1200" b="1"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help students to understand the skills, qualifications, and challenges related to specific jobs. You can support this by exploring the career or subject profile together, including linking to labour market information (LMI) contained in the profiles.</a:t>
                      </a:r>
                      <a:endParaRPr lang="en-GB" sz="1200" dirty="0">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329653148"/>
                  </a:ext>
                </a:extLst>
              </a:tr>
              <a:tr h="172282">
                <a:tc>
                  <a:txBody>
                    <a:bodyPr/>
                    <a:lstStyle/>
                    <a:p>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3. Addressing the needs of each pupil</a:t>
                      </a:r>
                    </a:p>
                  </a:txBody>
                  <a:tcP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4. Linking curriculum learning to careers</a:t>
                      </a:r>
                    </a:p>
                  </a:txBody>
                  <a:tcP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1766775748"/>
                  </a:ext>
                </a:extLst>
              </a:tr>
              <a:tr h="172282">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The questions promote tailored personal reflection. Students could record and upload their reflections to their </a:t>
                      </a:r>
                      <a:r>
                        <a:rPr lang="en-GB" sz="1200" b="0" i="0" u="none" strike="noStrike" kern="1200" dirty="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Unifrog</a:t>
                      </a:r>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Locker. A range of careers and subjects are used to help students raise aspirations and challenge stereotypes.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rtl="0"/>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The questions help students to reflect on how school subjects connect to real-world careers, helping them see the relevance of their studies to future job opportunities.</a:t>
                      </a:r>
                      <a:endParaRPr lang="en-GB" sz="1200" b="0" dirty="0">
                        <a:effectLst/>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17579399"/>
                  </a:ext>
                </a:extLst>
              </a:tr>
              <a:tr h="172282">
                <a:tc>
                  <a:txBody>
                    <a:bodyPr/>
                    <a:lstStyle/>
                    <a:p>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5. Encounters with employers and employees</a:t>
                      </a:r>
                    </a:p>
                  </a:txBody>
                  <a:tcP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 Experiences of workplaces</a:t>
                      </a:r>
                    </a:p>
                  </a:txBody>
                  <a:tcP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2652160371"/>
                  </a:ext>
                </a:extLst>
              </a:tr>
              <a:tr h="172282">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While these videos don't replace in-person encounters with employers, they provide insights into work environments and cultures, offering students a realistic view of different career paths.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rtl="0"/>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While these videos don't replace in-person work experience, they can broaden students' awareness of different workplaces and help them identify areas they'd like to explore further.</a:t>
                      </a:r>
                      <a:endParaRPr lang="en-GB" sz="1200" b="0" dirty="0">
                        <a:effectLst/>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924021457"/>
                  </a:ext>
                </a:extLst>
              </a:tr>
              <a:tr h="172282">
                <a:tc>
                  <a:txBody>
                    <a:bodyPr/>
                    <a:lstStyle/>
                    <a:p>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7. Encounters with further and higher education</a:t>
                      </a:r>
                    </a:p>
                  </a:txBody>
                  <a:tcPr>
                    <a:lnL w="12700" cap="flat" cmpd="sng" algn="ctr">
                      <a:solidFill>
                        <a:schemeClr val="accent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tc>
                  <a:txBody>
                    <a:bodyPr/>
                    <a:lstStyle/>
                    <a:p>
                      <a:r>
                        <a:rPr lang="en-GB"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8. Personal guidance</a:t>
                      </a:r>
                    </a:p>
                  </a:txBody>
                  <a:tcPr>
                    <a:lnL w="12700" cap="flat" cmpd="sng" algn="ctr">
                      <a:solidFill>
                        <a:schemeClr val="bg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accent1"/>
                    </a:solidFill>
                  </a:tcPr>
                </a:tc>
                <a:extLst>
                  <a:ext uri="{0D108BD9-81ED-4DB2-BD59-A6C34878D82A}">
                    <a16:rowId xmlns:a16="http://schemas.microsoft.com/office/drawing/2014/main" val="1026305960"/>
                  </a:ext>
                </a:extLst>
              </a:tr>
              <a:tr h="172282">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While these videos don't replace in-person encounters with further and higher education, they can help students understand the educational pathways needed for various subjects and careers, helping them understand their options for further study or training.</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rtl="0"/>
                      <a:r>
                        <a:rPr lang="en-GB" sz="1200" b="0" i="0" u="none" strike="noStrike" kern="1200" dirty="0">
                          <a:solidFill>
                            <a:schemeClr val="tx1"/>
                          </a:solidFill>
                          <a:effectLst/>
                          <a:latin typeface="Open Sans" panose="020B0606030504020204" pitchFamily="34" charset="0"/>
                          <a:ea typeface="Open Sans" panose="020B0606030504020204" pitchFamily="34" charset="0"/>
                          <a:cs typeface="Open Sans" panose="020B0606030504020204" pitchFamily="34" charset="0"/>
                        </a:rPr>
                        <a:t>Students can draw on their discussions and reflections of a variety of careers and subjects in their personal guidance 1:1s.</a:t>
                      </a:r>
                      <a:endParaRPr lang="en-GB" sz="1200" b="0" dirty="0">
                        <a:effectLst/>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47909015"/>
                  </a:ext>
                </a:extLst>
              </a:tr>
            </a:tbl>
          </a:graphicData>
        </a:graphic>
      </p:graphicFrame>
      <p:sp>
        <p:nvSpPr>
          <p:cNvPr id="11" name="TextBox 10">
            <a:extLst>
              <a:ext uri="{FF2B5EF4-FFF2-40B4-BE49-F238E27FC236}">
                <a16:creationId xmlns:a16="http://schemas.microsoft.com/office/drawing/2014/main" id="{8225AB72-6D48-6A60-9121-32053F5672DB}"/>
              </a:ext>
            </a:extLst>
          </p:cNvPr>
          <p:cNvSpPr txBox="1"/>
          <p:nvPr/>
        </p:nvSpPr>
        <p:spPr>
          <a:xfrm>
            <a:off x="224117" y="836340"/>
            <a:ext cx="11743765" cy="1169551"/>
          </a:xfrm>
          <a:prstGeom prst="rect">
            <a:avLst/>
          </a:prstGeom>
          <a:noFill/>
          <a:ln w="12700">
            <a:solidFill>
              <a:schemeClr val="accent1"/>
            </a:solidFill>
          </a:ln>
        </p:spPr>
        <p:txBody>
          <a:bodyPr wrap="square">
            <a:spAutoFit/>
          </a:bodyPr>
          <a:lstStyle/>
          <a:p>
            <a:pPr rtl="0"/>
            <a:r>
              <a:rPr lang="en-GB" sz="1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To support you in meeting the Gatsby Benchmarks, we suggest dedicating one day per month to a ‘career of the month' and one day to a ‘subject of the month' for each year group. This can be done during registration or form time, in a 15-minute session. Students will watch a video from the </a:t>
            </a:r>
            <a:r>
              <a:rPr lang="en-GB" sz="1400" b="0" i="0" u="none" strike="noStrike"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Unifrog</a:t>
            </a:r>
            <a:r>
              <a:rPr lang="en-GB" sz="1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platform and answer questions, either through group discussion or written responses.</a:t>
            </a:r>
          </a:p>
          <a:p>
            <a:pPr rtl="0"/>
            <a:endParaRPr lang="en-GB" sz="1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r>
              <a:rPr lang="en-GB" sz="1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Delivering these sessions can support the Gatsby Benchmarks as follows:</a:t>
            </a:r>
            <a:endParaRPr lang="en-GB" sz="1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5879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November’s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F31953B9-69B4-6EFC-A534-9CEFDA1F3638}"/>
              </a:ext>
            </a:extLst>
          </p:cNvPr>
          <p:cNvSpPr txBox="1"/>
          <p:nvPr/>
        </p:nvSpPr>
        <p:spPr>
          <a:xfrm>
            <a:off x="592147" y="1361969"/>
            <a:ext cx="5503854" cy="1711971"/>
          </a:xfrm>
          <a:prstGeom prst="roundRect">
            <a:avLst>
              <a:gd name="adj" fmla="val 0"/>
            </a:avLst>
          </a:prstGeom>
          <a:solidFill>
            <a:srgbClr val="CBA7E3"/>
          </a:solidFill>
          <a:ln w="28575">
            <a:noFill/>
          </a:ln>
          <a:effectLst>
            <a:outerShdw blurRad="50800" dist="38100" dir="2700000" algn="tl" rotWithShape="0">
              <a:prstClr val="black">
                <a:alpha val="40000"/>
              </a:prstClr>
            </a:outerShdw>
          </a:effectLst>
        </p:spPr>
        <p:txBody>
          <a:bodyPr wrap="square" tIns="46800" anchor="ctr" anchorCtr="0">
            <a:noAutofit/>
          </a:bodyPr>
          <a:lstStyle/>
          <a:p>
            <a:pPr marL="0" marR="0" lvl="0" indent="0" algn="ctr" defTabSz="914400" rtl="0" eaLnBrk="1" fontAlgn="auto" latinLnBrk="0" hangingPunct="1">
              <a:lnSpc>
                <a:spcPct val="150000"/>
              </a:lnSpc>
              <a:spcBef>
                <a:spcPts val="0"/>
              </a:spcBef>
              <a:buClrTx/>
              <a:buSzTx/>
              <a:buFontTx/>
              <a:buNone/>
              <a:tabLst/>
              <a:defRPr/>
            </a:pPr>
            <a:r>
              <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Materials science</a:t>
            </a:r>
          </a:p>
        </p:txBody>
      </p:sp>
      <p:sp>
        <p:nvSpPr>
          <p:cNvPr id="3" name="TextBox 2">
            <a:extLst>
              <a:ext uri="{FF2B5EF4-FFF2-40B4-BE49-F238E27FC236}">
                <a16:creationId xmlns:a16="http://schemas.microsoft.com/office/drawing/2014/main" id="{2FEDA08F-47AD-1FBC-7D9F-9DDDC2518CE3}"/>
              </a:ext>
            </a:extLst>
          </p:cNvPr>
          <p:cNvSpPr txBox="1"/>
          <p:nvPr/>
        </p:nvSpPr>
        <p:spPr>
          <a:xfrm>
            <a:off x="592147" y="3784060"/>
            <a:ext cx="5503854" cy="1711971"/>
          </a:xfrm>
          <a:prstGeom prst="roundRect">
            <a:avLst>
              <a:gd name="adj" fmla="val 0"/>
            </a:avLst>
          </a:prstGeom>
          <a:solidFill>
            <a:srgbClr val="ECDFF5"/>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buClrTx/>
              <a:buSzTx/>
              <a:buFontTx/>
              <a:buNone/>
              <a:tabLst/>
              <a:defRPr/>
            </a:pPr>
            <a:r>
              <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a:t>
            </a:r>
            <a:r>
              <a:rPr kumimoji="0" lang="en-GB" sz="2200"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you know about this subject.</a:t>
            </a:r>
            <a:endPar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Graphic 5" descr="Pen with solid fill">
            <a:extLst>
              <a:ext uri="{FF2B5EF4-FFF2-40B4-BE49-F238E27FC236}">
                <a16:creationId xmlns:a16="http://schemas.microsoft.com/office/drawing/2014/main" id="{8D2D4C01-611B-4EAA-1E8C-B06301A89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7" name="Graphic 6" descr="Microscope with solid fill">
            <a:extLst>
              <a:ext uri="{FF2B5EF4-FFF2-40B4-BE49-F238E27FC236}">
                <a16:creationId xmlns:a16="http://schemas.microsoft.com/office/drawing/2014/main" id="{422B6CFD-33AF-7FDA-9A81-627A5E71158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08730" y="2616740"/>
            <a:ext cx="914400" cy="914400"/>
          </a:xfrm>
          <a:prstGeom prst="rect">
            <a:avLst/>
          </a:prstGeom>
        </p:spPr>
      </p:pic>
      <p:pic>
        <p:nvPicPr>
          <p:cNvPr id="9" name="Graphic 8" descr="Surgical mask with solid fill">
            <a:extLst>
              <a:ext uri="{FF2B5EF4-FFF2-40B4-BE49-F238E27FC236}">
                <a16:creationId xmlns:a16="http://schemas.microsoft.com/office/drawing/2014/main" id="{05A1D9A0-FF2D-8E01-EA1F-9A8F63B2A11F}"/>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164406" y="1024128"/>
            <a:ext cx="914400" cy="914400"/>
          </a:xfrm>
          <a:prstGeom prst="rect">
            <a:avLst/>
          </a:prstGeom>
        </p:spPr>
      </p:pic>
      <p:pic>
        <p:nvPicPr>
          <p:cNvPr id="8" name="Picture 7">
            <a:hlinkClick r:id="rId9"/>
            <a:extLst>
              <a:ext uri="{FF2B5EF4-FFF2-40B4-BE49-F238E27FC236}">
                <a16:creationId xmlns:a16="http://schemas.microsoft.com/office/drawing/2014/main" id="{DE4D31CC-2C4B-1FD3-51D7-96B3255BD5B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865710" y="1370025"/>
            <a:ext cx="4438828" cy="41179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8621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November’s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Materials science</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31F9EC61-BD58-2119-4510-958F70CE0DFD}"/>
              </a:ext>
            </a:extLst>
          </p:cNvPr>
          <p:cNvSpPr txBox="1"/>
          <p:nvPr/>
        </p:nvSpPr>
        <p:spPr>
          <a:xfrm>
            <a:off x="592147" y="1361970"/>
            <a:ext cx="5503854" cy="1657984"/>
          </a:xfrm>
          <a:prstGeom prst="roundRect">
            <a:avLst>
              <a:gd name="adj" fmla="val 0"/>
            </a:avLst>
          </a:prstGeom>
          <a:solidFill>
            <a:srgbClr val="DDC5ED"/>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buClrTx/>
              <a:buSzTx/>
              <a:buFontTx/>
              <a:buNone/>
              <a:tabLst/>
              <a:defRPr/>
            </a:pPr>
            <a:r>
              <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Today we’ll be hearing from Amina, who’s a</a:t>
            </a:r>
            <a:r>
              <a:rPr kumimoji="0" lang="en-GB" sz="2200"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2200" b="1"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a:t>
            </a:r>
            <a:r>
              <a:rPr lang="en-GB" sz="2200" b="1" dirty="0" err="1">
                <a:latin typeface="Open sans" panose="020B0606030504020204" pitchFamily="34" charset="0"/>
                <a:ea typeface="Open sans" panose="020B0606030504020204" pitchFamily="34" charset="0"/>
                <a:cs typeface="Open sans" panose="020B0606030504020204" pitchFamily="34" charset="0"/>
              </a:rPr>
              <a:t>aterials</a:t>
            </a:r>
            <a:r>
              <a:rPr lang="en-GB" sz="2200" b="1" dirty="0">
                <a:latin typeface="Open sans" panose="020B0606030504020204" pitchFamily="34" charset="0"/>
                <a:ea typeface="Open sans" panose="020B0606030504020204" pitchFamily="34" charset="0"/>
                <a:cs typeface="Open sans" panose="020B0606030504020204" pitchFamily="34" charset="0"/>
              </a:rPr>
              <a:t> science </a:t>
            </a:r>
            <a:r>
              <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student. </a:t>
            </a:r>
          </a:p>
        </p:txBody>
      </p:sp>
      <p:sp>
        <p:nvSpPr>
          <p:cNvPr id="3" name="TextBox 2">
            <a:extLst>
              <a:ext uri="{FF2B5EF4-FFF2-40B4-BE49-F238E27FC236}">
                <a16:creationId xmlns:a16="http://schemas.microsoft.com/office/drawing/2014/main" id="{868754C6-D3B2-413C-BE8A-43DCA8EC2594}"/>
              </a:ext>
            </a:extLst>
          </p:cNvPr>
          <p:cNvSpPr txBox="1"/>
          <p:nvPr/>
        </p:nvSpPr>
        <p:spPr>
          <a:xfrm>
            <a:off x="592147" y="3374526"/>
            <a:ext cx="5503854" cy="2121505"/>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r>
              <a:rPr lang="en-GB" dirty="0"/>
              <a:t>Whilst you’re watching, think about </a:t>
            </a:r>
            <a:r>
              <a:rPr lang="en-GB" dirty="0">
                <a:solidFill>
                  <a:schemeClr val="tx1"/>
                </a:solidFill>
              </a:rPr>
              <a:t>what other subjects are linked to materials science.</a:t>
            </a:r>
          </a:p>
        </p:txBody>
      </p:sp>
      <p:pic>
        <p:nvPicPr>
          <p:cNvPr id="6" name="Graphic 5" descr="Thought bubble with solid fill">
            <a:extLst>
              <a:ext uri="{FF2B5EF4-FFF2-40B4-BE49-F238E27FC236}">
                <a16:creationId xmlns:a16="http://schemas.microsoft.com/office/drawing/2014/main" id="{10B90474-F298-5AB5-5462-8BC9EF7AD8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8798" y="5038830"/>
            <a:ext cx="914400" cy="914400"/>
          </a:xfrm>
          <a:prstGeom prst="rect">
            <a:avLst/>
          </a:prstGeom>
        </p:spPr>
      </p:pic>
      <p:pic>
        <p:nvPicPr>
          <p:cNvPr id="7" name="Picture 6">
            <a:hlinkClick r:id="rId5"/>
            <a:extLst>
              <a:ext uri="{FF2B5EF4-FFF2-40B4-BE49-F238E27FC236}">
                <a16:creationId xmlns:a16="http://schemas.microsoft.com/office/drawing/2014/main" id="{523CD48F-54F3-F8D3-EC02-44C9D012AF8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865710" y="1370025"/>
            <a:ext cx="4438828" cy="41179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8203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D69816-A9DA-E0C5-4DEA-42FA859BC7A0}"/>
              </a:ext>
            </a:extLst>
          </p:cNvPr>
          <p:cNvSpPr txBox="1"/>
          <p:nvPr/>
        </p:nvSpPr>
        <p:spPr>
          <a:xfrm>
            <a:off x="580687" y="1156530"/>
            <a:ext cx="7053252" cy="4673600"/>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indent="-457200" algn="l">
              <a:spcAft>
                <a:spcPts val="1600"/>
              </a:spcAft>
              <a:buFont typeface="+mj-lt"/>
              <a:buAutoNum type="arabicPeriod"/>
            </a:pPr>
            <a:r>
              <a:rPr lang="en-US" dirty="0">
                <a:effectLst/>
              </a:rPr>
              <a:t>What </a:t>
            </a:r>
            <a:r>
              <a:rPr lang="en-US" b="1" dirty="0">
                <a:effectLst/>
              </a:rPr>
              <a:t>other </a:t>
            </a:r>
            <a:r>
              <a:rPr lang="en-US" dirty="0">
                <a:effectLst/>
              </a:rPr>
              <a:t>subjects might prepare someone to study this subject at university</a:t>
            </a:r>
            <a:r>
              <a:rPr lang="en-GB" dirty="0">
                <a:solidFill>
                  <a:schemeClr val="tx1"/>
                </a:solidFill>
              </a:rPr>
              <a:t>?</a:t>
            </a:r>
          </a:p>
          <a:p>
            <a:pPr marL="457200" indent="-457200" algn="l">
              <a:spcAft>
                <a:spcPts val="1600"/>
              </a:spcAft>
              <a:buFont typeface="+mj-lt"/>
              <a:buAutoNum type="arabicPeriod"/>
            </a:pPr>
            <a:r>
              <a:rPr lang="en-GB" dirty="0">
                <a:solidFill>
                  <a:schemeClr val="tx1"/>
                </a:solidFill>
              </a:rPr>
              <a:t>Has anything in this video </a:t>
            </a:r>
            <a:r>
              <a:rPr lang="en-GB" b="1" dirty="0">
                <a:solidFill>
                  <a:schemeClr val="tx1"/>
                </a:solidFill>
              </a:rPr>
              <a:t>surprised</a:t>
            </a:r>
            <a:r>
              <a:rPr lang="en-GB" dirty="0">
                <a:solidFill>
                  <a:schemeClr val="tx1"/>
                </a:solidFill>
              </a:rPr>
              <a:t> you?</a:t>
            </a:r>
          </a:p>
          <a:p>
            <a:pPr marL="457200" indent="-457200" algn="l">
              <a:spcAft>
                <a:spcPts val="1600"/>
              </a:spcAft>
              <a:buFont typeface="+mj-lt"/>
              <a:buAutoNum type="arabicPeriod"/>
            </a:pPr>
            <a:r>
              <a:rPr lang="en-US" b="0" i="0" dirty="0">
                <a:solidFill>
                  <a:schemeClr val="tx1"/>
                </a:solidFill>
                <a:effectLst/>
              </a:rPr>
              <a:t>What have you </a:t>
            </a:r>
            <a:r>
              <a:rPr lang="en-US" b="1" i="0" dirty="0">
                <a:solidFill>
                  <a:schemeClr val="tx1"/>
                </a:solidFill>
                <a:effectLst/>
              </a:rPr>
              <a:t>learned in school </a:t>
            </a:r>
            <a:r>
              <a:rPr lang="en-US" b="0" i="0" dirty="0">
                <a:solidFill>
                  <a:schemeClr val="tx1"/>
                </a:solidFill>
                <a:effectLst/>
              </a:rPr>
              <a:t>that could be useful for this degree?</a:t>
            </a:r>
            <a:endParaRPr lang="en-GB" dirty="0">
              <a:solidFill>
                <a:schemeClr val="tx1"/>
              </a:solidFill>
            </a:endParaRPr>
          </a:p>
          <a:p>
            <a:pPr marL="457200" indent="-457200" algn="l">
              <a:spcAft>
                <a:spcPts val="1600"/>
              </a:spcAft>
              <a:buFont typeface="+mj-lt"/>
              <a:buAutoNum type="arabicPeriod"/>
            </a:pPr>
            <a:r>
              <a:rPr lang="en-US" b="0" i="0" dirty="0">
                <a:solidFill>
                  <a:schemeClr val="tx1"/>
                </a:solidFill>
                <a:effectLst/>
              </a:rPr>
              <a:t>What are some </a:t>
            </a:r>
            <a:r>
              <a:rPr lang="en-US" b="1" i="0" dirty="0">
                <a:solidFill>
                  <a:schemeClr val="tx1"/>
                </a:solidFill>
                <a:effectLst/>
              </a:rPr>
              <a:t>steps you could take </a:t>
            </a:r>
            <a:r>
              <a:rPr lang="en-US" b="0" i="0" dirty="0">
                <a:solidFill>
                  <a:schemeClr val="tx1"/>
                </a:solidFill>
                <a:effectLst/>
              </a:rPr>
              <a:t>now to explore this subject more</a:t>
            </a:r>
            <a:r>
              <a:rPr lang="en-GB" dirty="0">
                <a:solidFill>
                  <a:schemeClr val="tx1"/>
                </a:solidFill>
              </a:rPr>
              <a:t>?</a:t>
            </a:r>
          </a:p>
        </p:txBody>
      </p:sp>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November’s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Materials science</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hlinkClick r:id="rId3"/>
            <a:extLst>
              <a:ext uri="{FF2B5EF4-FFF2-40B4-BE49-F238E27FC236}">
                <a16:creationId xmlns:a16="http://schemas.microsoft.com/office/drawing/2014/main" id="{7FB4FA6C-F8A8-8F54-7595-D1AA6DF367C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84688" y="1964514"/>
            <a:ext cx="3295889" cy="30576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602159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BDBE4-6277-3F55-C058-6482AB43F70D}"/>
              </a:ext>
            </a:extLst>
          </p:cNvPr>
          <p:cNvSpPr>
            <a:spLocks noGrp="1"/>
          </p:cNvSpPr>
          <p:nvPr>
            <p:ph type="title"/>
          </p:nvPr>
        </p:nvSpPr>
        <p:spPr>
          <a:xfrm>
            <a:off x="386400" y="531516"/>
            <a:ext cx="11419200" cy="669188"/>
          </a:xfrm>
        </p:spPr>
        <p:txBody>
          <a:bodyPr>
            <a:noAutofit/>
          </a:body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Fascinated by this field? Find out more on Unifrog!</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391A7598-E612-B624-007F-88598A231382}"/>
              </a:ext>
            </a:extLst>
          </p:cNvPr>
          <p:cNvSpPr txBox="1"/>
          <p:nvPr/>
        </p:nvSpPr>
        <p:spPr>
          <a:xfrm>
            <a:off x="386400" y="5199056"/>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0" marR="0" lvl="2"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4" name="Graphic 3">
            <a:extLst>
              <a:ext uri="{FF2B5EF4-FFF2-40B4-BE49-F238E27FC236}">
                <a16:creationId xmlns:a16="http://schemas.microsoft.com/office/drawing/2014/main" id="{B01C8B34-033A-9966-F7CA-133ADAA8C8A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4744" y="5264588"/>
            <a:ext cx="603656" cy="603656"/>
          </a:xfrm>
          <a:prstGeom prst="rect">
            <a:avLst/>
          </a:prstGeom>
        </p:spPr>
      </p:pic>
      <p:pic>
        <p:nvPicPr>
          <p:cNvPr id="6" name="Picture 5">
            <a:extLst>
              <a:ext uri="{FF2B5EF4-FFF2-40B4-BE49-F238E27FC236}">
                <a16:creationId xmlns:a16="http://schemas.microsoft.com/office/drawing/2014/main" id="{161B6AE3-6979-D9DF-CDC9-FFF813147BE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428812" y="1415693"/>
            <a:ext cx="1738032" cy="161239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2E46ACD-96BD-9543-7282-20D6D175BED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520328" y="1407751"/>
            <a:ext cx="1842843" cy="161194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3AFF7E20-A5A3-3CC1-0F90-BE9150C378E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428812" y="3191951"/>
            <a:ext cx="1813357" cy="1693153"/>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F88F14A9-2201-5C01-F006-A026C41A79B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520327" y="3191951"/>
            <a:ext cx="1842843" cy="1704096"/>
          </a:xfrm>
          <a:prstGeom prst="rect">
            <a:avLst/>
          </a:prstGeom>
          <a:ln>
            <a:noFill/>
          </a:ln>
          <a:effectLst>
            <a:outerShdw blurRad="292100" dist="139700" dir="2700000" algn="tl" rotWithShape="0">
              <a:srgbClr val="333333">
                <a:alpha val="65000"/>
              </a:srgbClr>
            </a:outerShdw>
          </a:effectLst>
        </p:spPr>
      </p:pic>
      <p:pic>
        <p:nvPicPr>
          <p:cNvPr id="11" name="Graphic 10">
            <a:extLst>
              <a:ext uri="{FF2B5EF4-FFF2-40B4-BE49-F238E27FC236}">
                <a16:creationId xmlns:a16="http://schemas.microsoft.com/office/drawing/2014/main" id="{8C629A21-61E2-5357-1D0E-80E3DF9A0699}"/>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956428">
            <a:off x="8888873" y="2454911"/>
            <a:ext cx="512635" cy="512635"/>
          </a:xfrm>
          <a:prstGeom prst="rect">
            <a:avLst/>
          </a:prstGeom>
        </p:spPr>
      </p:pic>
      <p:sp>
        <p:nvSpPr>
          <p:cNvPr id="12" name="TextBox 11">
            <a:extLst>
              <a:ext uri="{FF2B5EF4-FFF2-40B4-BE49-F238E27FC236}">
                <a16:creationId xmlns:a16="http://schemas.microsoft.com/office/drawing/2014/main" id="{2CB603A4-3D7B-1E3B-2946-C6A26716065F}"/>
              </a:ext>
            </a:extLst>
          </p:cNvPr>
          <p:cNvSpPr txBox="1"/>
          <p:nvPr/>
        </p:nvSpPr>
        <p:spPr>
          <a:xfrm>
            <a:off x="386400" y="1374504"/>
            <a:ext cx="6491329" cy="3443748"/>
          </a:xfrm>
          <a:prstGeom prst="rect">
            <a:avLst/>
          </a:prstGeom>
          <a:solidFill>
            <a:schemeClr val="bg1"/>
          </a:solidFill>
        </p:spPr>
        <p:txBody>
          <a:bodyPr wrap="square" anchor="t" anchorCtr="0">
            <a:noAutofit/>
          </a:bodyPr>
          <a:lstStyle/>
          <a:p>
            <a:pPr marL="342900" indent="-342900">
              <a:lnSpc>
                <a:spcPct val="150000"/>
              </a:lnSpc>
              <a:spcAft>
                <a:spcPts val="3600"/>
              </a:spcAft>
              <a:buFont typeface="Arial" panose="020B0604020202020204" pitchFamily="34" charset="0"/>
              <a:buChar char="•"/>
              <a:defRPr/>
            </a:pP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Explore the</a:t>
            </a:r>
            <a:r>
              <a:rPr lang="en-GB" sz="2200" dirty="0">
                <a:latin typeface="Open Sans" panose="020B0606030504020204" pitchFamily="34" charset="0"/>
                <a:ea typeface="Open Sans" panose="020B0606030504020204" pitchFamily="34" charset="0"/>
                <a:cs typeface="Open Sans" panose="020B0606030504020204" pitchFamily="34" charset="0"/>
              </a:rPr>
              <a:t> </a:t>
            </a:r>
            <a:r>
              <a:rPr lang="en-GB" sz="2200" b="1" dirty="0">
                <a:latin typeface="Open Sans" panose="020B0606030504020204" pitchFamily="34" charset="0"/>
                <a:ea typeface="Open Sans" panose="020B0606030504020204" pitchFamily="34" charset="0"/>
                <a:cs typeface="Open Sans" panose="020B0606030504020204" pitchFamily="34" charset="0"/>
              </a:rPr>
              <a:t>materials science</a:t>
            </a:r>
            <a:r>
              <a:rPr lang="en-GB" sz="2200" dirty="0">
                <a:latin typeface="Open Sans" panose="020B0606030504020204" pitchFamily="34" charset="0"/>
                <a:ea typeface="Open Sans" panose="020B0606030504020204" pitchFamily="34" charset="0"/>
                <a:cs typeface="Open Sans" panose="020B0606030504020204" pitchFamily="34" charset="0"/>
              </a:rPr>
              <a:t> subject profile. </a:t>
            </a:r>
          </a:p>
          <a:p>
            <a:pPr marL="342900" indent="-342900">
              <a:lnSpc>
                <a:spcPct val="150000"/>
              </a:lnSpc>
              <a:spcAft>
                <a:spcPts val="36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subject profiles, like</a:t>
            </a:r>
            <a:r>
              <a:rPr lang="en-GB" sz="2200" b="1" dirty="0">
                <a:latin typeface="Open Sans" panose="020B0606030504020204" pitchFamily="34" charset="0"/>
                <a:ea typeface="Open Sans" panose="020B0606030504020204" pitchFamily="34" charset="0"/>
                <a:cs typeface="Open Sans" panose="020B0606030504020204" pitchFamily="34" charset="0"/>
              </a:rPr>
              <a:t> physics.</a:t>
            </a:r>
            <a:endParaRPr lang="en-GB" sz="220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spcAft>
                <a:spcPts val="36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career profiles, like </a:t>
            </a:r>
            <a:r>
              <a:rPr lang="en-GB" sz="2200" b="1" dirty="0">
                <a:latin typeface="Open Sans" panose="020B0606030504020204" pitchFamily="34" charset="0"/>
                <a:ea typeface="Open Sans" panose="020B0606030504020204" pitchFamily="34" charset="0"/>
                <a:cs typeface="Open Sans" panose="020B0606030504020204" pitchFamily="34" charset="0"/>
              </a:rPr>
              <a:t>materials engineer</a:t>
            </a:r>
            <a:r>
              <a:rPr lang="en-GB" sz="2200" dirty="0">
                <a:latin typeface="Open Sans" panose="020B0606030504020204" pitchFamily="34" charset="0"/>
                <a:ea typeface="Open Sans" panose="020B0606030504020204" pitchFamily="34" charset="0"/>
                <a:cs typeface="Open Sans" panose="020B0606030504020204" pitchFamily="34" charset="0"/>
              </a:rPr>
              <a:t> and </a:t>
            </a:r>
            <a:r>
              <a:rPr lang="en-GB" sz="2200" b="1" dirty="0">
                <a:latin typeface="Open Sans" panose="020B0606030504020204" pitchFamily="34" charset="0"/>
                <a:ea typeface="Open Sans" panose="020B0606030504020204" pitchFamily="34" charset="0"/>
                <a:cs typeface="Open Sans" panose="020B0606030504020204" pitchFamily="34" charset="0"/>
              </a:rPr>
              <a:t>nanotechnologist</a:t>
            </a:r>
            <a:r>
              <a:rPr lang="en-GB" sz="2200" dirty="0">
                <a:latin typeface="Open Sans" panose="020B0606030504020204" pitchFamily="34" charset="0"/>
                <a:ea typeface="Open Sans" panose="020B0606030504020204" pitchFamily="34" charset="0"/>
                <a:cs typeface="Open Sans" panose="020B0606030504020204" pitchFamily="34" charset="0"/>
              </a:rPr>
              <a:t>.</a:t>
            </a:r>
          </a:p>
          <a:p>
            <a:pPr marL="342900" indent="-342900">
              <a:lnSpc>
                <a:spcPct val="150000"/>
              </a:lnSpc>
              <a:buFont typeface="Arial" panose="020B0604020202020204" pitchFamily="34" charset="0"/>
              <a:buChar char="•"/>
              <a:defRPr/>
            </a:pPr>
            <a:endParaRPr lang="en-GB" sz="2200"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defRPr/>
            </a:pPr>
            <a:endPar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20922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4261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Career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8 – November</a:t>
            </a:r>
          </a:p>
        </p:txBody>
      </p:sp>
    </p:spTree>
    <p:extLst>
      <p:ext uri="{BB962C8B-B14F-4D97-AF65-F5344CB8AC3E}">
        <p14:creationId xmlns:p14="http://schemas.microsoft.com/office/powerpoint/2010/main" val="3073969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November’s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75032"/>
            <a:ext cx="5503854" cy="1711971"/>
          </a:xfrm>
          <a:prstGeom prst="roundRect">
            <a:avLst>
              <a:gd name="adj" fmla="val 0"/>
            </a:avLst>
          </a:prstGeom>
          <a:solidFill>
            <a:srgbClr val="FFD966"/>
          </a:solidFill>
          <a:ln w="28575">
            <a:noFill/>
          </a:ln>
          <a:effectLst>
            <a:outerShdw blurRad="50800" dist="38100" dir="2700000" algn="tl" rotWithShape="0">
              <a:prstClr val="black">
                <a:alpha val="40000"/>
              </a:prstClr>
            </a:outerShdw>
          </a:effectLst>
        </p:spPr>
        <p:txBody>
          <a:bodyPr wrap="square" tIns="46800" anchor="ctr" anchorCtr="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GB" sz="4000" b="1" noProof="0" dirty="0">
                <a:solidFill>
                  <a:prstClr val="black"/>
                </a:solidFill>
                <a:latin typeface="Open Sans" panose="020B0606030504020204" pitchFamily="34" charset="0"/>
                <a:ea typeface="Open Sans" panose="020B0606030504020204" pitchFamily="34" charset="0"/>
                <a:cs typeface="Open Sans" panose="020B0606030504020204" pitchFamily="34" charset="0"/>
              </a:rPr>
              <a:t>Supply chain manager</a:t>
            </a:r>
            <a:endPar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84060"/>
            <a:ext cx="5503854" cy="1711971"/>
          </a:xfrm>
          <a:prstGeom prst="roundRect">
            <a:avLst>
              <a:gd name="adj" fmla="val 0"/>
            </a:avLst>
          </a:prstGeom>
          <a:solidFill>
            <a:srgbClr val="FFF2CC"/>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career.</a:t>
            </a:r>
          </a:p>
        </p:txBody>
      </p:sp>
      <p:pic>
        <p:nvPicPr>
          <p:cNvPr id="21" name="Graphic 20" descr="Pen with solid fill">
            <a:extLst>
              <a:ext uri="{FF2B5EF4-FFF2-40B4-BE49-F238E27FC236}">
                <a16:creationId xmlns:a16="http://schemas.microsoft.com/office/drawing/2014/main" id="{B724239B-D34D-7D58-53B8-385ADBEF56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5" name="Graphic 4" descr="Tractor with solid fill">
            <a:extLst>
              <a:ext uri="{FF2B5EF4-FFF2-40B4-BE49-F238E27FC236}">
                <a16:creationId xmlns:a16="http://schemas.microsoft.com/office/drawing/2014/main" id="{02BF0626-8735-9D35-97A0-D24650EC958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007443" y="1042880"/>
            <a:ext cx="1161057" cy="1161057"/>
          </a:xfrm>
          <a:prstGeom prst="rect">
            <a:avLst/>
          </a:prstGeom>
        </p:spPr>
      </p:pic>
      <p:pic>
        <p:nvPicPr>
          <p:cNvPr id="7" name="Graphic 6" descr="Grocery bag with solid fill">
            <a:extLst>
              <a:ext uri="{FF2B5EF4-FFF2-40B4-BE49-F238E27FC236}">
                <a16:creationId xmlns:a16="http://schemas.microsoft.com/office/drawing/2014/main" id="{7FA4406C-8B09-DC6F-B93B-CF19C84C48A8}"/>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89844" y="2538020"/>
            <a:ext cx="914400" cy="914400"/>
          </a:xfrm>
          <a:prstGeom prst="rect">
            <a:avLst/>
          </a:prstGeom>
        </p:spPr>
      </p:pic>
      <p:pic>
        <p:nvPicPr>
          <p:cNvPr id="2" name="Picture 1">
            <a:hlinkClick r:id="rId9"/>
            <a:extLst>
              <a:ext uri="{FF2B5EF4-FFF2-40B4-BE49-F238E27FC236}">
                <a16:creationId xmlns:a16="http://schemas.microsoft.com/office/drawing/2014/main" id="{F20E5AE7-55D4-83CA-6B69-8902D51E007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010169" y="1361969"/>
            <a:ext cx="4200710" cy="41404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531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0" y="338209"/>
            <a:ext cx="121920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November’s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Supply chain manager</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2255290"/>
          </a:xfrm>
          <a:prstGeom prst="roundRect">
            <a:avLst>
              <a:gd name="adj" fmla="val 0"/>
            </a:avLst>
          </a:prstGeom>
          <a:solidFill>
            <a:srgbClr val="FFE699"/>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There are lots of roles that fall under the category of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supply chain manager</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Today we'll be hearing from Jocelyn, who’s an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agriculture manager</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83572"/>
            <a:ext cx="5503854" cy="1712459"/>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t>
            </a:r>
            <a:r>
              <a:rPr kumimoji="0" lang="en-GB" sz="220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about why companies need a supply chain manager.</a:t>
            </a:r>
          </a:p>
        </p:txBody>
      </p:sp>
      <p:pic>
        <p:nvPicPr>
          <p:cNvPr id="3" name="Graphic 2" descr="Thought bubble with solid fill">
            <a:extLst>
              <a:ext uri="{FF2B5EF4-FFF2-40B4-BE49-F238E27FC236}">
                <a16:creationId xmlns:a16="http://schemas.microsoft.com/office/drawing/2014/main" id="{B46080A7-C5F8-4B16-25E5-025264779F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8798" y="5038830"/>
            <a:ext cx="914400" cy="914400"/>
          </a:xfrm>
          <a:prstGeom prst="rect">
            <a:avLst/>
          </a:prstGeom>
        </p:spPr>
      </p:pic>
      <p:pic>
        <p:nvPicPr>
          <p:cNvPr id="2" name="Picture 1">
            <a:hlinkClick r:id="rId5"/>
            <a:extLst>
              <a:ext uri="{FF2B5EF4-FFF2-40B4-BE49-F238E27FC236}">
                <a16:creationId xmlns:a16="http://schemas.microsoft.com/office/drawing/2014/main" id="{F4727717-E8D2-1D9F-8D45-7A127E4D64A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010169" y="1361969"/>
            <a:ext cx="4200710" cy="41404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44923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0" y="346811"/>
            <a:ext cx="12217534"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November’s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Supply chain manager</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F3C93B2-B4DE-F3C3-FFD3-FF3841D349DB}"/>
              </a:ext>
            </a:extLst>
          </p:cNvPr>
          <p:cNvSpPr txBox="1"/>
          <p:nvPr/>
        </p:nvSpPr>
        <p:spPr>
          <a:xfrm>
            <a:off x="592146" y="1168400"/>
            <a:ext cx="7053253" cy="4673601"/>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What </a:t>
            </a:r>
            <a:r>
              <a:rPr kumimoji="0" lang="en-GB" sz="22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skills</a:t>
            </a: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do you need in this career?</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How does this career relate to </a:t>
            </a:r>
            <a:r>
              <a:rPr kumimoji="0" lang="en-GB" sz="22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things</a:t>
            </a: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22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you</a:t>
            </a: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22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like</a:t>
            </a: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doing?</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Which </a:t>
            </a:r>
            <a:r>
              <a:rPr kumimoji="0" lang="en-GB" sz="22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school subjects </a:t>
            </a: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are linked to this career?</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What </a:t>
            </a:r>
            <a:r>
              <a:rPr kumimoji="0" lang="en-GB" sz="22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hobbies or activities </a:t>
            </a: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could you do to help you learn more about this career?</a:t>
            </a:r>
          </a:p>
        </p:txBody>
      </p:sp>
      <p:pic>
        <p:nvPicPr>
          <p:cNvPr id="2" name="Picture 1">
            <a:hlinkClick r:id="rId3"/>
            <a:extLst>
              <a:ext uri="{FF2B5EF4-FFF2-40B4-BE49-F238E27FC236}">
                <a16:creationId xmlns:a16="http://schemas.microsoft.com/office/drawing/2014/main" id="{9722EA83-27A6-136D-A84F-90C17CE0173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25213" y="1837478"/>
            <a:ext cx="3229398" cy="31830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87177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E5EC0-A5AC-D866-F8FA-3ED4DFA7EC9E}"/>
              </a:ext>
            </a:extLst>
          </p:cNvPr>
          <p:cNvSpPr>
            <a:spLocks noGrp="1"/>
          </p:cNvSpPr>
          <p:nvPr>
            <p:ph type="title"/>
          </p:nvPr>
        </p:nvSpPr>
        <p:spPr>
          <a:xfrm>
            <a:off x="386400" y="354007"/>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Curious about </a:t>
            </a:r>
            <a:r>
              <a:rPr lang="en-GB" sz="3200" b="1" dirty="0">
                <a:latin typeface="Open sans" panose="020B0606030504020204" pitchFamily="34" charset="0"/>
                <a:ea typeface="Open sans" panose="020B0606030504020204" pitchFamily="34" charset="0"/>
                <a:cs typeface="Open sans" panose="020B0606030504020204" pitchFamily="34" charset="0"/>
              </a:rPr>
              <a:t>t</a:t>
            </a:r>
            <a:r>
              <a:rPr lang="en-GB" sz="3200" b="1" dirty="0">
                <a:effectLst/>
                <a:latin typeface="Open sans" panose="020B0606030504020204" pitchFamily="34" charset="0"/>
                <a:ea typeface="Open sans" panose="020B0606030504020204" pitchFamily="34" charset="0"/>
                <a:cs typeface="Open sans" panose="020B0606030504020204" pitchFamily="34" charset="0"/>
              </a:rPr>
              <a:t>his </a:t>
            </a:r>
            <a:r>
              <a:rPr lang="en-GB" sz="3200" b="1" dirty="0">
                <a:latin typeface="Open sans" panose="020B0606030504020204" pitchFamily="34" charset="0"/>
                <a:ea typeface="Open sans" panose="020B0606030504020204" pitchFamily="34" charset="0"/>
                <a:cs typeface="Open sans" panose="020B0606030504020204" pitchFamily="34" charset="0"/>
              </a:rPr>
              <a:t>c</a:t>
            </a:r>
            <a:r>
              <a:rPr lang="en-GB" sz="3200" b="1" dirty="0">
                <a:effectLst/>
                <a:latin typeface="Open sans" panose="020B0606030504020204" pitchFamily="34" charset="0"/>
                <a:ea typeface="Open sans" panose="020B0606030504020204" pitchFamily="34" charset="0"/>
                <a:cs typeface="Open sans" panose="020B0606030504020204" pitchFamily="34" charset="0"/>
              </a:rPr>
              <a:t>areer? Discover more on Unifrog!</a:t>
            </a:r>
          </a:p>
        </p:txBody>
      </p:sp>
      <p:sp>
        <p:nvSpPr>
          <p:cNvPr id="3" name="TextBox 2">
            <a:extLst>
              <a:ext uri="{FF2B5EF4-FFF2-40B4-BE49-F238E27FC236}">
                <a16:creationId xmlns:a16="http://schemas.microsoft.com/office/drawing/2014/main" id="{9944CC78-3E86-899A-9D49-DDFA7BB742FD}"/>
              </a:ext>
            </a:extLst>
          </p:cNvPr>
          <p:cNvSpPr txBox="1"/>
          <p:nvPr/>
        </p:nvSpPr>
        <p:spPr>
          <a:xfrm>
            <a:off x="386400" y="1088727"/>
            <a:ext cx="6829058" cy="3443748"/>
          </a:xfrm>
          <a:prstGeom prst="rect">
            <a:avLst/>
          </a:prstGeom>
          <a:solidFill>
            <a:schemeClr val="bg1"/>
          </a:solidFill>
        </p:spPr>
        <p:txBody>
          <a:bodyPr wrap="square" anchor="t" anchorCtr="0">
            <a:noAutofit/>
          </a:bodyPr>
          <a:lstStyle/>
          <a:p>
            <a:pPr marL="342900" indent="-342900">
              <a:lnSpc>
                <a:spcPct val="150000"/>
              </a:lnSpc>
              <a:spcAft>
                <a:spcPts val="3000"/>
              </a:spcAft>
              <a:buFont typeface="Arial" panose="020B0604020202020204" pitchFamily="34" charset="0"/>
              <a:buChar char="•"/>
              <a:defRPr/>
            </a:pP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Explore the</a:t>
            </a:r>
            <a:r>
              <a:rPr lang="en-GB" sz="2200" dirty="0">
                <a:latin typeface="Open Sans" panose="020B0606030504020204" pitchFamily="34" charset="0"/>
                <a:ea typeface="Open Sans" panose="020B0606030504020204" pitchFamily="34" charset="0"/>
                <a:cs typeface="Open Sans" panose="020B0606030504020204" pitchFamily="34" charset="0"/>
              </a:rPr>
              <a:t> </a:t>
            </a:r>
            <a:r>
              <a:rPr lang="en-GB" sz="2200" b="1" dirty="0">
                <a:latin typeface="Open Sans" panose="020B0606030504020204" pitchFamily="34" charset="0"/>
                <a:ea typeface="Open Sans" panose="020B0606030504020204" pitchFamily="34" charset="0"/>
                <a:cs typeface="Open Sans" panose="020B0606030504020204" pitchFamily="34" charset="0"/>
              </a:rPr>
              <a:t>supply chain manager </a:t>
            </a:r>
            <a:r>
              <a:rPr lang="en-GB" sz="2200" dirty="0">
                <a:latin typeface="Open Sans" panose="020B0606030504020204" pitchFamily="34" charset="0"/>
                <a:ea typeface="Open Sans" panose="020B0606030504020204" pitchFamily="34" charset="0"/>
                <a:cs typeface="Open Sans" panose="020B0606030504020204" pitchFamily="34" charset="0"/>
              </a:rPr>
              <a:t>career profile. </a:t>
            </a:r>
          </a:p>
          <a:p>
            <a:pPr marL="342900" indent="-342900">
              <a:lnSpc>
                <a:spcPct val="150000"/>
              </a:lnSpc>
              <a:spcAft>
                <a:spcPts val="30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career profiles, like </a:t>
            </a:r>
            <a:r>
              <a:rPr lang="en-GB" sz="2200" b="1" dirty="0">
                <a:latin typeface="Open Sans" panose="020B0606030504020204" pitchFamily="34" charset="0"/>
                <a:ea typeface="Open Sans" panose="020B0606030504020204" pitchFamily="34" charset="0"/>
                <a:cs typeface="Open Sans" panose="020B0606030504020204" pitchFamily="34" charset="0"/>
              </a:rPr>
              <a:t>purchasing manager </a:t>
            </a:r>
            <a:r>
              <a:rPr lang="en-GB" sz="2200" dirty="0">
                <a:latin typeface="Open Sans" panose="020B0606030504020204" pitchFamily="34" charset="0"/>
                <a:ea typeface="Open Sans" panose="020B0606030504020204" pitchFamily="34" charset="0"/>
                <a:cs typeface="Open Sans" panose="020B0606030504020204" pitchFamily="34" charset="0"/>
              </a:rPr>
              <a:t>and</a:t>
            </a:r>
            <a:r>
              <a:rPr lang="en-GB" sz="2200" b="1" dirty="0">
                <a:latin typeface="Open Sans" panose="020B0606030504020204" pitchFamily="34" charset="0"/>
                <a:ea typeface="Open Sans" panose="020B0606030504020204" pitchFamily="34" charset="0"/>
                <a:cs typeface="Open Sans" panose="020B0606030504020204" pitchFamily="34" charset="0"/>
              </a:rPr>
              <a:t> logistics manager</a:t>
            </a:r>
            <a:r>
              <a:rPr lang="en-GB" sz="2200" dirty="0">
                <a:latin typeface="Open Sans" panose="020B0606030504020204" pitchFamily="34" charset="0"/>
                <a:ea typeface="Open Sans" panose="020B0606030504020204" pitchFamily="34" charset="0"/>
                <a:cs typeface="Open Sans" panose="020B0606030504020204" pitchFamily="34" charset="0"/>
              </a:rPr>
              <a:t>. </a:t>
            </a:r>
          </a:p>
          <a:p>
            <a:pPr marL="342900" indent="-342900">
              <a:lnSpc>
                <a:spcPct val="150000"/>
              </a:lnSpc>
              <a:spcAft>
                <a:spcPts val="30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subject profiles, like </a:t>
            </a:r>
            <a:r>
              <a:rPr lang="en-GB" sz="2200" b="1" dirty="0">
                <a:latin typeface="Open Sans" panose="020B0606030504020204" pitchFamily="34" charset="0"/>
                <a:ea typeface="Open Sans" panose="020B0606030504020204" pitchFamily="34" charset="0"/>
                <a:cs typeface="Open Sans" panose="020B0606030504020204" pitchFamily="34" charset="0"/>
              </a:rPr>
              <a:t>business and management</a:t>
            </a:r>
            <a:r>
              <a:rPr lang="en-GB" sz="2200" dirty="0">
                <a:latin typeface="Open Sans" panose="020B0606030504020204" pitchFamily="34" charset="0"/>
                <a:ea typeface="Open Sans" panose="020B0606030504020204" pitchFamily="34" charset="0"/>
                <a:cs typeface="Open Sans" panose="020B0606030504020204" pitchFamily="34" charset="0"/>
              </a:rPr>
              <a:t>.</a:t>
            </a:r>
            <a:endPar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7EF48955-C9BC-525B-825E-AF89BD8A6B3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22196" y="1054431"/>
            <a:ext cx="1859429" cy="1832739"/>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74889799-B295-6085-DFAF-405B4AEA2D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253229" y="1054431"/>
            <a:ext cx="1937761" cy="1832738"/>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7C65F745-1836-38E4-4D65-2603D4FAA50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154354" y="3023166"/>
            <a:ext cx="1859429" cy="200313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2623DC52-DF16-5C0A-8DBC-F54B246ADC9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253230" y="3023165"/>
            <a:ext cx="1937761" cy="2003132"/>
          </a:xfrm>
          <a:prstGeom prst="rect">
            <a:avLst/>
          </a:prstGeom>
          <a:ln>
            <a:noFill/>
          </a:ln>
          <a:effectLst>
            <a:outerShdw blurRad="292100" dist="139700" dir="2700000" algn="tl" rotWithShape="0">
              <a:srgbClr val="333333">
                <a:alpha val="65000"/>
              </a:srgbClr>
            </a:outerShdw>
          </a:effectLst>
        </p:spPr>
      </p:pic>
      <p:pic>
        <p:nvPicPr>
          <p:cNvPr id="9" name="Graphic 8">
            <a:extLst>
              <a:ext uri="{FF2B5EF4-FFF2-40B4-BE49-F238E27FC236}">
                <a16:creationId xmlns:a16="http://schemas.microsoft.com/office/drawing/2014/main" id="{30DA8610-EBB3-EEE1-073C-645195A03106}"/>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956428">
            <a:off x="8649314" y="2164087"/>
            <a:ext cx="501837" cy="501837"/>
          </a:xfrm>
          <a:prstGeom prst="rect">
            <a:avLst/>
          </a:prstGeom>
        </p:spPr>
      </p:pic>
      <p:sp>
        <p:nvSpPr>
          <p:cNvPr id="10" name="TextBox 9">
            <a:extLst>
              <a:ext uri="{FF2B5EF4-FFF2-40B4-BE49-F238E27FC236}">
                <a16:creationId xmlns:a16="http://schemas.microsoft.com/office/drawing/2014/main" id="{87D62C80-0A5E-2017-046F-F18446CBF7DF}"/>
              </a:ext>
            </a:extLst>
          </p:cNvPr>
          <p:cNvSpPr txBox="1"/>
          <p:nvPr/>
        </p:nvSpPr>
        <p:spPr>
          <a:xfrm>
            <a:off x="386400" y="5199056"/>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0" marR="0" lvl="2"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11" name="Graphic 10">
            <a:extLst>
              <a:ext uri="{FF2B5EF4-FFF2-40B4-BE49-F238E27FC236}">
                <a16:creationId xmlns:a16="http://schemas.microsoft.com/office/drawing/2014/main" id="{932D6D9E-5270-C52E-9FC5-ECAD4C82B06F}"/>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4744" y="5264588"/>
            <a:ext cx="603656" cy="603656"/>
          </a:xfrm>
          <a:prstGeom prst="rect">
            <a:avLst/>
          </a:prstGeom>
        </p:spPr>
      </p:pic>
    </p:spTree>
    <p:extLst>
      <p:ext uri="{BB962C8B-B14F-4D97-AF65-F5344CB8AC3E}">
        <p14:creationId xmlns:p14="http://schemas.microsoft.com/office/powerpoint/2010/main" val="2730621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hlinkClick r:id="rId3" action="ppaction://hlinksldjump"/>
            <a:extLst>
              <a:ext uri="{FF2B5EF4-FFF2-40B4-BE49-F238E27FC236}">
                <a16:creationId xmlns:a16="http://schemas.microsoft.com/office/drawing/2014/main" id="{74261955-9BB6-7811-CDEE-961B4DDD1C4D}"/>
              </a:ext>
            </a:extLst>
          </p:cNvPr>
          <p:cNvSpPr/>
          <p:nvPr/>
        </p:nvSpPr>
        <p:spPr>
          <a:xfrm>
            <a:off x="398792" y="1189861"/>
            <a:ext cx="1484027" cy="2166004"/>
          </a:xfrm>
          <a:prstGeom prst="rect">
            <a:avLst/>
          </a:prstGeom>
          <a:solidFill>
            <a:srgbClr val="FFD5E4"/>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7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Career of the month</a:t>
            </a:r>
          </a:p>
        </p:txBody>
      </p:sp>
      <p:sp>
        <p:nvSpPr>
          <p:cNvPr id="7" name="Rectangle 6">
            <a:hlinkClick r:id="rId4" action="ppaction://hlinksldjump"/>
            <a:extLst>
              <a:ext uri="{FF2B5EF4-FFF2-40B4-BE49-F238E27FC236}">
                <a16:creationId xmlns:a16="http://schemas.microsoft.com/office/drawing/2014/main" id="{F62B8931-200A-308B-B093-850068A92A75}"/>
              </a:ext>
            </a:extLst>
          </p:cNvPr>
          <p:cNvSpPr/>
          <p:nvPr/>
        </p:nvSpPr>
        <p:spPr>
          <a:xfrm>
            <a:off x="3702643" y="1189861"/>
            <a:ext cx="1484027" cy="2162973"/>
          </a:xfrm>
          <a:prstGeom prst="rect">
            <a:avLst/>
          </a:prstGeom>
          <a:solidFill>
            <a:srgbClr val="FFF2CC"/>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9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Career of the month</a:t>
            </a:r>
          </a:p>
        </p:txBody>
      </p:sp>
      <p:sp>
        <p:nvSpPr>
          <p:cNvPr id="9" name="Rectangle 8">
            <a:hlinkClick r:id="rId5" action="ppaction://hlinksldjump"/>
            <a:extLst>
              <a:ext uri="{FF2B5EF4-FFF2-40B4-BE49-F238E27FC236}">
                <a16:creationId xmlns:a16="http://schemas.microsoft.com/office/drawing/2014/main" id="{703DA76E-5E41-47EE-70DD-9EE03F6B70A9}"/>
              </a:ext>
            </a:extLst>
          </p:cNvPr>
          <p:cNvSpPr/>
          <p:nvPr/>
        </p:nvSpPr>
        <p:spPr>
          <a:xfrm>
            <a:off x="6991162" y="1185341"/>
            <a:ext cx="1484027" cy="2194711"/>
          </a:xfrm>
          <a:prstGeom prst="rect">
            <a:avLst/>
          </a:prstGeom>
          <a:solidFill>
            <a:srgbClr val="C9F0EF"/>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11</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 Career of the month</a:t>
            </a:r>
          </a:p>
        </p:txBody>
      </p:sp>
      <p:sp>
        <p:nvSpPr>
          <p:cNvPr id="11" name="Rectangle 10">
            <a:hlinkClick r:id="rId6" action="ppaction://hlinksldjump"/>
            <a:extLst>
              <a:ext uri="{FF2B5EF4-FFF2-40B4-BE49-F238E27FC236}">
                <a16:creationId xmlns:a16="http://schemas.microsoft.com/office/drawing/2014/main" id="{9F5BC1C3-CB7E-EB48-478F-E791F19B1A7E}"/>
              </a:ext>
            </a:extLst>
          </p:cNvPr>
          <p:cNvSpPr/>
          <p:nvPr/>
        </p:nvSpPr>
        <p:spPr>
          <a:xfrm>
            <a:off x="10310765" y="1169893"/>
            <a:ext cx="1484027" cy="2209851"/>
          </a:xfrm>
          <a:prstGeom prst="rect">
            <a:avLst/>
          </a:prstGeom>
          <a:solidFill>
            <a:srgbClr val="E8E9FE"/>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13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Career of the month</a:t>
            </a:r>
          </a:p>
        </p:txBody>
      </p:sp>
      <p:sp>
        <p:nvSpPr>
          <p:cNvPr id="12" name="Rectangle 11">
            <a:hlinkClick r:id="rId7" action="ppaction://hlinksldjump"/>
            <a:extLst>
              <a:ext uri="{FF2B5EF4-FFF2-40B4-BE49-F238E27FC236}">
                <a16:creationId xmlns:a16="http://schemas.microsoft.com/office/drawing/2014/main" id="{2ACF7417-5421-0728-5AE5-D2613BF1DC76}"/>
              </a:ext>
            </a:extLst>
          </p:cNvPr>
          <p:cNvSpPr/>
          <p:nvPr/>
        </p:nvSpPr>
        <p:spPr>
          <a:xfrm>
            <a:off x="397208" y="3622478"/>
            <a:ext cx="1484027" cy="2184343"/>
          </a:xfrm>
          <a:prstGeom prst="rect">
            <a:avLst/>
          </a:prstGeom>
          <a:solidFill>
            <a:srgbClr val="FFD5E4"/>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7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Subject of the month</a:t>
            </a:r>
          </a:p>
        </p:txBody>
      </p:sp>
      <p:sp>
        <p:nvSpPr>
          <p:cNvPr id="13" name="Rectangle 12">
            <a:hlinkClick r:id="rId8" action="ppaction://hlinksldjump"/>
            <a:extLst>
              <a:ext uri="{FF2B5EF4-FFF2-40B4-BE49-F238E27FC236}">
                <a16:creationId xmlns:a16="http://schemas.microsoft.com/office/drawing/2014/main" id="{B633B70A-7453-DB43-4883-9C085C125FA7}"/>
              </a:ext>
            </a:extLst>
          </p:cNvPr>
          <p:cNvSpPr/>
          <p:nvPr/>
        </p:nvSpPr>
        <p:spPr>
          <a:xfrm>
            <a:off x="3707004" y="3622599"/>
            <a:ext cx="1478969" cy="2194711"/>
          </a:xfrm>
          <a:prstGeom prst="rect">
            <a:avLst/>
          </a:prstGeom>
          <a:solidFill>
            <a:srgbClr val="FFF2CC"/>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9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Subject of the month</a:t>
            </a:r>
          </a:p>
        </p:txBody>
      </p:sp>
      <p:sp>
        <p:nvSpPr>
          <p:cNvPr id="14" name="Rectangle 13">
            <a:hlinkClick r:id="rId9" action="ppaction://hlinksldjump"/>
            <a:extLst>
              <a:ext uri="{FF2B5EF4-FFF2-40B4-BE49-F238E27FC236}">
                <a16:creationId xmlns:a16="http://schemas.microsoft.com/office/drawing/2014/main" id="{F9E553F3-E8C9-BBB9-C249-BBF0E74CAD7C}"/>
              </a:ext>
            </a:extLst>
          </p:cNvPr>
          <p:cNvSpPr/>
          <p:nvPr/>
        </p:nvSpPr>
        <p:spPr>
          <a:xfrm>
            <a:off x="6990407" y="3622600"/>
            <a:ext cx="1484026" cy="2194710"/>
          </a:xfrm>
          <a:prstGeom prst="rect">
            <a:avLst/>
          </a:prstGeom>
          <a:solidFill>
            <a:srgbClr val="C9F0EF"/>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11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Subject of the month</a:t>
            </a:r>
          </a:p>
        </p:txBody>
      </p:sp>
      <p:sp>
        <p:nvSpPr>
          <p:cNvPr id="15" name="Rectangle 14">
            <a:hlinkClick r:id="rId10" action="ppaction://hlinksldjump"/>
            <a:extLst>
              <a:ext uri="{FF2B5EF4-FFF2-40B4-BE49-F238E27FC236}">
                <a16:creationId xmlns:a16="http://schemas.microsoft.com/office/drawing/2014/main" id="{92FA6274-D234-D9FF-6D25-20D30EF161C4}"/>
              </a:ext>
            </a:extLst>
          </p:cNvPr>
          <p:cNvSpPr>
            <a:spLocks/>
          </p:cNvSpPr>
          <p:nvPr/>
        </p:nvSpPr>
        <p:spPr>
          <a:xfrm>
            <a:off x="10310764" y="3622478"/>
            <a:ext cx="1484027" cy="2184344"/>
          </a:xfrm>
          <a:prstGeom prst="rect">
            <a:avLst/>
          </a:prstGeom>
          <a:solidFill>
            <a:srgbClr val="E8E9FE"/>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13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Subject of the month</a:t>
            </a:r>
          </a:p>
        </p:txBody>
      </p:sp>
      <p:sp>
        <p:nvSpPr>
          <p:cNvPr id="16" name="Rectangle 15">
            <a:hlinkClick r:id="rId11" action="ppaction://hlinksldjump"/>
            <a:extLst>
              <a:ext uri="{FF2B5EF4-FFF2-40B4-BE49-F238E27FC236}">
                <a16:creationId xmlns:a16="http://schemas.microsoft.com/office/drawing/2014/main" id="{F2FD1A02-43E1-159E-F383-F5E9AE25466C}"/>
              </a:ext>
            </a:extLst>
          </p:cNvPr>
          <p:cNvSpPr/>
          <p:nvPr/>
        </p:nvSpPr>
        <p:spPr>
          <a:xfrm>
            <a:off x="2049968" y="1189860"/>
            <a:ext cx="1484027" cy="2194711"/>
          </a:xfrm>
          <a:prstGeom prst="rect">
            <a:avLst/>
          </a:prstGeom>
          <a:solidFill>
            <a:srgbClr val="FFE4CC"/>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8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Career of the month</a:t>
            </a:r>
          </a:p>
        </p:txBody>
      </p:sp>
      <p:sp>
        <p:nvSpPr>
          <p:cNvPr id="17" name="Rectangle 16">
            <a:hlinkClick r:id="rId12" action="ppaction://hlinksldjump"/>
            <a:extLst>
              <a:ext uri="{FF2B5EF4-FFF2-40B4-BE49-F238E27FC236}">
                <a16:creationId xmlns:a16="http://schemas.microsoft.com/office/drawing/2014/main" id="{19D2E599-6D52-21ED-2221-9E5CDCA3CD38}"/>
              </a:ext>
            </a:extLst>
          </p:cNvPr>
          <p:cNvSpPr/>
          <p:nvPr/>
        </p:nvSpPr>
        <p:spPr>
          <a:xfrm>
            <a:off x="5336619" y="1185341"/>
            <a:ext cx="1484027" cy="2194711"/>
          </a:xfrm>
          <a:prstGeom prst="rect">
            <a:avLst/>
          </a:prstGeom>
          <a:solidFill>
            <a:srgbClr val="CDF3E6"/>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10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Career of the month</a:t>
            </a:r>
          </a:p>
        </p:txBody>
      </p:sp>
      <p:sp>
        <p:nvSpPr>
          <p:cNvPr id="18" name="Rectangle 17">
            <a:hlinkClick r:id="rId13" action="ppaction://hlinksldjump"/>
            <a:extLst>
              <a:ext uri="{FF2B5EF4-FFF2-40B4-BE49-F238E27FC236}">
                <a16:creationId xmlns:a16="http://schemas.microsoft.com/office/drawing/2014/main" id="{40A95F47-67F0-C0AE-CF4E-48BEAD19D690}"/>
              </a:ext>
            </a:extLst>
          </p:cNvPr>
          <p:cNvSpPr/>
          <p:nvPr/>
        </p:nvSpPr>
        <p:spPr>
          <a:xfrm>
            <a:off x="8659589" y="1185341"/>
            <a:ext cx="1484027" cy="2194710"/>
          </a:xfrm>
          <a:prstGeom prst="rect">
            <a:avLst/>
          </a:prstGeom>
          <a:solidFill>
            <a:srgbClr val="DAE9F6"/>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12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Career of the month</a:t>
            </a:r>
          </a:p>
        </p:txBody>
      </p:sp>
      <p:sp>
        <p:nvSpPr>
          <p:cNvPr id="19" name="Rectangle 18">
            <a:hlinkClick r:id="rId14" action="ppaction://hlinksldjump"/>
            <a:extLst>
              <a:ext uri="{FF2B5EF4-FFF2-40B4-BE49-F238E27FC236}">
                <a16:creationId xmlns:a16="http://schemas.microsoft.com/office/drawing/2014/main" id="{8D08FA37-F467-4D9E-CD80-52847B6F7FCF}"/>
              </a:ext>
            </a:extLst>
          </p:cNvPr>
          <p:cNvSpPr/>
          <p:nvPr/>
        </p:nvSpPr>
        <p:spPr>
          <a:xfrm>
            <a:off x="2032768" y="3604014"/>
            <a:ext cx="1478969" cy="2213295"/>
          </a:xfrm>
          <a:prstGeom prst="rect">
            <a:avLst/>
          </a:prstGeom>
          <a:solidFill>
            <a:srgbClr val="FFE4CC"/>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8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Subject of the month</a:t>
            </a:r>
          </a:p>
        </p:txBody>
      </p:sp>
      <p:sp>
        <p:nvSpPr>
          <p:cNvPr id="20" name="Rectangle 19">
            <a:hlinkClick r:id="rId15" action="ppaction://hlinksldjump"/>
            <a:extLst>
              <a:ext uri="{FF2B5EF4-FFF2-40B4-BE49-F238E27FC236}">
                <a16:creationId xmlns:a16="http://schemas.microsoft.com/office/drawing/2014/main" id="{3D194855-EB1B-EAC4-947C-B75AFAB6C639}"/>
              </a:ext>
            </a:extLst>
          </p:cNvPr>
          <p:cNvSpPr/>
          <p:nvPr/>
        </p:nvSpPr>
        <p:spPr>
          <a:xfrm>
            <a:off x="5336619" y="3622599"/>
            <a:ext cx="1478969" cy="2194711"/>
          </a:xfrm>
          <a:prstGeom prst="rect">
            <a:avLst/>
          </a:prstGeom>
          <a:solidFill>
            <a:srgbClr val="CDF3E6"/>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10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Subject of the month</a:t>
            </a:r>
          </a:p>
        </p:txBody>
      </p:sp>
      <p:sp>
        <p:nvSpPr>
          <p:cNvPr id="22" name="Rectangle 21">
            <a:hlinkClick r:id="rId16" action="ppaction://hlinksldjump"/>
            <a:extLst>
              <a:ext uri="{FF2B5EF4-FFF2-40B4-BE49-F238E27FC236}">
                <a16:creationId xmlns:a16="http://schemas.microsoft.com/office/drawing/2014/main" id="{E9BEE5AF-A626-5D4B-98EE-D9E20B49415B}"/>
              </a:ext>
            </a:extLst>
          </p:cNvPr>
          <p:cNvSpPr/>
          <p:nvPr/>
        </p:nvSpPr>
        <p:spPr>
          <a:xfrm>
            <a:off x="8659589" y="3622599"/>
            <a:ext cx="1484027" cy="2194711"/>
          </a:xfrm>
          <a:prstGeom prst="rect">
            <a:avLst/>
          </a:prstGeom>
          <a:solidFill>
            <a:srgbClr val="DAE9F6"/>
          </a:solidFill>
          <a:ln w="12700">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tIns="324000" rtlCol="0" anchor="ctr"/>
          <a:lstStyle/>
          <a:p>
            <a:pPr algn="ctr">
              <a:lnSpc>
                <a:spcPct val="150000"/>
              </a:lnSpc>
            </a:pPr>
            <a:r>
              <a:rPr lang="en-GB"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Year 12 </a:t>
            </a:r>
            <a:r>
              <a:rPr lang="en-GB" sz="2000" dirty="0">
                <a:solidFill>
                  <a:schemeClr val="tx1"/>
                </a:solidFill>
                <a:latin typeface="Open Sans" panose="020B0606030504020204" pitchFamily="34" charset="0"/>
                <a:ea typeface="Open Sans" panose="020B0606030504020204" pitchFamily="34" charset="0"/>
                <a:cs typeface="Open Sans" panose="020B0606030504020204" pitchFamily="34" charset="0"/>
              </a:rPr>
              <a:t>Subject of the month</a:t>
            </a:r>
          </a:p>
        </p:txBody>
      </p:sp>
      <p:sp>
        <p:nvSpPr>
          <p:cNvPr id="24" name="Title 1">
            <a:extLst>
              <a:ext uri="{FF2B5EF4-FFF2-40B4-BE49-F238E27FC236}">
                <a16:creationId xmlns:a16="http://schemas.microsoft.com/office/drawing/2014/main" id="{F227BA9D-8103-CE26-6972-0CA0CE8831C7}"/>
              </a:ext>
            </a:extLst>
          </p:cNvPr>
          <p:cNvSpPr>
            <a:spLocks noGrp="1"/>
          </p:cNvSpPr>
          <p:nvPr>
            <p:ph type="title"/>
          </p:nvPr>
        </p:nvSpPr>
        <p:spPr>
          <a:xfrm>
            <a:off x="380093" y="393550"/>
            <a:ext cx="4087861" cy="658023"/>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November</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6E43E925-9366-271F-6095-783D82A8D665}"/>
              </a:ext>
            </a:extLst>
          </p:cNvPr>
          <p:cNvSpPr txBox="1">
            <a:spLocks/>
          </p:cNvSpPr>
          <p:nvPr/>
        </p:nvSpPr>
        <p:spPr>
          <a:xfrm>
            <a:off x="6152455" y="393549"/>
            <a:ext cx="5659452" cy="6580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7000"/>
              </a:lnSpc>
              <a:spcAft>
                <a:spcPts val="800"/>
              </a:spcAft>
            </a:pPr>
            <a:r>
              <a:rPr lang="en-GB" sz="2000" dirty="0">
                <a:latin typeface="Open sans" panose="020B0606030504020204" pitchFamily="34" charset="0"/>
                <a:ea typeface="Open sans" panose="020B0606030504020204" pitchFamily="34" charset="0"/>
                <a:cs typeface="Open sans" panose="020B0606030504020204" pitchFamily="34" charset="0"/>
              </a:rPr>
              <a:t>Click a box to go straight to the relevant slides</a:t>
            </a:r>
          </a:p>
        </p:txBody>
      </p:sp>
      <p:pic>
        <p:nvPicPr>
          <p:cNvPr id="4" name="Graphic 3" descr="Cursor with solid fill">
            <a:extLst>
              <a:ext uri="{FF2B5EF4-FFF2-40B4-BE49-F238E27FC236}">
                <a16:creationId xmlns:a16="http://schemas.microsoft.com/office/drawing/2014/main" id="{508A3E9B-0E9A-4F3F-4E3A-8755B907978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810946" y="512342"/>
            <a:ext cx="457200" cy="457200"/>
          </a:xfrm>
          <a:prstGeom prst="rect">
            <a:avLst/>
          </a:prstGeom>
        </p:spPr>
      </p:pic>
      <p:pic>
        <p:nvPicPr>
          <p:cNvPr id="27" name="Graphic 26" descr="Briefcase with solid fill">
            <a:extLst>
              <a:ext uri="{FF2B5EF4-FFF2-40B4-BE49-F238E27FC236}">
                <a16:creationId xmlns:a16="http://schemas.microsoft.com/office/drawing/2014/main" id="{8CF70B3F-B491-03CA-A6A0-78419028B1F2}"/>
              </a:ext>
            </a:extLst>
          </p:cNvPr>
          <p:cNvPicPr>
            <a:picLocks noChangeAspect="1"/>
          </p:cNvPicPr>
          <p:nvPr/>
        </p:nvPicPr>
        <p:blipFill>
          <a:blip r:embed="rId19">
            <a:extLst>
              <a:ext uri="{96DAC541-7B7A-43D3-8B79-37D633B846F1}">
                <asvg:svgBlip xmlns:asvg="http://schemas.microsoft.com/office/drawing/2016/SVG/main" r:embed="rId20"/>
              </a:ext>
            </a:extLst>
          </a:blip>
          <a:srcRect/>
          <a:stretch/>
        </p:blipFill>
        <p:spPr>
          <a:xfrm>
            <a:off x="887642" y="1277897"/>
            <a:ext cx="543372" cy="543372"/>
          </a:xfrm>
          <a:prstGeom prst="rect">
            <a:avLst/>
          </a:prstGeom>
        </p:spPr>
      </p:pic>
      <p:pic>
        <p:nvPicPr>
          <p:cNvPr id="28" name="Graphic 27" descr="Briefcase with solid fill">
            <a:extLst>
              <a:ext uri="{FF2B5EF4-FFF2-40B4-BE49-F238E27FC236}">
                <a16:creationId xmlns:a16="http://schemas.microsoft.com/office/drawing/2014/main" id="{D7F615C9-4979-B752-2625-2D48FF0597DA}"/>
              </a:ext>
            </a:extLst>
          </p:cNvPr>
          <p:cNvPicPr>
            <a:picLocks noChangeAspect="1"/>
          </p:cNvPicPr>
          <p:nvPr/>
        </p:nvPicPr>
        <p:blipFill>
          <a:blip r:embed="rId21">
            <a:extLst>
              <a:ext uri="{96DAC541-7B7A-43D3-8B79-37D633B846F1}">
                <asvg:svgBlip xmlns:asvg="http://schemas.microsoft.com/office/drawing/2016/SVG/main" r:embed="rId22"/>
              </a:ext>
            </a:extLst>
          </a:blip>
          <a:srcRect/>
          <a:stretch/>
        </p:blipFill>
        <p:spPr>
          <a:xfrm>
            <a:off x="4147145" y="1276281"/>
            <a:ext cx="543372" cy="543372"/>
          </a:xfrm>
          <a:prstGeom prst="rect">
            <a:avLst/>
          </a:prstGeom>
        </p:spPr>
      </p:pic>
      <p:pic>
        <p:nvPicPr>
          <p:cNvPr id="29" name="Graphic 28" descr="Briefcase with solid fill">
            <a:extLst>
              <a:ext uri="{FF2B5EF4-FFF2-40B4-BE49-F238E27FC236}">
                <a16:creationId xmlns:a16="http://schemas.microsoft.com/office/drawing/2014/main" id="{3900E135-8A23-2C44-3577-8F4DBCEA7AA1}"/>
              </a:ext>
            </a:extLst>
          </p:cNvPr>
          <p:cNvPicPr>
            <a:picLocks noChangeAspect="1"/>
          </p:cNvPicPr>
          <p:nvPr/>
        </p:nvPicPr>
        <p:blipFill>
          <a:blip r:embed="rId23">
            <a:extLst>
              <a:ext uri="{96DAC541-7B7A-43D3-8B79-37D633B846F1}">
                <asvg:svgBlip xmlns:asvg="http://schemas.microsoft.com/office/drawing/2016/SVG/main" r:embed="rId24"/>
              </a:ext>
            </a:extLst>
          </a:blip>
          <a:srcRect/>
          <a:stretch/>
        </p:blipFill>
        <p:spPr>
          <a:xfrm>
            <a:off x="2527337" y="1277897"/>
            <a:ext cx="543372" cy="543372"/>
          </a:xfrm>
          <a:prstGeom prst="rect">
            <a:avLst/>
          </a:prstGeom>
        </p:spPr>
      </p:pic>
      <p:pic>
        <p:nvPicPr>
          <p:cNvPr id="30" name="Graphic 29" descr="Briefcase with solid fill">
            <a:extLst>
              <a:ext uri="{FF2B5EF4-FFF2-40B4-BE49-F238E27FC236}">
                <a16:creationId xmlns:a16="http://schemas.microsoft.com/office/drawing/2014/main" id="{C0E51A78-EDF5-8A9E-6B23-3B49DC2D002A}"/>
              </a:ext>
            </a:extLst>
          </p:cNvPr>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7449253" y="1276281"/>
            <a:ext cx="543372" cy="543372"/>
          </a:xfrm>
          <a:prstGeom prst="rect">
            <a:avLst/>
          </a:prstGeom>
        </p:spPr>
      </p:pic>
      <p:pic>
        <p:nvPicPr>
          <p:cNvPr id="31" name="Graphic 30" descr="Briefcase with solid fill">
            <a:extLst>
              <a:ext uri="{FF2B5EF4-FFF2-40B4-BE49-F238E27FC236}">
                <a16:creationId xmlns:a16="http://schemas.microsoft.com/office/drawing/2014/main" id="{C6F9FE92-053A-EF8B-9A8B-80626DDCB958}"/>
              </a:ext>
            </a:extLst>
          </p:cNvPr>
          <p:cNvPicPr>
            <a:picLocks noChangeAspect="1"/>
          </p:cNvPicPr>
          <p:nvPr/>
        </p:nvPicPr>
        <p:blipFill>
          <a:blip r:embed="rId27">
            <a:extLst>
              <a:ext uri="{96DAC541-7B7A-43D3-8B79-37D633B846F1}">
                <asvg:svgBlip xmlns:asvg="http://schemas.microsoft.com/office/drawing/2016/SVG/main" r:embed="rId28"/>
              </a:ext>
            </a:extLst>
          </a:blip>
          <a:srcRect/>
          <a:stretch/>
        </p:blipFill>
        <p:spPr>
          <a:xfrm>
            <a:off x="5810946" y="1294119"/>
            <a:ext cx="543372" cy="543372"/>
          </a:xfrm>
          <a:prstGeom prst="rect">
            <a:avLst/>
          </a:prstGeom>
        </p:spPr>
      </p:pic>
      <p:pic>
        <p:nvPicPr>
          <p:cNvPr id="32" name="Graphic 31" descr="Briefcase with solid fill">
            <a:extLst>
              <a:ext uri="{FF2B5EF4-FFF2-40B4-BE49-F238E27FC236}">
                <a16:creationId xmlns:a16="http://schemas.microsoft.com/office/drawing/2014/main" id="{05E98924-4DD7-35D0-32CD-64774B21F5ED}"/>
              </a:ext>
            </a:extLst>
          </p:cNvPr>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9129916" y="1276281"/>
            <a:ext cx="543372" cy="543372"/>
          </a:xfrm>
          <a:prstGeom prst="rect">
            <a:avLst/>
          </a:prstGeom>
        </p:spPr>
      </p:pic>
      <p:pic>
        <p:nvPicPr>
          <p:cNvPr id="33" name="Graphic 32" descr="Briefcase with solid fill">
            <a:extLst>
              <a:ext uri="{FF2B5EF4-FFF2-40B4-BE49-F238E27FC236}">
                <a16:creationId xmlns:a16="http://schemas.microsoft.com/office/drawing/2014/main" id="{A8C7431F-09CA-CE64-E9BD-C188FB4216E2}"/>
              </a:ext>
            </a:extLst>
          </p:cNvPr>
          <p:cNvPicPr>
            <a:picLocks noChangeAspect="1"/>
          </p:cNvPicPr>
          <p:nvPr/>
        </p:nvPicPr>
        <p:blipFill>
          <a:blip r:embed="rId31">
            <a:extLst>
              <a:ext uri="{96DAC541-7B7A-43D3-8B79-37D633B846F1}">
                <asvg:svgBlip xmlns:asvg="http://schemas.microsoft.com/office/drawing/2016/SVG/main" r:embed="rId32"/>
              </a:ext>
            </a:extLst>
          </a:blip>
          <a:srcRect/>
          <a:stretch/>
        </p:blipFill>
        <p:spPr>
          <a:xfrm>
            <a:off x="10760986" y="1276281"/>
            <a:ext cx="543372" cy="543372"/>
          </a:xfrm>
          <a:prstGeom prst="rect">
            <a:avLst/>
          </a:prstGeom>
        </p:spPr>
      </p:pic>
      <p:pic>
        <p:nvPicPr>
          <p:cNvPr id="48" name="Graphic 47" descr="Graduation cap with solid fill">
            <a:extLst>
              <a:ext uri="{FF2B5EF4-FFF2-40B4-BE49-F238E27FC236}">
                <a16:creationId xmlns:a16="http://schemas.microsoft.com/office/drawing/2014/main" id="{A0082311-128A-9B6C-451E-454FB3F4B576}"/>
              </a:ext>
            </a:extLst>
          </p:cNvPr>
          <p:cNvPicPr>
            <a:picLocks noChangeAspect="1"/>
          </p:cNvPicPr>
          <p:nvPr/>
        </p:nvPicPr>
        <p:blipFill>
          <a:blip r:embed="rId33">
            <a:extLst>
              <a:ext uri="{96DAC541-7B7A-43D3-8B79-37D633B846F1}">
                <asvg:svgBlip xmlns:asvg="http://schemas.microsoft.com/office/drawing/2016/SVG/main" r:embed="rId34"/>
              </a:ext>
            </a:extLst>
          </a:blip>
          <a:srcRect/>
          <a:stretch/>
        </p:blipFill>
        <p:spPr>
          <a:xfrm>
            <a:off x="825804" y="3624094"/>
            <a:ext cx="667048" cy="667048"/>
          </a:xfrm>
          <a:prstGeom prst="rect">
            <a:avLst/>
          </a:prstGeom>
        </p:spPr>
      </p:pic>
      <p:pic>
        <p:nvPicPr>
          <p:cNvPr id="49" name="Graphic 48" descr="Graduation cap with solid fill">
            <a:extLst>
              <a:ext uri="{FF2B5EF4-FFF2-40B4-BE49-F238E27FC236}">
                <a16:creationId xmlns:a16="http://schemas.microsoft.com/office/drawing/2014/main" id="{011FE06C-970C-8E80-6055-7EC3A19DAF6D}"/>
              </a:ext>
            </a:extLst>
          </p:cNvPr>
          <p:cNvPicPr>
            <a:picLocks noChangeAspect="1"/>
          </p:cNvPicPr>
          <p:nvPr/>
        </p:nvPicPr>
        <p:blipFill>
          <a:blip r:embed="rId35">
            <a:extLst>
              <a:ext uri="{96DAC541-7B7A-43D3-8B79-37D633B846F1}">
                <asvg:svgBlip xmlns:asvg="http://schemas.microsoft.com/office/drawing/2016/SVG/main" r:embed="rId36"/>
              </a:ext>
            </a:extLst>
          </a:blip>
          <a:srcRect/>
          <a:stretch/>
        </p:blipFill>
        <p:spPr>
          <a:xfrm>
            <a:off x="4085307" y="3622478"/>
            <a:ext cx="667048" cy="667048"/>
          </a:xfrm>
          <a:prstGeom prst="rect">
            <a:avLst/>
          </a:prstGeom>
        </p:spPr>
      </p:pic>
      <p:pic>
        <p:nvPicPr>
          <p:cNvPr id="50" name="Graphic 49" descr="Graduation cap with solid fill">
            <a:extLst>
              <a:ext uri="{FF2B5EF4-FFF2-40B4-BE49-F238E27FC236}">
                <a16:creationId xmlns:a16="http://schemas.microsoft.com/office/drawing/2014/main" id="{CA66B977-8FC8-5119-DC69-9D217DEBC546}"/>
              </a:ext>
            </a:extLst>
          </p:cNvPr>
          <p:cNvPicPr>
            <a:picLocks noChangeAspect="1"/>
          </p:cNvPicPr>
          <p:nvPr/>
        </p:nvPicPr>
        <p:blipFill>
          <a:blip r:embed="rId37">
            <a:extLst>
              <a:ext uri="{96DAC541-7B7A-43D3-8B79-37D633B846F1}">
                <asvg:svgBlip xmlns:asvg="http://schemas.microsoft.com/office/drawing/2016/SVG/main" r:embed="rId38"/>
              </a:ext>
            </a:extLst>
          </a:blip>
          <a:srcRect/>
          <a:stretch/>
        </p:blipFill>
        <p:spPr>
          <a:xfrm>
            <a:off x="2465499" y="3624094"/>
            <a:ext cx="667048" cy="667048"/>
          </a:xfrm>
          <a:prstGeom prst="rect">
            <a:avLst/>
          </a:prstGeom>
        </p:spPr>
      </p:pic>
      <p:pic>
        <p:nvPicPr>
          <p:cNvPr id="51" name="Graphic 50" descr="Graduation cap with solid fill">
            <a:extLst>
              <a:ext uri="{FF2B5EF4-FFF2-40B4-BE49-F238E27FC236}">
                <a16:creationId xmlns:a16="http://schemas.microsoft.com/office/drawing/2014/main" id="{E8243CB3-A508-A7F2-EBC7-0BB9C3D065D1}"/>
              </a:ext>
            </a:extLst>
          </p:cNvPr>
          <p:cNvPicPr>
            <a:picLocks noChangeAspect="1"/>
          </p:cNvPicPr>
          <p:nvPr/>
        </p:nvPicPr>
        <p:blipFill>
          <a:blip r:embed="rId39">
            <a:extLst>
              <a:ext uri="{96DAC541-7B7A-43D3-8B79-37D633B846F1}">
                <asvg:svgBlip xmlns:asvg="http://schemas.microsoft.com/office/drawing/2016/SVG/main" r:embed="rId40"/>
              </a:ext>
            </a:extLst>
          </a:blip>
          <a:srcRect/>
          <a:stretch/>
        </p:blipFill>
        <p:spPr>
          <a:xfrm>
            <a:off x="7387415" y="3622478"/>
            <a:ext cx="667048" cy="667048"/>
          </a:xfrm>
          <a:prstGeom prst="rect">
            <a:avLst/>
          </a:prstGeom>
        </p:spPr>
      </p:pic>
      <p:pic>
        <p:nvPicPr>
          <p:cNvPr id="52" name="Graphic 51" descr="Graduation cap with solid fill">
            <a:extLst>
              <a:ext uri="{FF2B5EF4-FFF2-40B4-BE49-F238E27FC236}">
                <a16:creationId xmlns:a16="http://schemas.microsoft.com/office/drawing/2014/main" id="{E6F5583E-9F94-EBDA-120B-74CEF300A2EE}"/>
              </a:ext>
            </a:extLst>
          </p:cNvPr>
          <p:cNvPicPr>
            <a:picLocks noChangeAspect="1"/>
          </p:cNvPicPr>
          <p:nvPr/>
        </p:nvPicPr>
        <p:blipFill>
          <a:blip r:embed="rId41">
            <a:extLst>
              <a:ext uri="{96DAC541-7B7A-43D3-8B79-37D633B846F1}">
                <asvg:svgBlip xmlns:asvg="http://schemas.microsoft.com/office/drawing/2016/SVG/main" r:embed="rId42"/>
              </a:ext>
            </a:extLst>
          </a:blip>
          <a:srcRect/>
          <a:stretch/>
        </p:blipFill>
        <p:spPr>
          <a:xfrm>
            <a:off x="5749108" y="3640316"/>
            <a:ext cx="667048" cy="667048"/>
          </a:xfrm>
          <a:prstGeom prst="rect">
            <a:avLst/>
          </a:prstGeom>
        </p:spPr>
      </p:pic>
      <p:pic>
        <p:nvPicPr>
          <p:cNvPr id="53" name="Graphic 52" descr="Graduation cap with solid fill">
            <a:extLst>
              <a:ext uri="{FF2B5EF4-FFF2-40B4-BE49-F238E27FC236}">
                <a16:creationId xmlns:a16="http://schemas.microsoft.com/office/drawing/2014/main" id="{69A5790F-EF6A-71FC-F097-5CF2C966C8A1}"/>
              </a:ext>
            </a:extLst>
          </p:cNvPr>
          <p:cNvPicPr>
            <a:picLocks noChangeAspect="1"/>
          </p:cNvPicPr>
          <p:nvPr/>
        </p:nvPicPr>
        <p:blipFill>
          <a:blip r:embed="rId43">
            <a:extLst>
              <a:ext uri="{96DAC541-7B7A-43D3-8B79-37D633B846F1}">
                <asvg:svgBlip xmlns:asvg="http://schemas.microsoft.com/office/drawing/2016/SVG/main" r:embed="rId44"/>
              </a:ext>
            </a:extLst>
          </a:blip>
          <a:srcRect/>
          <a:stretch/>
        </p:blipFill>
        <p:spPr>
          <a:xfrm>
            <a:off x="9068078" y="3622478"/>
            <a:ext cx="667048" cy="667048"/>
          </a:xfrm>
          <a:prstGeom prst="rect">
            <a:avLst/>
          </a:prstGeom>
        </p:spPr>
      </p:pic>
      <p:pic>
        <p:nvPicPr>
          <p:cNvPr id="54" name="Graphic 53" descr="Graduation cap with solid fill">
            <a:extLst>
              <a:ext uri="{FF2B5EF4-FFF2-40B4-BE49-F238E27FC236}">
                <a16:creationId xmlns:a16="http://schemas.microsoft.com/office/drawing/2014/main" id="{4CCA2D12-29B3-049E-C502-6CBF946E46FA}"/>
              </a:ext>
            </a:extLst>
          </p:cNvPr>
          <p:cNvPicPr>
            <a:picLocks noChangeAspect="1"/>
          </p:cNvPicPr>
          <p:nvPr/>
        </p:nvPicPr>
        <p:blipFill>
          <a:blip r:embed="rId45">
            <a:extLst>
              <a:ext uri="{96DAC541-7B7A-43D3-8B79-37D633B846F1}">
                <asvg:svgBlip xmlns:asvg="http://schemas.microsoft.com/office/drawing/2016/SVG/main" r:embed="rId46"/>
              </a:ext>
            </a:extLst>
          </a:blip>
          <a:srcRect/>
          <a:stretch/>
        </p:blipFill>
        <p:spPr>
          <a:xfrm>
            <a:off x="10699148" y="3622478"/>
            <a:ext cx="667048" cy="667048"/>
          </a:xfrm>
          <a:prstGeom prst="rect">
            <a:avLst/>
          </a:prstGeom>
        </p:spPr>
      </p:pic>
    </p:spTree>
    <p:extLst>
      <p:ext uri="{BB962C8B-B14F-4D97-AF65-F5344CB8AC3E}">
        <p14:creationId xmlns:p14="http://schemas.microsoft.com/office/powerpoint/2010/main" val="114504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0633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Subject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8 – November</a:t>
            </a:r>
          </a:p>
        </p:txBody>
      </p:sp>
    </p:spTree>
    <p:extLst>
      <p:ext uri="{BB962C8B-B14F-4D97-AF65-F5344CB8AC3E}">
        <p14:creationId xmlns:p14="http://schemas.microsoft.com/office/powerpoint/2010/main" val="41859702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November’s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F31953B9-69B4-6EFC-A534-9CEFDA1F3638}"/>
              </a:ext>
            </a:extLst>
          </p:cNvPr>
          <p:cNvSpPr txBox="1"/>
          <p:nvPr/>
        </p:nvSpPr>
        <p:spPr>
          <a:xfrm>
            <a:off x="592147" y="1361969"/>
            <a:ext cx="5503854" cy="1711971"/>
          </a:xfrm>
          <a:prstGeom prst="roundRect">
            <a:avLst>
              <a:gd name="adj" fmla="val 0"/>
            </a:avLst>
          </a:prstGeom>
          <a:solidFill>
            <a:srgbClr val="CBA7E3"/>
          </a:solidFill>
          <a:ln w="28575">
            <a:noFill/>
          </a:ln>
          <a:effectLst>
            <a:outerShdw blurRad="50800" dist="38100" dir="2700000" algn="tl" rotWithShape="0">
              <a:prstClr val="black">
                <a:alpha val="40000"/>
              </a:prstClr>
            </a:outerShdw>
          </a:effectLst>
        </p:spPr>
        <p:txBody>
          <a:bodyPr wrap="square" tIns="46800" anchor="ctr" anchorCtr="0">
            <a:noAutofit/>
          </a:bodyPr>
          <a:lstStyle/>
          <a:p>
            <a:pPr lvl="0" algn="ctr">
              <a:lnSpc>
                <a:spcPct val="120000"/>
              </a:lnSpc>
              <a:defRPr/>
            </a:pPr>
            <a:r>
              <a:rPr lang="en-US" sz="4000" b="1" noProof="0" dirty="0">
                <a:solidFill>
                  <a:prstClr val="black"/>
                </a:solidFill>
                <a:latin typeface="Open Sans" panose="020B0606030504020204" pitchFamily="34" charset="0"/>
                <a:ea typeface="Open Sans" panose="020B0606030504020204" pitchFamily="34" charset="0"/>
                <a:cs typeface="Open Sans" panose="020B0606030504020204" pitchFamily="34" charset="0"/>
              </a:rPr>
              <a:t>Spanish studies</a:t>
            </a:r>
            <a:endPar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2FEDA08F-47AD-1FBC-7D9F-9DDDC2518CE3}"/>
              </a:ext>
            </a:extLst>
          </p:cNvPr>
          <p:cNvSpPr txBox="1"/>
          <p:nvPr/>
        </p:nvSpPr>
        <p:spPr>
          <a:xfrm>
            <a:off x="592147" y="3784060"/>
            <a:ext cx="5503854" cy="1711971"/>
          </a:xfrm>
          <a:prstGeom prst="roundRect">
            <a:avLst>
              <a:gd name="adj" fmla="val 0"/>
            </a:avLst>
          </a:prstGeom>
          <a:solidFill>
            <a:srgbClr val="ECDFF5"/>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subject.</a:t>
            </a:r>
          </a:p>
        </p:txBody>
      </p:sp>
      <p:pic>
        <p:nvPicPr>
          <p:cNvPr id="6" name="Graphic 5" descr="Pen with solid fill">
            <a:extLst>
              <a:ext uri="{FF2B5EF4-FFF2-40B4-BE49-F238E27FC236}">
                <a16:creationId xmlns:a16="http://schemas.microsoft.com/office/drawing/2014/main" id="{8D2D4C01-611B-4EAA-1E8C-B06301A89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12" name="Graphic 11" descr="Flag with solid fill">
            <a:extLst>
              <a:ext uri="{FF2B5EF4-FFF2-40B4-BE49-F238E27FC236}">
                <a16:creationId xmlns:a16="http://schemas.microsoft.com/office/drawing/2014/main" id="{8A3B7238-783B-3B97-8408-D931EC6C6B7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rot="20868205">
            <a:off x="459871" y="2515408"/>
            <a:ext cx="914400" cy="914400"/>
          </a:xfrm>
          <a:prstGeom prst="rect">
            <a:avLst/>
          </a:prstGeom>
        </p:spPr>
      </p:pic>
      <p:pic>
        <p:nvPicPr>
          <p:cNvPr id="14" name="Graphic 13" descr="Guitar with solid fill">
            <a:extLst>
              <a:ext uri="{FF2B5EF4-FFF2-40B4-BE49-F238E27FC236}">
                <a16:creationId xmlns:a16="http://schemas.microsoft.com/office/drawing/2014/main" id="{E7050C13-536F-ED1D-C63F-8824E133B8B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296683" y="1106555"/>
            <a:ext cx="914400" cy="914400"/>
          </a:xfrm>
          <a:prstGeom prst="rect">
            <a:avLst/>
          </a:prstGeom>
        </p:spPr>
      </p:pic>
      <p:pic>
        <p:nvPicPr>
          <p:cNvPr id="7" name="Picture 6">
            <a:hlinkClick r:id="rId9"/>
            <a:extLst>
              <a:ext uri="{FF2B5EF4-FFF2-40B4-BE49-F238E27FC236}">
                <a16:creationId xmlns:a16="http://schemas.microsoft.com/office/drawing/2014/main" id="{9A39DADE-2090-7897-3B52-FC43B5D4F01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895318" y="1380641"/>
            <a:ext cx="4379610" cy="40967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6176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3" y="338209"/>
            <a:ext cx="11837175"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November’s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Spanish studies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31F9EC61-BD58-2119-4510-958F70CE0DFD}"/>
              </a:ext>
            </a:extLst>
          </p:cNvPr>
          <p:cNvSpPr txBox="1"/>
          <p:nvPr/>
        </p:nvSpPr>
        <p:spPr>
          <a:xfrm>
            <a:off x="592147" y="1214651"/>
            <a:ext cx="5503854" cy="2489841"/>
          </a:xfrm>
          <a:prstGeom prst="roundRect">
            <a:avLst>
              <a:gd name="adj" fmla="val 0"/>
            </a:avLst>
          </a:prstGeom>
          <a:solidFill>
            <a:srgbClr val="DDC5ED"/>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buClrTx/>
              <a:buSzTx/>
              <a:buFontTx/>
              <a:buNone/>
              <a:tabLst/>
              <a:defRPr/>
            </a:pPr>
            <a:r>
              <a:rPr kumimoji="0" lang="en-GB" sz="21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There are lots of degrees that fall under the category of </a:t>
            </a:r>
            <a:r>
              <a:rPr kumimoji="0" lang="en-GB" sz="2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Spanish studies</a:t>
            </a:r>
            <a:r>
              <a:rPr kumimoji="0" lang="en-GB" sz="21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Today we'll be hearing from Amanda, who’s studying</a:t>
            </a:r>
            <a:r>
              <a:rPr kumimoji="0" lang="en-GB" sz="2100"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en-GB" sz="2100" b="1" dirty="0">
                <a:solidFill>
                  <a:prstClr val="black"/>
                </a:solidFill>
                <a:latin typeface="Open Sans" panose="020B0606030504020204" pitchFamily="34" charset="0"/>
                <a:ea typeface="Open Sans" panose="020B0606030504020204" pitchFamily="34" charset="0"/>
                <a:cs typeface="Open Sans" panose="020B0606030504020204" pitchFamily="34" charset="0"/>
              </a:rPr>
              <a:t>Spanish with contemporary Chinese</a:t>
            </a:r>
            <a:r>
              <a:rPr kumimoji="0" lang="en-GB" sz="21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3" name="TextBox 2">
            <a:extLst>
              <a:ext uri="{FF2B5EF4-FFF2-40B4-BE49-F238E27FC236}">
                <a16:creationId xmlns:a16="http://schemas.microsoft.com/office/drawing/2014/main" id="{868754C6-D3B2-413C-BE8A-43DCA8EC2594}"/>
              </a:ext>
            </a:extLst>
          </p:cNvPr>
          <p:cNvSpPr txBox="1"/>
          <p:nvPr/>
        </p:nvSpPr>
        <p:spPr>
          <a:xfrm>
            <a:off x="592147" y="3845859"/>
            <a:ext cx="5503854" cy="1797490"/>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about </a:t>
            </a:r>
            <a:r>
              <a:rPr kumimoji="0" lang="en-GB" sz="210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the benefits of studying multiple languages.</a:t>
            </a:r>
          </a:p>
        </p:txBody>
      </p:sp>
      <p:pic>
        <p:nvPicPr>
          <p:cNvPr id="6" name="Graphic 5" descr="Thought bubble with solid fill">
            <a:extLst>
              <a:ext uri="{FF2B5EF4-FFF2-40B4-BE49-F238E27FC236}">
                <a16:creationId xmlns:a16="http://schemas.microsoft.com/office/drawing/2014/main" id="{10B90474-F298-5AB5-5462-8BC9EF7AD8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800" y="5186149"/>
            <a:ext cx="914400" cy="914400"/>
          </a:xfrm>
          <a:prstGeom prst="rect">
            <a:avLst/>
          </a:prstGeom>
        </p:spPr>
      </p:pic>
      <p:pic>
        <p:nvPicPr>
          <p:cNvPr id="5" name="Picture 4">
            <a:hlinkClick r:id="rId5"/>
            <a:extLst>
              <a:ext uri="{FF2B5EF4-FFF2-40B4-BE49-F238E27FC236}">
                <a16:creationId xmlns:a16="http://schemas.microsoft.com/office/drawing/2014/main" id="{8812CA6C-8E3E-C30E-24B6-FDEC6861173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895318" y="1380641"/>
            <a:ext cx="4379610" cy="40967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11727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D69816-A9DA-E0C5-4DEA-42FA859BC7A0}"/>
              </a:ext>
            </a:extLst>
          </p:cNvPr>
          <p:cNvSpPr txBox="1"/>
          <p:nvPr/>
        </p:nvSpPr>
        <p:spPr>
          <a:xfrm>
            <a:off x="592146" y="1007397"/>
            <a:ext cx="7133361" cy="4834604"/>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0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Other than travelling, what </a:t>
            </a:r>
            <a:r>
              <a:rPr kumimoji="0" lang="en-GB" sz="20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hobbies</a:t>
            </a:r>
            <a:r>
              <a:rPr kumimoji="0" lang="en-GB" sz="20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relate to this subject? </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lang="en-GB" sz="2000" dirty="0">
                <a:solidFill>
                  <a:schemeClr val="tx1"/>
                </a:solidFill>
              </a:rPr>
              <a:t>What </a:t>
            </a:r>
            <a:r>
              <a:rPr lang="en-GB" sz="2000" b="1" dirty="0">
                <a:solidFill>
                  <a:schemeClr val="tx1"/>
                </a:solidFill>
              </a:rPr>
              <a:t>skills</a:t>
            </a:r>
            <a:r>
              <a:rPr lang="en-GB" sz="2000" dirty="0">
                <a:solidFill>
                  <a:schemeClr val="tx1"/>
                </a:solidFill>
              </a:rPr>
              <a:t> do you have that you think could be useful for this subject?</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0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Amanda plans to spend </a:t>
            </a:r>
            <a:r>
              <a:rPr kumimoji="0" lang="en-GB" sz="2000" b="0" i="0" u="none" strike="noStrike" kern="1200" cap="none" spc="0" normalizeH="0" baseline="0" noProof="0" dirty="0" err="1">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nex</a:t>
            </a:r>
            <a:r>
              <a:rPr lang="en-GB" sz="2000" dirty="0">
                <a:solidFill>
                  <a:schemeClr val="tx1"/>
                </a:solidFill>
              </a:rPr>
              <a:t>t year in Argentina</a:t>
            </a:r>
            <a:r>
              <a:rPr kumimoji="0" lang="en-GB" sz="20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a:t>
            </a:r>
            <a:r>
              <a:rPr kumimoji="0" lang="en-GB" sz="2000" b="0"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20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What benefits does she give for </a:t>
            </a:r>
            <a:r>
              <a:rPr kumimoji="0" lang="en-GB" sz="20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spending a year abroad</a:t>
            </a:r>
            <a:r>
              <a:rPr kumimoji="0" lang="en-GB" sz="20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lang="en-GB" sz="2000" dirty="0">
                <a:solidFill>
                  <a:schemeClr val="tx1"/>
                </a:solidFill>
              </a:rPr>
              <a:t>People sometimes say</a:t>
            </a:r>
            <a:r>
              <a:rPr kumimoji="0" lang="en-GB" sz="20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20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language degrees</a:t>
            </a:r>
            <a:r>
              <a:rPr kumimoji="0" lang="en-GB" sz="20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only lead to a career as a translator or teacher. </a:t>
            </a:r>
            <a:r>
              <a:rPr lang="en-GB" sz="2000" b="1" dirty="0">
                <a:solidFill>
                  <a:schemeClr val="tx1"/>
                </a:solidFill>
              </a:rPr>
              <a:t>Does Amanda agree</a:t>
            </a:r>
            <a:r>
              <a:rPr lang="en-GB" sz="2000" dirty="0">
                <a:solidFill>
                  <a:schemeClr val="tx1"/>
                </a:solidFill>
              </a:rPr>
              <a:t>? What does she believe?</a:t>
            </a:r>
            <a:endParaRPr kumimoji="0" lang="en-GB" sz="20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8" name="Title 1">
            <a:extLst>
              <a:ext uri="{FF2B5EF4-FFF2-40B4-BE49-F238E27FC236}">
                <a16:creationId xmlns:a16="http://schemas.microsoft.com/office/drawing/2014/main" id="{24F8C41B-618E-3F05-C13E-D32E30E6FDD8}"/>
              </a:ext>
            </a:extLst>
          </p:cNvPr>
          <p:cNvSpPr txBox="1">
            <a:spLocks/>
          </p:cNvSpPr>
          <p:nvPr/>
        </p:nvSpPr>
        <p:spPr>
          <a:xfrm>
            <a:off x="180653" y="338209"/>
            <a:ext cx="11837175" cy="6691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November’s subject of the month is… Spanish studies</a:t>
            </a:r>
            <a:endParaRPr lang="en-GB" sz="3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hlinkClick r:id="rId3"/>
            <a:extLst>
              <a:ext uri="{FF2B5EF4-FFF2-40B4-BE49-F238E27FC236}">
                <a16:creationId xmlns:a16="http://schemas.microsoft.com/office/drawing/2014/main" id="{FC6FD2E8-79CD-D1CF-C337-528B4FAD05F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10822" y="1996998"/>
            <a:ext cx="3246735" cy="30370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7346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8F3EDB-CBD8-68E8-5CD3-C8DD850BCF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57565" y="1324868"/>
            <a:ext cx="1767570" cy="1703217"/>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861BDBE4-6277-3F55-C058-6482AB43F70D}"/>
              </a:ext>
            </a:extLst>
          </p:cNvPr>
          <p:cNvSpPr>
            <a:spLocks noGrp="1"/>
          </p:cNvSpPr>
          <p:nvPr>
            <p:ph type="title"/>
          </p:nvPr>
        </p:nvSpPr>
        <p:spPr>
          <a:xfrm>
            <a:off x="386400" y="531516"/>
            <a:ext cx="11419200" cy="669188"/>
          </a:xfrm>
        </p:spPr>
        <p:txBody>
          <a:bodyPr>
            <a:noAutofit/>
          </a:body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Fascinated by this field? Find out more on Unifrog!</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391A7598-E612-B624-007F-88598A231382}"/>
              </a:ext>
            </a:extLst>
          </p:cNvPr>
          <p:cNvSpPr txBox="1"/>
          <p:nvPr/>
        </p:nvSpPr>
        <p:spPr>
          <a:xfrm>
            <a:off x="386400" y="5199056"/>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0" marR="0" lvl="2"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4" name="Graphic 3">
            <a:extLst>
              <a:ext uri="{FF2B5EF4-FFF2-40B4-BE49-F238E27FC236}">
                <a16:creationId xmlns:a16="http://schemas.microsoft.com/office/drawing/2014/main" id="{B01C8B34-033A-9966-F7CA-133ADAA8C8A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744" y="5264588"/>
            <a:ext cx="603656" cy="603656"/>
          </a:xfrm>
          <a:prstGeom prst="rect">
            <a:avLst/>
          </a:prstGeom>
        </p:spPr>
      </p:pic>
      <p:pic>
        <p:nvPicPr>
          <p:cNvPr id="6" name="Picture 5">
            <a:extLst>
              <a:ext uri="{FF2B5EF4-FFF2-40B4-BE49-F238E27FC236}">
                <a16:creationId xmlns:a16="http://schemas.microsoft.com/office/drawing/2014/main" id="{161B6AE3-6979-D9DF-CDC9-FFF813147BE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435961" y="1308575"/>
            <a:ext cx="1723733" cy="171951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3AFF7E20-A5A3-3CC1-0F90-BE9150C378E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435961" y="3243074"/>
            <a:ext cx="1723733" cy="1686884"/>
          </a:xfrm>
          <a:prstGeom prst="rect">
            <a:avLst/>
          </a:prstGeom>
          <a:ln>
            <a:noFill/>
          </a:ln>
          <a:effectLst>
            <a:outerShdw blurRad="292100" dist="139700" dir="2700000" algn="tl" rotWithShape="0">
              <a:srgbClr val="333333">
                <a:alpha val="65000"/>
              </a:srgbClr>
            </a:outerShdw>
          </a:effectLst>
        </p:spPr>
      </p:pic>
      <p:pic>
        <p:nvPicPr>
          <p:cNvPr id="11" name="Graphic 10">
            <a:extLst>
              <a:ext uri="{FF2B5EF4-FFF2-40B4-BE49-F238E27FC236}">
                <a16:creationId xmlns:a16="http://schemas.microsoft.com/office/drawing/2014/main" id="{8C629A21-61E2-5357-1D0E-80E3DF9A0699}"/>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956428">
            <a:off x="8845321" y="2411370"/>
            <a:ext cx="512635" cy="512635"/>
          </a:xfrm>
          <a:prstGeom prst="rect">
            <a:avLst/>
          </a:prstGeom>
        </p:spPr>
      </p:pic>
      <p:sp>
        <p:nvSpPr>
          <p:cNvPr id="12" name="TextBox 11">
            <a:extLst>
              <a:ext uri="{FF2B5EF4-FFF2-40B4-BE49-F238E27FC236}">
                <a16:creationId xmlns:a16="http://schemas.microsoft.com/office/drawing/2014/main" id="{2CB603A4-3D7B-1E3B-2946-C6A26716065F}"/>
              </a:ext>
            </a:extLst>
          </p:cNvPr>
          <p:cNvSpPr txBox="1"/>
          <p:nvPr/>
        </p:nvSpPr>
        <p:spPr>
          <a:xfrm>
            <a:off x="386400" y="1396995"/>
            <a:ext cx="6491329" cy="3443748"/>
          </a:xfrm>
          <a:prstGeom prst="rect">
            <a:avLst/>
          </a:prstGeom>
          <a:solidFill>
            <a:schemeClr val="bg1"/>
          </a:solidFill>
        </p:spPr>
        <p:txBody>
          <a:bodyPr wrap="square" anchor="t" anchorCtr="0">
            <a:noAutofit/>
          </a:bodyPr>
          <a:lstStyle/>
          <a:p>
            <a:pPr marL="342900" indent="-342900">
              <a:lnSpc>
                <a:spcPct val="150000"/>
              </a:lnSpc>
              <a:spcAft>
                <a:spcPts val="3600"/>
              </a:spcAft>
              <a:buFont typeface="Arial" panose="020B0604020202020204" pitchFamily="34" charset="0"/>
              <a:buChar char="•"/>
              <a:defRPr/>
            </a:pP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Explore the</a:t>
            </a:r>
            <a:r>
              <a:rPr lang="en-GB" sz="2200" dirty="0">
                <a:latin typeface="Open Sans" panose="020B0606030504020204" pitchFamily="34" charset="0"/>
                <a:ea typeface="Open Sans" panose="020B0606030504020204" pitchFamily="34" charset="0"/>
                <a:cs typeface="Open Sans" panose="020B0606030504020204" pitchFamily="34" charset="0"/>
              </a:rPr>
              <a:t> </a:t>
            </a:r>
            <a:r>
              <a:rPr lang="en-GB" sz="2200" b="1" dirty="0">
                <a:latin typeface="Open Sans" panose="020B0606030504020204" pitchFamily="34" charset="0"/>
                <a:ea typeface="Open Sans" panose="020B0606030504020204" pitchFamily="34" charset="0"/>
                <a:cs typeface="Open Sans" panose="020B0606030504020204" pitchFamily="34" charset="0"/>
              </a:rPr>
              <a:t>Spanish studies</a:t>
            </a:r>
            <a:r>
              <a:rPr lang="en-GB" sz="2200" dirty="0">
                <a:latin typeface="Open Sans" panose="020B0606030504020204" pitchFamily="34" charset="0"/>
                <a:ea typeface="Open Sans" panose="020B0606030504020204" pitchFamily="34" charset="0"/>
                <a:cs typeface="Open Sans" panose="020B0606030504020204" pitchFamily="34" charset="0"/>
              </a:rPr>
              <a:t> subject profile. </a:t>
            </a:r>
          </a:p>
          <a:p>
            <a:pPr marL="342900" indent="-342900">
              <a:lnSpc>
                <a:spcPct val="150000"/>
              </a:lnSpc>
              <a:spcAft>
                <a:spcPts val="36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subject profiles, like</a:t>
            </a:r>
            <a:r>
              <a:rPr lang="en-GB" sz="2200" b="1" dirty="0">
                <a:latin typeface="Open Sans" panose="020B0606030504020204" pitchFamily="34" charset="0"/>
                <a:ea typeface="Open Sans" panose="020B0606030504020204" pitchFamily="34" charset="0"/>
                <a:cs typeface="Open Sans" panose="020B0606030504020204" pitchFamily="34" charset="0"/>
              </a:rPr>
              <a:t> European studies.</a:t>
            </a:r>
            <a:endParaRPr lang="en-GB" sz="220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spcAft>
                <a:spcPts val="36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career profiles, like b</a:t>
            </a:r>
            <a:r>
              <a:rPr lang="en-GB" sz="2200" b="1" dirty="0">
                <a:latin typeface="Open Sans" panose="020B0606030504020204" pitchFamily="34" charset="0"/>
                <a:ea typeface="Open Sans" panose="020B0606030504020204" pitchFamily="34" charset="0"/>
                <a:cs typeface="Open Sans" panose="020B0606030504020204" pitchFamily="34" charset="0"/>
              </a:rPr>
              <a:t>ilingual secretary</a:t>
            </a:r>
            <a:r>
              <a:rPr lang="en-GB" sz="2200" dirty="0">
                <a:latin typeface="Open Sans" panose="020B0606030504020204" pitchFamily="34" charset="0"/>
                <a:ea typeface="Open Sans" panose="020B0606030504020204" pitchFamily="34" charset="0"/>
                <a:cs typeface="Open Sans" panose="020B0606030504020204" pitchFamily="34" charset="0"/>
              </a:rPr>
              <a:t> and i</a:t>
            </a:r>
            <a:r>
              <a:rPr lang="en-GB" sz="2200" b="1" dirty="0">
                <a:latin typeface="Open Sans" panose="020B0606030504020204" pitchFamily="34" charset="0"/>
                <a:ea typeface="Open Sans" panose="020B0606030504020204" pitchFamily="34" charset="0"/>
                <a:cs typeface="Open Sans" panose="020B0606030504020204" pitchFamily="34" charset="0"/>
              </a:rPr>
              <a:t>nterpreter</a:t>
            </a:r>
            <a:r>
              <a:rPr lang="en-GB" sz="2200" dirty="0">
                <a:latin typeface="Open Sans" panose="020B0606030504020204" pitchFamily="34" charset="0"/>
                <a:ea typeface="Open Sans" panose="020B0606030504020204" pitchFamily="34" charset="0"/>
                <a:cs typeface="Open Sans" panose="020B0606030504020204" pitchFamily="34" charset="0"/>
              </a:rPr>
              <a:t>.</a:t>
            </a:r>
          </a:p>
          <a:p>
            <a:pPr marL="342900" indent="-342900">
              <a:lnSpc>
                <a:spcPct val="150000"/>
              </a:lnSpc>
              <a:buFont typeface="Arial" panose="020B0604020202020204" pitchFamily="34" charset="0"/>
              <a:buChar char="•"/>
              <a:defRPr/>
            </a:pPr>
            <a:endParaRPr lang="en-GB" sz="2200"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defRPr/>
            </a:pPr>
            <a:endPar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62E46ACD-96BD-9543-7282-20D6D175BED7}"/>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493997" y="3243074"/>
            <a:ext cx="1723733" cy="17111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8859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19801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Career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9 – November</a:t>
            </a:r>
          </a:p>
        </p:txBody>
      </p:sp>
    </p:spTree>
    <p:extLst>
      <p:ext uri="{BB962C8B-B14F-4D97-AF65-F5344CB8AC3E}">
        <p14:creationId xmlns:p14="http://schemas.microsoft.com/office/powerpoint/2010/main" val="39203733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November’s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1711971"/>
          </a:xfrm>
          <a:prstGeom prst="roundRect">
            <a:avLst>
              <a:gd name="adj" fmla="val 0"/>
            </a:avLst>
          </a:prstGeom>
          <a:solidFill>
            <a:srgbClr val="FFD966"/>
          </a:solidFill>
          <a:ln w="28575">
            <a:noFill/>
          </a:ln>
          <a:effectLst>
            <a:outerShdw blurRad="50800" dist="38100" dir="2700000" algn="tl" rotWithShape="0">
              <a:prstClr val="black">
                <a:alpha val="40000"/>
              </a:prstClr>
            </a:outerShdw>
          </a:effectLst>
        </p:spPr>
        <p:txBody>
          <a:bodyPr wrap="square" tIns="46800" anchor="ctr" anchorCtr="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Osteopath</a:t>
            </a: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84060"/>
            <a:ext cx="5503854" cy="1711971"/>
          </a:xfrm>
          <a:prstGeom prst="roundRect">
            <a:avLst>
              <a:gd name="adj" fmla="val 0"/>
            </a:avLst>
          </a:prstGeom>
          <a:solidFill>
            <a:srgbClr val="FFF2CC"/>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career.</a:t>
            </a:r>
          </a:p>
        </p:txBody>
      </p:sp>
      <p:pic>
        <p:nvPicPr>
          <p:cNvPr id="21" name="Graphic 20" descr="Pen with solid fill">
            <a:extLst>
              <a:ext uri="{FF2B5EF4-FFF2-40B4-BE49-F238E27FC236}">
                <a16:creationId xmlns:a16="http://schemas.microsoft.com/office/drawing/2014/main" id="{B724239B-D34D-7D58-53B8-385ADBEF56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3" name="Graphic 2" descr="Muscular arm with solid fill">
            <a:extLst>
              <a:ext uri="{FF2B5EF4-FFF2-40B4-BE49-F238E27FC236}">
                <a16:creationId xmlns:a16="http://schemas.microsoft.com/office/drawing/2014/main" id="{A247C140-D149-0609-3BCB-4CD9494C7D8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42270" y="2363672"/>
            <a:ext cx="914400" cy="914400"/>
          </a:xfrm>
          <a:prstGeom prst="rect">
            <a:avLst/>
          </a:prstGeom>
        </p:spPr>
      </p:pic>
      <p:pic>
        <p:nvPicPr>
          <p:cNvPr id="7" name="Graphic 6" descr="Nerve with solid fill">
            <a:extLst>
              <a:ext uri="{FF2B5EF4-FFF2-40B4-BE49-F238E27FC236}">
                <a16:creationId xmlns:a16="http://schemas.microsoft.com/office/drawing/2014/main" id="{311DD5A7-B01F-17F2-E268-C5BCF7562F2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028433" y="2300719"/>
            <a:ext cx="914400" cy="914400"/>
          </a:xfrm>
          <a:prstGeom prst="rect">
            <a:avLst/>
          </a:prstGeom>
        </p:spPr>
      </p:pic>
      <p:pic>
        <p:nvPicPr>
          <p:cNvPr id="2" name="Picture 1">
            <a:hlinkClick r:id="rId9"/>
            <a:extLst>
              <a:ext uri="{FF2B5EF4-FFF2-40B4-BE49-F238E27FC236}">
                <a16:creationId xmlns:a16="http://schemas.microsoft.com/office/drawing/2014/main" id="{1FB4A14F-10A9-59C8-6D66-F921930E26AD}"/>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062437" y="1363680"/>
            <a:ext cx="4045373" cy="41306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206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3" y="338209"/>
            <a:ext cx="12359689"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November’s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Osteopath</a:t>
            </a:r>
            <a:endParaRPr lang="en-GB" sz="28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70"/>
            <a:ext cx="5503854" cy="2246644"/>
          </a:xfrm>
          <a:prstGeom prst="roundRect">
            <a:avLst>
              <a:gd name="adj" fmla="val 0"/>
            </a:avLst>
          </a:prstGeom>
          <a:solidFill>
            <a:srgbClr val="FFE699"/>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Today we'll be hearing from </a:t>
            </a:r>
            <a:r>
              <a:rPr kumimoji="0" lang="en-GB" sz="22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Takunda</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who’s an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osteopath</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83573"/>
            <a:ext cx="5503854" cy="1712458"/>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about what </a:t>
            </a:r>
            <a:r>
              <a:rPr lang="en-GB" dirty="0"/>
              <a:t>qualifications you could gain before pursuing a career in osteopathy.</a:t>
            </a:r>
            <a:endParaRPr kumimoji="0" lang="en-GB" sz="22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 name="Graphic 2" descr="Thought bubble with solid fill">
            <a:extLst>
              <a:ext uri="{FF2B5EF4-FFF2-40B4-BE49-F238E27FC236}">
                <a16:creationId xmlns:a16="http://schemas.microsoft.com/office/drawing/2014/main" id="{B46080A7-C5F8-4B16-25E5-025264779F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8798" y="5038830"/>
            <a:ext cx="914400" cy="914400"/>
          </a:xfrm>
          <a:prstGeom prst="rect">
            <a:avLst/>
          </a:prstGeom>
        </p:spPr>
      </p:pic>
      <p:pic>
        <p:nvPicPr>
          <p:cNvPr id="2" name="Picture 1">
            <a:hlinkClick r:id="rId5"/>
            <a:extLst>
              <a:ext uri="{FF2B5EF4-FFF2-40B4-BE49-F238E27FC236}">
                <a16:creationId xmlns:a16="http://schemas.microsoft.com/office/drawing/2014/main" id="{C69F6703-D53C-9F7A-EA4D-8710ED3534D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062437" y="1363680"/>
            <a:ext cx="4045373" cy="41306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08930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Career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7 – November</a:t>
            </a:r>
          </a:p>
        </p:txBody>
      </p:sp>
    </p:spTree>
    <p:extLst>
      <p:ext uri="{BB962C8B-B14F-4D97-AF65-F5344CB8AC3E}">
        <p14:creationId xmlns:p14="http://schemas.microsoft.com/office/powerpoint/2010/main" val="18410999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3" y="338209"/>
            <a:ext cx="12180075"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November’s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Osteopath</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F3C93B2-B4DE-F3C3-FFD3-FF3841D349DB}"/>
              </a:ext>
            </a:extLst>
          </p:cNvPr>
          <p:cNvSpPr txBox="1"/>
          <p:nvPr/>
        </p:nvSpPr>
        <p:spPr>
          <a:xfrm>
            <a:off x="299069" y="1092198"/>
            <a:ext cx="8293946" cy="4673601"/>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lang="en-GB" dirty="0" err="1">
                <a:solidFill>
                  <a:schemeClr val="tx1"/>
                </a:solidFill>
              </a:rPr>
              <a:t>Takunda</a:t>
            </a:r>
            <a:r>
              <a:rPr lang="en-GB" dirty="0">
                <a:solidFill>
                  <a:schemeClr val="tx1"/>
                </a:solidFill>
              </a:rPr>
              <a:t> </a:t>
            </a: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enjoys interacting with customers of all ages and backgrounds. What do </a:t>
            </a:r>
            <a:r>
              <a:rPr kumimoji="0" lang="en-GB" sz="22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you</a:t>
            </a: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think you’d </a:t>
            </a:r>
            <a:r>
              <a:rPr kumimoji="0" lang="en-GB" sz="22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enjoy</a:t>
            </a: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the most about this career?</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What </a:t>
            </a:r>
            <a:r>
              <a:rPr kumimoji="0" lang="en-GB" sz="22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school subjects </a:t>
            </a: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do you think are most important for preparing for this career?</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What educational </a:t>
            </a:r>
            <a:r>
              <a:rPr kumimoji="0" lang="en-GB" sz="22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pathways</a:t>
            </a: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or </a:t>
            </a:r>
            <a:r>
              <a:rPr kumimoji="0" lang="en-GB" sz="22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qualifications</a:t>
            </a: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does </a:t>
            </a:r>
            <a:r>
              <a:rPr kumimoji="0" lang="en-GB" sz="2200" b="0" i="0" u="none" strike="noStrike" kern="1200" cap="none" spc="0" normalizeH="0" baseline="0" noProof="0" dirty="0" err="1">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Takunda</a:t>
            </a: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mention? </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What </a:t>
            </a:r>
            <a:r>
              <a:rPr kumimoji="0" lang="en-GB" sz="22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skills</a:t>
            </a: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would someone need to pursue this career?</a:t>
            </a:r>
          </a:p>
        </p:txBody>
      </p:sp>
      <p:pic>
        <p:nvPicPr>
          <p:cNvPr id="2" name="Picture 1">
            <a:hlinkClick r:id="rId3"/>
            <a:extLst>
              <a:ext uri="{FF2B5EF4-FFF2-40B4-BE49-F238E27FC236}">
                <a16:creationId xmlns:a16="http://schemas.microsoft.com/office/drawing/2014/main" id="{7A71901B-4238-D246-ED3F-7FDCBED4878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780584" y="1901450"/>
            <a:ext cx="2992035" cy="30550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05327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E5EC0-A5AC-D866-F8FA-3ED4DFA7EC9E}"/>
              </a:ext>
            </a:extLst>
          </p:cNvPr>
          <p:cNvSpPr>
            <a:spLocks noGrp="1"/>
          </p:cNvSpPr>
          <p:nvPr>
            <p:ph type="title"/>
          </p:nvPr>
        </p:nvSpPr>
        <p:spPr>
          <a:xfrm>
            <a:off x="386400" y="3546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Curious about </a:t>
            </a:r>
            <a:r>
              <a:rPr lang="en-GB" sz="3200" b="1" dirty="0">
                <a:latin typeface="Open sans" panose="020B0606030504020204" pitchFamily="34" charset="0"/>
                <a:ea typeface="Open sans" panose="020B0606030504020204" pitchFamily="34" charset="0"/>
                <a:cs typeface="Open sans" panose="020B0606030504020204" pitchFamily="34" charset="0"/>
              </a:rPr>
              <a:t>t</a:t>
            </a:r>
            <a:r>
              <a:rPr lang="en-GB" sz="3200" b="1" dirty="0">
                <a:effectLst/>
                <a:latin typeface="Open sans" panose="020B0606030504020204" pitchFamily="34" charset="0"/>
                <a:ea typeface="Open sans" panose="020B0606030504020204" pitchFamily="34" charset="0"/>
                <a:cs typeface="Open sans" panose="020B0606030504020204" pitchFamily="34" charset="0"/>
              </a:rPr>
              <a:t>his </a:t>
            </a:r>
            <a:r>
              <a:rPr lang="en-GB" sz="3200" b="1" dirty="0">
                <a:latin typeface="Open sans" panose="020B0606030504020204" pitchFamily="34" charset="0"/>
                <a:ea typeface="Open sans" panose="020B0606030504020204" pitchFamily="34" charset="0"/>
                <a:cs typeface="Open sans" panose="020B0606030504020204" pitchFamily="34" charset="0"/>
              </a:rPr>
              <a:t>c</a:t>
            </a:r>
            <a:r>
              <a:rPr lang="en-GB" sz="3200" b="1" dirty="0">
                <a:effectLst/>
                <a:latin typeface="Open sans" panose="020B0606030504020204" pitchFamily="34" charset="0"/>
                <a:ea typeface="Open sans" panose="020B0606030504020204" pitchFamily="34" charset="0"/>
                <a:cs typeface="Open sans" panose="020B0606030504020204" pitchFamily="34" charset="0"/>
              </a:rPr>
              <a:t>areer? Discover more on Unifrog!</a:t>
            </a:r>
          </a:p>
        </p:txBody>
      </p:sp>
      <p:sp>
        <p:nvSpPr>
          <p:cNvPr id="3" name="TextBox 2">
            <a:extLst>
              <a:ext uri="{FF2B5EF4-FFF2-40B4-BE49-F238E27FC236}">
                <a16:creationId xmlns:a16="http://schemas.microsoft.com/office/drawing/2014/main" id="{9944CC78-3E86-899A-9D49-DDFA7BB742FD}"/>
              </a:ext>
            </a:extLst>
          </p:cNvPr>
          <p:cNvSpPr txBox="1"/>
          <p:nvPr/>
        </p:nvSpPr>
        <p:spPr>
          <a:xfrm>
            <a:off x="675530" y="1389552"/>
            <a:ext cx="6126972" cy="3443748"/>
          </a:xfrm>
          <a:prstGeom prst="rect">
            <a:avLst/>
          </a:prstGeom>
          <a:solidFill>
            <a:schemeClr val="bg1"/>
          </a:solidFill>
        </p:spPr>
        <p:txBody>
          <a:bodyPr wrap="square" anchor="t" anchorCtr="0">
            <a:noAutofit/>
          </a:bodyPr>
          <a:lstStyle/>
          <a:p>
            <a:pPr marL="342900" indent="-342900">
              <a:lnSpc>
                <a:spcPct val="150000"/>
              </a:lnSpc>
              <a:spcAft>
                <a:spcPts val="3000"/>
              </a:spcAft>
              <a:buFont typeface="Arial" panose="020B0604020202020204" pitchFamily="34" charset="0"/>
              <a:buChar char="•"/>
              <a:defRPr/>
            </a:pP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Explore the</a:t>
            </a:r>
            <a:r>
              <a:rPr lang="en-GB" sz="2200" dirty="0">
                <a:latin typeface="Open Sans" panose="020B0606030504020204" pitchFamily="34" charset="0"/>
                <a:ea typeface="Open Sans" panose="020B0606030504020204" pitchFamily="34" charset="0"/>
                <a:cs typeface="Open Sans" panose="020B0606030504020204" pitchFamily="34" charset="0"/>
              </a:rPr>
              <a:t> </a:t>
            </a:r>
            <a:r>
              <a:rPr lang="en-GB" sz="2200" b="1" dirty="0">
                <a:latin typeface="Open Sans" panose="020B0606030504020204" pitchFamily="34" charset="0"/>
                <a:ea typeface="Open Sans" panose="020B0606030504020204" pitchFamily="34" charset="0"/>
                <a:cs typeface="Open Sans" panose="020B0606030504020204" pitchFamily="34" charset="0"/>
              </a:rPr>
              <a:t>osteopath</a:t>
            </a:r>
            <a:r>
              <a:rPr lang="en-GB" sz="2200" dirty="0">
                <a:latin typeface="Open Sans" panose="020B0606030504020204" pitchFamily="34" charset="0"/>
                <a:ea typeface="Open Sans" panose="020B0606030504020204" pitchFamily="34" charset="0"/>
                <a:cs typeface="Open Sans" panose="020B0606030504020204" pitchFamily="34" charset="0"/>
              </a:rPr>
              <a:t> career profile. </a:t>
            </a:r>
          </a:p>
          <a:p>
            <a:pPr marL="342900" indent="-342900">
              <a:lnSpc>
                <a:spcPct val="150000"/>
              </a:lnSpc>
              <a:spcAft>
                <a:spcPts val="30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career profiles, like</a:t>
            </a:r>
            <a:r>
              <a:rPr lang="en-GB" sz="2200" b="1" dirty="0">
                <a:latin typeface="Open Sans" panose="020B0606030504020204" pitchFamily="34" charset="0"/>
                <a:ea typeface="Open Sans" panose="020B0606030504020204" pitchFamily="34" charset="0"/>
                <a:cs typeface="Open Sans" panose="020B0606030504020204" pitchFamily="34" charset="0"/>
              </a:rPr>
              <a:t> physiotherapist </a:t>
            </a:r>
            <a:r>
              <a:rPr lang="en-GB" sz="2200" dirty="0">
                <a:latin typeface="Open Sans" panose="020B0606030504020204" pitchFamily="34" charset="0"/>
                <a:ea typeface="Open Sans" panose="020B0606030504020204" pitchFamily="34" charset="0"/>
                <a:cs typeface="Open Sans" panose="020B0606030504020204" pitchFamily="34" charset="0"/>
              </a:rPr>
              <a:t>and</a:t>
            </a:r>
            <a:r>
              <a:rPr lang="en-GB" sz="2200" b="1" dirty="0">
                <a:latin typeface="Open Sans" panose="020B0606030504020204" pitchFamily="34" charset="0"/>
                <a:ea typeface="Open Sans" panose="020B0606030504020204" pitchFamily="34" charset="0"/>
                <a:cs typeface="Open Sans" panose="020B0606030504020204" pitchFamily="34" charset="0"/>
              </a:rPr>
              <a:t> chiropractor</a:t>
            </a:r>
            <a:r>
              <a:rPr lang="en-GB" sz="2200" dirty="0">
                <a:latin typeface="Open Sans" panose="020B0606030504020204" pitchFamily="34" charset="0"/>
                <a:ea typeface="Open Sans" panose="020B0606030504020204" pitchFamily="34" charset="0"/>
                <a:cs typeface="Open Sans" panose="020B0606030504020204" pitchFamily="34" charset="0"/>
              </a:rPr>
              <a:t>. </a:t>
            </a:r>
          </a:p>
          <a:p>
            <a:pPr marL="342900" indent="-342900">
              <a:lnSpc>
                <a:spcPct val="150000"/>
              </a:lnSpc>
              <a:spcAft>
                <a:spcPts val="30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subject profiles, like </a:t>
            </a:r>
            <a:r>
              <a:rPr lang="en-GB" sz="2200" b="1" dirty="0">
                <a:latin typeface="Open Sans" panose="020B0606030504020204" pitchFamily="34" charset="0"/>
                <a:ea typeface="Open Sans" panose="020B0606030504020204" pitchFamily="34" charset="0"/>
                <a:cs typeface="Open Sans" panose="020B0606030504020204" pitchFamily="34" charset="0"/>
              </a:rPr>
              <a:t>medical sciences</a:t>
            </a:r>
            <a:r>
              <a:rPr lang="en-GB" sz="2200" dirty="0">
                <a:latin typeface="Open Sans" panose="020B0606030504020204" pitchFamily="34" charset="0"/>
                <a:ea typeface="Open Sans" panose="020B0606030504020204" pitchFamily="34" charset="0"/>
                <a:cs typeface="Open Sans" panose="020B0606030504020204" pitchFamily="34" charset="0"/>
              </a:rPr>
              <a:t>.</a:t>
            </a:r>
            <a:endPar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7EF48955-C9BC-525B-825E-AF89BD8A6B3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47410" y="1181985"/>
            <a:ext cx="1726252" cy="1762637"/>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74889799-B295-6085-DFAF-405B4AEA2D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383843" y="1166217"/>
            <a:ext cx="1726252" cy="1763421"/>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7C65F745-1836-38E4-4D65-2603D4FAA50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370507" y="3128818"/>
            <a:ext cx="1726252" cy="178910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2623DC52-DF16-5C0A-8DBC-F54B246ADC9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383843" y="3128817"/>
            <a:ext cx="1726252" cy="1789102"/>
          </a:xfrm>
          <a:prstGeom prst="rect">
            <a:avLst/>
          </a:prstGeom>
          <a:ln>
            <a:noFill/>
          </a:ln>
          <a:effectLst>
            <a:outerShdw blurRad="292100" dist="139700" dir="2700000" algn="tl" rotWithShape="0">
              <a:srgbClr val="333333">
                <a:alpha val="65000"/>
              </a:srgbClr>
            </a:outerShdw>
          </a:effectLst>
        </p:spPr>
      </p:pic>
      <p:pic>
        <p:nvPicPr>
          <p:cNvPr id="9" name="Graphic 8">
            <a:extLst>
              <a:ext uri="{FF2B5EF4-FFF2-40B4-BE49-F238E27FC236}">
                <a16:creationId xmlns:a16="http://schemas.microsoft.com/office/drawing/2014/main" id="{30DA8610-EBB3-EEE1-073C-645195A03106}"/>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956428">
            <a:off x="8764686" y="2207796"/>
            <a:ext cx="501837" cy="501837"/>
          </a:xfrm>
          <a:prstGeom prst="rect">
            <a:avLst/>
          </a:prstGeom>
        </p:spPr>
      </p:pic>
      <p:sp>
        <p:nvSpPr>
          <p:cNvPr id="10" name="TextBox 9">
            <a:extLst>
              <a:ext uri="{FF2B5EF4-FFF2-40B4-BE49-F238E27FC236}">
                <a16:creationId xmlns:a16="http://schemas.microsoft.com/office/drawing/2014/main" id="{87D62C80-0A5E-2017-046F-F18446CBF7DF}"/>
              </a:ext>
            </a:extLst>
          </p:cNvPr>
          <p:cNvSpPr txBox="1"/>
          <p:nvPr/>
        </p:nvSpPr>
        <p:spPr>
          <a:xfrm>
            <a:off x="386400" y="5199056"/>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0" marR="0" lvl="2"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11" name="Graphic 10">
            <a:extLst>
              <a:ext uri="{FF2B5EF4-FFF2-40B4-BE49-F238E27FC236}">
                <a16:creationId xmlns:a16="http://schemas.microsoft.com/office/drawing/2014/main" id="{932D6D9E-5270-C52E-9FC5-ECAD4C82B06F}"/>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4744" y="5264588"/>
            <a:ext cx="603656" cy="603656"/>
          </a:xfrm>
          <a:prstGeom prst="rect">
            <a:avLst/>
          </a:prstGeom>
        </p:spPr>
      </p:pic>
    </p:spTree>
    <p:extLst>
      <p:ext uri="{BB962C8B-B14F-4D97-AF65-F5344CB8AC3E}">
        <p14:creationId xmlns:p14="http://schemas.microsoft.com/office/powerpoint/2010/main" val="18311349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03830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Subject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9 – November</a:t>
            </a:r>
          </a:p>
        </p:txBody>
      </p:sp>
    </p:spTree>
    <p:extLst>
      <p:ext uri="{BB962C8B-B14F-4D97-AF65-F5344CB8AC3E}">
        <p14:creationId xmlns:p14="http://schemas.microsoft.com/office/powerpoint/2010/main" val="26943062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November’s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F31953B9-69B4-6EFC-A534-9CEFDA1F3638}"/>
              </a:ext>
            </a:extLst>
          </p:cNvPr>
          <p:cNvSpPr txBox="1"/>
          <p:nvPr/>
        </p:nvSpPr>
        <p:spPr>
          <a:xfrm>
            <a:off x="592147" y="1361969"/>
            <a:ext cx="5503854" cy="1711971"/>
          </a:xfrm>
          <a:prstGeom prst="roundRect">
            <a:avLst>
              <a:gd name="adj" fmla="val 0"/>
            </a:avLst>
          </a:prstGeom>
          <a:solidFill>
            <a:srgbClr val="CBA7E3"/>
          </a:solidFill>
          <a:ln w="28575">
            <a:noFill/>
          </a:ln>
          <a:effectLst>
            <a:outerShdw blurRad="50800" dist="38100" dir="2700000" algn="tl" rotWithShape="0">
              <a:prstClr val="black">
                <a:alpha val="40000"/>
              </a:prstClr>
            </a:outerShdw>
          </a:effectLst>
        </p:spPr>
        <p:txBody>
          <a:bodyPr wrap="square" tIns="46800" anchor="ctr" anchorCtr="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Media</a:t>
            </a:r>
            <a:r>
              <a:rPr kumimoji="0" lang="en-GB" sz="4000" b="1"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and communications</a:t>
            </a:r>
            <a:endPar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2FEDA08F-47AD-1FBC-7D9F-9DDDC2518CE3}"/>
              </a:ext>
            </a:extLst>
          </p:cNvPr>
          <p:cNvSpPr txBox="1"/>
          <p:nvPr/>
        </p:nvSpPr>
        <p:spPr>
          <a:xfrm>
            <a:off x="592147" y="3784060"/>
            <a:ext cx="5503854" cy="1711971"/>
          </a:xfrm>
          <a:prstGeom prst="roundRect">
            <a:avLst>
              <a:gd name="adj" fmla="val 0"/>
            </a:avLst>
          </a:prstGeom>
          <a:solidFill>
            <a:srgbClr val="ECDFF5"/>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subject.</a:t>
            </a:r>
          </a:p>
        </p:txBody>
      </p:sp>
      <p:pic>
        <p:nvPicPr>
          <p:cNvPr id="6" name="Graphic 5" descr="Pen with solid fill">
            <a:extLst>
              <a:ext uri="{FF2B5EF4-FFF2-40B4-BE49-F238E27FC236}">
                <a16:creationId xmlns:a16="http://schemas.microsoft.com/office/drawing/2014/main" id="{8D2D4C01-611B-4EAA-1E8C-B06301A89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9" name="Graphic 8" descr="Clapper board with solid fill">
            <a:extLst>
              <a:ext uri="{FF2B5EF4-FFF2-40B4-BE49-F238E27FC236}">
                <a16:creationId xmlns:a16="http://schemas.microsoft.com/office/drawing/2014/main" id="{F86B5C36-BCF2-10ED-571F-A24998276A1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80654" y="2403179"/>
            <a:ext cx="914400" cy="914400"/>
          </a:xfrm>
          <a:prstGeom prst="rect">
            <a:avLst/>
          </a:prstGeom>
        </p:spPr>
      </p:pic>
      <p:pic>
        <p:nvPicPr>
          <p:cNvPr id="11" name="Graphic 10" descr="Video camera with solid fill">
            <a:extLst>
              <a:ext uri="{FF2B5EF4-FFF2-40B4-BE49-F238E27FC236}">
                <a16:creationId xmlns:a16="http://schemas.microsoft.com/office/drawing/2014/main" id="{D5B9EF00-8174-361B-F015-9D086763C5DF}"/>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363914" y="1280056"/>
            <a:ext cx="914400" cy="914400"/>
          </a:xfrm>
          <a:prstGeom prst="rect">
            <a:avLst/>
          </a:prstGeom>
        </p:spPr>
      </p:pic>
      <p:pic>
        <p:nvPicPr>
          <p:cNvPr id="7" name="Picture 6">
            <a:hlinkClick r:id="rId9"/>
            <a:extLst>
              <a:ext uri="{FF2B5EF4-FFF2-40B4-BE49-F238E27FC236}">
                <a16:creationId xmlns:a16="http://schemas.microsoft.com/office/drawing/2014/main" id="{7A1FD5D4-4B1E-AE7A-1924-89E39B69978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009201" y="1361969"/>
            <a:ext cx="4164384" cy="41340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0648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F9EC61-BD58-2119-4510-958F70CE0DFD}"/>
              </a:ext>
            </a:extLst>
          </p:cNvPr>
          <p:cNvSpPr txBox="1"/>
          <p:nvPr/>
        </p:nvSpPr>
        <p:spPr>
          <a:xfrm>
            <a:off x="592146" y="1665563"/>
            <a:ext cx="5503854" cy="1907382"/>
          </a:xfrm>
          <a:prstGeom prst="roundRect">
            <a:avLst>
              <a:gd name="adj" fmla="val 0"/>
            </a:avLst>
          </a:prstGeom>
          <a:solidFill>
            <a:srgbClr val="DDC5ED"/>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Today we'll be hearing from Anh, who’s </a:t>
            </a:r>
            <a:r>
              <a:rPr lang="en-GB" sz="2100" dirty="0">
                <a:solidFill>
                  <a:prstClr val="black"/>
                </a:solidFill>
                <a:latin typeface="Open Sans" panose="020B0606030504020204" pitchFamily="34" charset="0"/>
                <a:ea typeface="Open Sans" panose="020B0606030504020204" pitchFamily="34" charset="0"/>
                <a:cs typeface="Open Sans" panose="020B0606030504020204" pitchFamily="34" charset="0"/>
              </a:rPr>
              <a:t>a </a:t>
            </a:r>
            <a:r>
              <a:rPr lang="en-GB" sz="2100" b="1" dirty="0">
                <a:solidFill>
                  <a:prstClr val="black"/>
                </a:solidFill>
                <a:latin typeface="Open Sans" panose="020B0606030504020204" pitchFamily="34" charset="0"/>
                <a:ea typeface="Open Sans" panose="020B0606030504020204" pitchFamily="34" charset="0"/>
                <a:cs typeface="Open Sans" panose="020B0606030504020204" pitchFamily="34" charset="0"/>
              </a:rPr>
              <a:t>media and communications </a:t>
            </a: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student.</a:t>
            </a:r>
          </a:p>
        </p:txBody>
      </p:sp>
      <p:sp>
        <p:nvSpPr>
          <p:cNvPr id="3" name="TextBox 2">
            <a:extLst>
              <a:ext uri="{FF2B5EF4-FFF2-40B4-BE49-F238E27FC236}">
                <a16:creationId xmlns:a16="http://schemas.microsoft.com/office/drawing/2014/main" id="{868754C6-D3B2-413C-BE8A-43DCA8EC2594}"/>
              </a:ext>
            </a:extLst>
          </p:cNvPr>
          <p:cNvSpPr txBox="1"/>
          <p:nvPr/>
        </p:nvSpPr>
        <p:spPr>
          <a:xfrm>
            <a:off x="592147" y="4200431"/>
            <a:ext cx="5503854" cy="1295600"/>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about </a:t>
            </a:r>
            <a:r>
              <a:rPr kumimoji="0" lang="en-GB" sz="210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how it might feel to be an international student.</a:t>
            </a:r>
          </a:p>
        </p:txBody>
      </p:sp>
      <p:pic>
        <p:nvPicPr>
          <p:cNvPr id="6" name="Graphic 5" descr="Thought bubble with solid fill">
            <a:extLst>
              <a:ext uri="{FF2B5EF4-FFF2-40B4-BE49-F238E27FC236}">
                <a16:creationId xmlns:a16="http://schemas.microsoft.com/office/drawing/2014/main" id="{10B90474-F298-5AB5-5462-8BC9EF7AD8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64275" y="5038831"/>
            <a:ext cx="914400" cy="914400"/>
          </a:xfrm>
          <a:prstGeom prst="rect">
            <a:avLst/>
          </a:prstGeom>
        </p:spPr>
      </p:pic>
      <p:pic>
        <p:nvPicPr>
          <p:cNvPr id="4" name="Picture 3">
            <a:hlinkClick r:id="rId5"/>
            <a:extLst>
              <a:ext uri="{FF2B5EF4-FFF2-40B4-BE49-F238E27FC236}">
                <a16:creationId xmlns:a16="http://schemas.microsoft.com/office/drawing/2014/main" id="{C1431CCA-4C62-AC74-D208-2E8334DC59F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009200" y="1361969"/>
            <a:ext cx="4164385" cy="4134062"/>
          </a:xfrm>
          <a:prstGeom prst="rect">
            <a:avLst/>
          </a:prstGeom>
          <a:ln>
            <a:noFill/>
          </a:ln>
          <a:effectLst>
            <a:outerShdw blurRad="292100" dist="139700" dir="2700000" algn="tl" rotWithShape="0">
              <a:srgbClr val="333333">
                <a:alpha val="65000"/>
              </a:srgbClr>
            </a:outerShdw>
          </a:effectLst>
        </p:spPr>
      </p:pic>
      <p:sp>
        <p:nvSpPr>
          <p:cNvPr id="5" name="Title 1">
            <a:extLst>
              <a:ext uri="{FF2B5EF4-FFF2-40B4-BE49-F238E27FC236}">
                <a16:creationId xmlns:a16="http://schemas.microsoft.com/office/drawing/2014/main" id="{9C1B3380-6B2C-7647-27F7-EA6899FF6174}"/>
              </a:ext>
            </a:extLst>
          </p:cNvPr>
          <p:cNvSpPr txBox="1">
            <a:spLocks/>
          </p:cNvSpPr>
          <p:nvPr/>
        </p:nvSpPr>
        <p:spPr>
          <a:xfrm>
            <a:off x="180654" y="338209"/>
            <a:ext cx="12011346" cy="6691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en-GB" sz="2800" b="1" dirty="0">
                <a:effectLst/>
                <a:latin typeface="Open sans" panose="020B0606030504020204" pitchFamily="34" charset="0"/>
                <a:ea typeface="Open sans" panose="020B0606030504020204" pitchFamily="34" charset="0"/>
                <a:cs typeface="Open sans" panose="020B0606030504020204" pitchFamily="34" charset="0"/>
              </a:rPr>
              <a:t>November’s subject of th</a:t>
            </a:r>
            <a:r>
              <a:rPr lang="en-GB" sz="2800" b="1" dirty="0">
                <a:latin typeface="Open sans" panose="020B0606030504020204" pitchFamily="34" charset="0"/>
                <a:ea typeface="Open sans" panose="020B0606030504020204" pitchFamily="34" charset="0"/>
                <a:cs typeface="Open sans" panose="020B0606030504020204" pitchFamily="34" charset="0"/>
              </a:rPr>
              <a:t>e month is… Media and communications</a:t>
            </a:r>
            <a:endParaRPr lang="en-GB" sz="2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326400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D69816-A9DA-E0C5-4DEA-42FA859BC7A0}"/>
              </a:ext>
            </a:extLst>
          </p:cNvPr>
          <p:cNvSpPr txBox="1"/>
          <p:nvPr/>
        </p:nvSpPr>
        <p:spPr>
          <a:xfrm>
            <a:off x="592147" y="1359877"/>
            <a:ext cx="7391268" cy="4482124"/>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19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Other than watching TV, what </a:t>
            </a:r>
            <a:r>
              <a:rPr kumimoji="0" lang="en-GB" sz="19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hobbies</a:t>
            </a:r>
            <a:r>
              <a:rPr kumimoji="0" lang="en-GB" sz="19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relate to this subject? </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lang="en-GB" sz="1900" dirty="0">
                <a:solidFill>
                  <a:schemeClr val="tx1"/>
                </a:solidFill>
              </a:rPr>
              <a:t>What </a:t>
            </a:r>
            <a:r>
              <a:rPr lang="en-GB" sz="1900" b="1" dirty="0">
                <a:solidFill>
                  <a:schemeClr val="tx1"/>
                </a:solidFill>
              </a:rPr>
              <a:t>skills</a:t>
            </a:r>
            <a:r>
              <a:rPr lang="en-GB" sz="1900" dirty="0">
                <a:solidFill>
                  <a:schemeClr val="tx1"/>
                </a:solidFill>
              </a:rPr>
              <a:t> do you have that you think could be useful for this subject?</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19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Ash has studied in other countries. What benefits does she list about UK universities’ focus on </a:t>
            </a:r>
            <a:r>
              <a:rPr kumimoji="0" lang="en-GB" sz="19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independent study?</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19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If you wanted to study this subject, what could you do to </a:t>
            </a:r>
            <a:r>
              <a:rPr kumimoji="0" lang="en-GB" sz="19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prepare</a:t>
            </a:r>
            <a:r>
              <a:rPr kumimoji="0" lang="en-GB" sz="19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pic>
        <p:nvPicPr>
          <p:cNvPr id="3" name="Picture 2">
            <a:hlinkClick r:id="rId3"/>
            <a:extLst>
              <a:ext uri="{FF2B5EF4-FFF2-40B4-BE49-F238E27FC236}">
                <a16:creationId xmlns:a16="http://schemas.microsoft.com/office/drawing/2014/main" id="{41C4F38E-319B-AEEF-ABA8-16D2AE52137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280146" y="1976385"/>
            <a:ext cx="3041373" cy="3019228"/>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313BD866-8A43-2646-395C-EED1AD17D207}"/>
              </a:ext>
            </a:extLst>
          </p:cNvPr>
          <p:cNvSpPr txBox="1">
            <a:spLocks/>
          </p:cNvSpPr>
          <p:nvPr/>
        </p:nvSpPr>
        <p:spPr>
          <a:xfrm>
            <a:off x="180654" y="338209"/>
            <a:ext cx="12011346" cy="6691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en-GB" sz="2800" b="1" dirty="0">
                <a:effectLst/>
                <a:latin typeface="Open sans" panose="020B0606030504020204" pitchFamily="34" charset="0"/>
                <a:ea typeface="Open sans" panose="020B0606030504020204" pitchFamily="34" charset="0"/>
                <a:cs typeface="Open sans" panose="020B0606030504020204" pitchFamily="34" charset="0"/>
              </a:rPr>
              <a:t>November’s subject of th</a:t>
            </a:r>
            <a:r>
              <a:rPr lang="en-GB" sz="2800" b="1" dirty="0">
                <a:latin typeface="Open sans" panose="020B0606030504020204" pitchFamily="34" charset="0"/>
                <a:ea typeface="Open sans" panose="020B0606030504020204" pitchFamily="34" charset="0"/>
                <a:cs typeface="Open sans" panose="020B0606030504020204" pitchFamily="34" charset="0"/>
              </a:rPr>
              <a:t>e month is… Media and communications</a:t>
            </a:r>
            <a:endParaRPr lang="en-GB" sz="28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1618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BDBE4-6277-3F55-C058-6482AB43F70D}"/>
              </a:ext>
            </a:extLst>
          </p:cNvPr>
          <p:cNvSpPr>
            <a:spLocks noGrp="1"/>
          </p:cNvSpPr>
          <p:nvPr>
            <p:ph type="title"/>
          </p:nvPr>
        </p:nvSpPr>
        <p:spPr>
          <a:xfrm>
            <a:off x="386400" y="531516"/>
            <a:ext cx="11419200" cy="669188"/>
          </a:xfrm>
        </p:spPr>
        <p:txBody>
          <a:bodyPr>
            <a:noAutofit/>
          </a:body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Fascinated by this field? Find out more on Unifrog!</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391A7598-E612-B624-007F-88598A231382}"/>
              </a:ext>
            </a:extLst>
          </p:cNvPr>
          <p:cNvSpPr txBox="1"/>
          <p:nvPr/>
        </p:nvSpPr>
        <p:spPr>
          <a:xfrm>
            <a:off x="386400" y="5199056"/>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0" marR="0" lvl="2"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4" name="Graphic 3">
            <a:extLst>
              <a:ext uri="{FF2B5EF4-FFF2-40B4-BE49-F238E27FC236}">
                <a16:creationId xmlns:a16="http://schemas.microsoft.com/office/drawing/2014/main" id="{B01C8B34-033A-9966-F7CA-133ADAA8C8A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4744" y="5264588"/>
            <a:ext cx="603656" cy="603656"/>
          </a:xfrm>
          <a:prstGeom prst="rect">
            <a:avLst/>
          </a:prstGeom>
        </p:spPr>
      </p:pic>
      <p:pic>
        <p:nvPicPr>
          <p:cNvPr id="6" name="Picture 5">
            <a:extLst>
              <a:ext uri="{FF2B5EF4-FFF2-40B4-BE49-F238E27FC236}">
                <a16:creationId xmlns:a16="http://schemas.microsoft.com/office/drawing/2014/main" id="{161B6AE3-6979-D9DF-CDC9-FFF813147BE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963414" y="1415693"/>
            <a:ext cx="1624218" cy="161239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2E46ACD-96BD-9543-7282-20D6D175BED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070841" y="1416142"/>
            <a:ext cx="1734760" cy="161194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3AFF7E20-A5A3-3CC1-0F90-BE9150C378E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963414" y="3209132"/>
            <a:ext cx="1624218" cy="1720932"/>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F88F14A9-2201-5C01-F006-A026C41A79B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037375" y="3209132"/>
            <a:ext cx="1768225" cy="1720932"/>
          </a:xfrm>
          <a:prstGeom prst="rect">
            <a:avLst/>
          </a:prstGeom>
          <a:ln>
            <a:noFill/>
          </a:ln>
          <a:effectLst>
            <a:outerShdw blurRad="292100" dist="139700" dir="2700000" algn="tl" rotWithShape="0">
              <a:srgbClr val="333333">
                <a:alpha val="65000"/>
              </a:srgbClr>
            </a:outerShdw>
          </a:effectLst>
        </p:spPr>
      </p:pic>
      <p:pic>
        <p:nvPicPr>
          <p:cNvPr id="11" name="Graphic 10">
            <a:extLst>
              <a:ext uri="{FF2B5EF4-FFF2-40B4-BE49-F238E27FC236}">
                <a16:creationId xmlns:a16="http://schemas.microsoft.com/office/drawing/2014/main" id="{8C629A21-61E2-5357-1D0E-80E3DF9A0699}"/>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956428">
            <a:off x="9316800" y="2386037"/>
            <a:ext cx="512635" cy="512635"/>
          </a:xfrm>
          <a:prstGeom prst="rect">
            <a:avLst/>
          </a:prstGeom>
        </p:spPr>
      </p:pic>
      <p:sp>
        <p:nvSpPr>
          <p:cNvPr id="12" name="TextBox 11">
            <a:extLst>
              <a:ext uri="{FF2B5EF4-FFF2-40B4-BE49-F238E27FC236}">
                <a16:creationId xmlns:a16="http://schemas.microsoft.com/office/drawing/2014/main" id="{2CB603A4-3D7B-1E3B-2946-C6A26716065F}"/>
              </a:ext>
            </a:extLst>
          </p:cNvPr>
          <p:cNvSpPr txBox="1"/>
          <p:nvPr/>
        </p:nvSpPr>
        <p:spPr>
          <a:xfrm>
            <a:off x="234883" y="1396995"/>
            <a:ext cx="7245323" cy="3443748"/>
          </a:xfrm>
          <a:prstGeom prst="rect">
            <a:avLst/>
          </a:prstGeom>
          <a:solidFill>
            <a:schemeClr val="bg1"/>
          </a:solidFill>
        </p:spPr>
        <p:txBody>
          <a:bodyPr wrap="square" anchor="t" anchorCtr="0">
            <a:noAutofit/>
          </a:bodyPr>
          <a:lstStyle/>
          <a:p>
            <a:pPr marL="342900" indent="-342900">
              <a:lnSpc>
                <a:spcPct val="150000"/>
              </a:lnSpc>
              <a:spcAft>
                <a:spcPts val="3600"/>
              </a:spcAft>
              <a:buFont typeface="Arial" panose="020B0604020202020204" pitchFamily="34" charset="0"/>
              <a:buChar char="•"/>
              <a:defRPr/>
            </a:pP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Explore the</a:t>
            </a:r>
            <a:r>
              <a:rPr lang="en-GB" sz="2200" dirty="0">
                <a:latin typeface="Open Sans" panose="020B0606030504020204" pitchFamily="34" charset="0"/>
                <a:ea typeface="Open Sans" panose="020B0606030504020204" pitchFamily="34" charset="0"/>
                <a:cs typeface="Open Sans" panose="020B0606030504020204" pitchFamily="34" charset="0"/>
              </a:rPr>
              <a:t> </a:t>
            </a:r>
            <a:r>
              <a:rPr lang="en-GB" sz="2200" b="1" dirty="0">
                <a:latin typeface="Open Sans" panose="020B0606030504020204" pitchFamily="34" charset="0"/>
                <a:ea typeface="Open Sans" panose="020B0606030504020204" pitchFamily="34" charset="0"/>
                <a:cs typeface="Open Sans" panose="020B0606030504020204" pitchFamily="34" charset="0"/>
              </a:rPr>
              <a:t>media and communications</a:t>
            </a:r>
            <a:r>
              <a:rPr lang="en-GB" sz="2200" dirty="0">
                <a:latin typeface="Open Sans" panose="020B0606030504020204" pitchFamily="34" charset="0"/>
                <a:ea typeface="Open Sans" panose="020B0606030504020204" pitchFamily="34" charset="0"/>
                <a:cs typeface="Open Sans" panose="020B0606030504020204" pitchFamily="34" charset="0"/>
              </a:rPr>
              <a:t> subject profile. </a:t>
            </a:r>
          </a:p>
          <a:p>
            <a:pPr marL="342900" indent="-342900">
              <a:lnSpc>
                <a:spcPct val="150000"/>
              </a:lnSpc>
              <a:spcAft>
                <a:spcPts val="36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subject profiles, like</a:t>
            </a:r>
            <a:r>
              <a:rPr lang="en-GB" sz="2200" b="1" dirty="0">
                <a:latin typeface="Open Sans" panose="020B0606030504020204" pitchFamily="34" charset="0"/>
                <a:ea typeface="Open Sans" panose="020B0606030504020204" pitchFamily="34" charset="0"/>
                <a:cs typeface="Open Sans" panose="020B0606030504020204" pitchFamily="34" charset="0"/>
              </a:rPr>
              <a:t> journalism.</a:t>
            </a:r>
            <a:endParaRPr lang="en-GB" sz="220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spcAft>
                <a:spcPts val="36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career profiles, like </a:t>
            </a:r>
            <a:r>
              <a:rPr lang="en-GB" sz="2200" b="1" dirty="0">
                <a:latin typeface="Open Sans" panose="020B0606030504020204" pitchFamily="34" charset="0"/>
                <a:ea typeface="Open Sans" panose="020B0606030504020204" pitchFamily="34" charset="0"/>
                <a:cs typeface="Open Sans" panose="020B0606030504020204" pitchFamily="34" charset="0"/>
              </a:rPr>
              <a:t>public relations executive</a:t>
            </a:r>
            <a:r>
              <a:rPr lang="en-GB" sz="2200" dirty="0">
                <a:latin typeface="Open Sans" panose="020B0606030504020204" pitchFamily="34" charset="0"/>
                <a:ea typeface="Open Sans" panose="020B0606030504020204" pitchFamily="34" charset="0"/>
                <a:cs typeface="Open Sans" panose="020B0606030504020204" pitchFamily="34" charset="0"/>
              </a:rPr>
              <a:t> and </a:t>
            </a:r>
            <a:r>
              <a:rPr lang="en-GB" sz="2200" b="1" dirty="0">
                <a:latin typeface="Open Sans" panose="020B0606030504020204" pitchFamily="34" charset="0"/>
                <a:ea typeface="Open Sans" panose="020B0606030504020204" pitchFamily="34" charset="0"/>
                <a:cs typeface="Open Sans" panose="020B0606030504020204" pitchFamily="34" charset="0"/>
              </a:rPr>
              <a:t>advertising copywriter</a:t>
            </a:r>
            <a:r>
              <a:rPr lang="en-GB" sz="2200" dirty="0">
                <a:latin typeface="Open Sans" panose="020B0606030504020204" pitchFamily="34" charset="0"/>
                <a:ea typeface="Open Sans" panose="020B0606030504020204" pitchFamily="34" charset="0"/>
                <a:cs typeface="Open Sans" panose="020B0606030504020204" pitchFamily="34" charset="0"/>
              </a:rPr>
              <a:t>.</a:t>
            </a:r>
          </a:p>
          <a:p>
            <a:pPr marL="342900" indent="-342900">
              <a:lnSpc>
                <a:spcPct val="150000"/>
              </a:lnSpc>
              <a:buFont typeface="Arial" panose="020B0604020202020204" pitchFamily="34" charset="0"/>
              <a:buChar char="•"/>
              <a:defRPr/>
            </a:pPr>
            <a:endParaRPr lang="en-GB" sz="2200"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defRPr/>
            </a:pPr>
            <a:endPar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640652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97579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Career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10 – November</a:t>
            </a:r>
          </a:p>
        </p:txBody>
      </p:sp>
    </p:spTree>
    <p:extLst>
      <p:ext uri="{BB962C8B-B14F-4D97-AF65-F5344CB8AC3E}">
        <p14:creationId xmlns:p14="http://schemas.microsoft.com/office/powerpoint/2010/main" val="3215526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November’s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1711971"/>
          </a:xfrm>
          <a:prstGeom prst="roundRect">
            <a:avLst>
              <a:gd name="adj" fmla="val 0"/>
            </a:avLst>
          </a:prstGeom>
          <a:solidFill>
            <a:srgbClr val="FFD966"/>
          </a:solidFill>
          <a:ln w="28575">
            <a:noFill/>
          </a:ln>
          <a:effectLst>
            <a:outerShdw blurRad="50800" dist="38100" dir="2700000" algn="tl" rotWithShape="0">
              <a:prstClr val="black">
                <a:alpha val="40000"/>
              </a:prstClr>
            </a:outerShdw>
          </a:effectLst>
        </p:spPr>
        <p:txBody>
          <a:bodyPr wrap="square" tIns="46800" anchor="ctr" anchorCtr="0">
            <a:noAutofit/>
          </a:bodyPr>
          <a:lstStyle/>
          <a:p>
            <a:pPr marL="0" marR="0" lvl="0" indent="0" algn="ctr" defTabSz="914400" rtl="0" eaLnBrk="1" fontAlgn="auto" latinLnBrk="0" hangingPunct="1">
              <a:lnSpc>
                <a:spcPct val="150000"/>
              </a:lnSpc>
              <a:spcBef>
                <a:spcPts val="0"/>
              </a:spcBef>
              <a:buClrTx/>
              <a:buSzTx/>
              <a:buFontTx/>
              <a:buNone/>
              <a:tabLst/>
              <a:defRPr/>
            </a:pPr>
            <a:r>
              <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Head</a:t>
            </a:r>
            <a:r>
              <a:rPr kumimoji="0" lang="en-GB" sz="4000" b="1"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teacher</a:t>
            </a:r>
            <a:endPar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84060"/>
            <a:ext cx="5503854" cy="1711971"/>
          </a:xfrm>
          <a:prstGeom prst="roundRect">
            <a:avLst>
              <a:gd name="adj" fmla="val 0"/>
            </a:avLst>
          </a:prstGeom>
          <a:solidFill>
            <a:srgbClr val="FFF2CC"/>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buClrTx/>
              <a:buSzTx/>
              <a:buFontTx/>
              <a:buNone/>
              <a:tabLst/>
              <a:defRPr/>
            </a:pPr>
            <a:r>
              <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a:t>
            </a:r>
            <a:r>
              <a:rPr kumimoji="0" lang="en-GB" sz="2200"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you know about this career.</a:t>
            </a:r>
            <a:endPar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1" name="Graphic 20" descr="Pen with solid fill">
            <a:extLst>
              <a:ext uri="{FF2B5EF4-FFF2-40B4-BE49-F238E27FC236}">
                <a16:creationId xmlns:a16="http://schemas.microsoft.com/office/drawing/2014/main" id="{B724239B-D34D-7D58-53B8-385ADBEF56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6" name="Graphic 5" descr="Schoolhouse with solid fill">
            <a:extLst>
              <a:ext uri="{FF2B5EF4-FFF2-40B4-BE49-F238E27FC236}">
                <a16:creationId xmlns:a16="http://schemas.microsoft.com/office/drawing/2014/main" id="{63D0F27A-C4FC-BC4B-770B-C1347B2A59A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147153" y="2668499"/>
            <a:ext cx="914400" cy="914400"/>
          </a:xfrm>
          <a:prstGeom prst="rect">
            <a:avLst/>
          </a:prstGeom>
        </p:spPr>
      </p:pic>
      <p:pic>
        <p:nvPicPr>
          <p:cNvPr id="7" name="Graphic 6" descr="Books with solid fill">
            <a:extLst>
              <a:ext uri="{FF2B5EF4-FFF2-40B4-BE49-F238E27FC236}">
                <a16:creationId xmlns:a16="http://schemas.microsoft.com/office/drawing/2014/main" id="{850A8BB5-FE7E-8540-566E-44F4BE708AA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228779" y="1206874"/>
            <a:ext cx="914400" cy="914400"/>
          </a:xfrm>
          <a:prstGeom prst="rect">
            <a:avLst/>
          </a:prstGeom>
        </p:spPr>
      </p:pic>
      <p:pic>
        <p:nvPicPr>
          <p:cNvPr id="2" name="Picture 1">
            <a:hlinkClick r:id="rId9"/>
            <a:extLst>
              <a:ext uri="{FF2B5EF4-FFF2-40B4-BE49-F238E27FC236}">
                <a16:creationId xmlns:a16="http://schemas.microsoft.com/office/drawing/2014/main" id="{316A2285-D6D7-0E48-4197-D2618DA9699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874899" y="1369816"/>
            <a:ext cx="4420448" cy="41183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1531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November’s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1711971"/>
          </a:xfrm>
          <a:prstGeom prst="roundRect">
            <a:avLst>
              <a:gd name="adj" fmla="val 0"/>
            </a:avLst>
          </a:prstGeom>
          <a:solidFill>
            <a:srgbClr val="FFD966"/>
          </a:solidFill>
          <a:ln w="28575">
            <a:noFill/>
          </a:ln>
          <a:effectLst>
            <a:outerShdw blurRad="50800" dist="38100" dir="2700000" algn="tl" rotWithShape="0">
              <a:prstClr val="black">
                <a:alpha val="40000"/>
              </a:prstClr>
            </a:outerShdw>
          </a:effectLst>
        </p:spPr>
        <p:txBody>
          <a:bodyPr wrap="square" tIns="46800" anchor="ctr" anchorCtr="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IT support technician</a:t>
            </a: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84060"/>
            <a:ext cx="5503854" cy="1711971"/>
          </a:xfrm>
          <a:prstGeom prst="roundRect">
            <a:avLst>
              <a:gd name="adj" fmla="val 0"/>
            </a:avLst>
          </a:prstGeom>
          <a:solidFill>
            <a:srgbClr val="FFF2CC"/>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career.</a:t>
            </a:r>
          </a:p>
        </p:txBody>
      </p:sp>
      <p:pic>
        <p:nvPicPr>
          <p:cNvPr id="21" name="Graphic 20" descr="Pen with solid fill">
            <a:extLst>
              <a:ext uri="{FF2B5EF4-FFF2-40B4-BE49-F238E27FC236}">
                <a16:creationId xmlns:a16="http://schemas.microsoft.com/office/drawing/2014/main" id="{B724239B-D34D-7D58-53B8-385ADBEF56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11" name="Graphic 10" descr="Programmer male with solid fill">
            <a:extLst>
              <a:ext uri="{FF2B5EF4-FFF2-40B4-BE49-F238E27FC236}">
                <a16:creationId xmlns:a16="http://schemas.microsoft.com/office/drawing/2014/main" id="{589C7F70-AF34-CF54-47B6-B47C2287370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433054" y="2318475"/>
            <a:ext cx="914400" cy="914400"/>
          </a:xfrm>
          <a:prstGeom prst="rect">
            <a:avLst/>
          </a:prstGeom>
        </p:spPr>
      </p:pic>
      <p:pic>
        <p:nvPicPr>
          <p:cNvPr id="13" name="Graphic 12" descr="Cloud Computing with solid fill">
            <a:extLst>
              <a:ext uri="{FF2B5EF4-FFF2-40B4-BE49-F238E27FC236}">
                <a16:creationId xmlns:a16="http://schemas.microsoft.com/office/drawing/2014/main" id="{EA7BDD0C-DE56-EDC9-6780-F04326FA40D9}"/>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36115" y="1066313"/>
            <a:ext cx="914400" cy="914400"/>
          </a:xfrm>
          <a:prstGeom prst="rect">
            <a:avLst/>
          </a:prstGeom>
        </p:spPr>
      </p:pic>
      <p:pic>
        <p:nvPicPr>
          <p:cNvPr id="2" name="Picture 1">
            <a:hlinkClick r:id="rId9"/>
            <a:extLst>
              <a:ext uri="{FF2B5EF4-FFF2-40B4-BE49-F238E27FC236}">
                <a16:creationId xmlns:a16="http://schemas.microsoft.com/office/drawing/2014/main" id="{0EE71B99-DD85-C30D-A3F3-A0DEFD29379F}"/>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010796" y="1407571"/>
            <a:ext cx="4186757" cy="40873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2519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90327" y="316590"/>
            <a:ext cx="12011346"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November’s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IT support technician</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2255290"/>
          </a:xfrm>
          <a:prstGeom prst="roundRect">
            <a:avLst>
              <a:gd name="adj" fmla="val 0"/>
            </a:avLst>
          </a:prstGeom>
          <a:solidFill>
            <a:srgbClr val="FFE699"/>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There are lots of roles that fall under the category of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IT support technician</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Today we'll be hearing from Scott, who’s </a:t>
            </a:r>
            <a:r>
              <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an </a:t>
            </a:r>
            <a:r>
              <a:rPr lang="en-GB" sz="2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infrastructure engineer.</a:t>
            </a: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83572"/>
            <a:ext cx="5503854" cy="1712459"/>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about a time when you’ve needed help with a computer-related problem.</a:t>
            </a:r>
          </a:p>
        </p:txBody>
      </p:sp>
      <p:pic>
        <p:nvPicPr>
          <p:cNvPr id="3" name="Graphic 2" descr="Thought bubble with solid fill">
            <a:extLst>
              <a:ext uri="{FF2B5EF4-FFF2-40B4-BE49-F238E27FC236}">
                <a16:creationId xmlns:a16="http://schemas.microsoft.com/office/drawing/2014/main" id="{B46080A7-C5F8-4B16-25E5-025264779F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8798" y="5038830"/>
            <a:ext cx="914400" cy="914400"/>
          </a:xfrm>
          <a:prstGeom prst="rect">
            <a:avLst/>
          </a:prstGeom>
        </p:spPr>
      </p:pic>
      <p:pic>
        <p:nvPicPr>
          <p:cNvPr id="5" name="Picture 4">
            <a:hlinkClick r:id="rId5"/>
            <a:extLst>
              <a:ext uri="{FF2B5EF4-FFF2-40B4-BE49-F238E27FC236}">
                <a16:creationId xmlns:a16="http://schemas.microsoft.com/office/drawing/2014/main" id="{BC338CA5-1D9F-1DDE-F0E6-F2CEE6814F0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010796" y="1407571"/>
            <a:ext cx="4186757" cy="40873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78418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86869" y="346811"/>
            <a:ext cx="12217534"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November’s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IT support technician</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F3C93B2-B4DE-F3C3-FFD3-FF3841D349DB}"/>
              </a:ext>
            </a:extLst>
          </p:cNvPr>
          <p:cNvSpPr txBox="1"/>
          <p:nvPr/>
        </p:nvSpPr>
        <p:spPr>
          <a:xfrm>
            <a:off x="592146" y="1168400"/>
            <a:ext cx="7053253" cy="4673601"/>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lang="en-US" sz="1850" b="0" i="0" dirty="0">
                <a:solidFill>
                  <a:srgbClr val="000000"/>
                </a:solidFill>
                <a:effectLst/>
              </a:rPr>
              <a:t>How can you </a:t>
            </a:r>
            <a:r>
              <a:rPr lang="en-US" sz="1850" b="0" i="0" dirty="0">
                <a:solidFill>
                  <a:schemeClr val="tx1"/>
                </a:solidFill>
                <a:effectLst/>
              </a:rPr>
              <a:t>gain</a:t>
            </a:r>
            <a:r>
              <a:rPr lang="en-US" sz="1850" b="0" i="0" dirty="0">
                <a:solidFill>
                  <a:srgbClr val="000000"/>
                </a:solidFill>
                <a:effectLst/>
              </a:rPr>
              <a:t> experience or learn more about this career, such as through </a:t>
            </a:r>
            <a:r>
              <a:rPr lang="en-US" sz="1850" b="1" i="0" dirty="0">
                <a:solidFill>
                  <a:srgbClr val="000000"/>
                </a:solidFill>
                <a:effectLst/>
              </a:rPr>
              <a:t>work experience</a:t>
            </a:r>
            <a:r>
              <a:rPr lang="en-US" sz="1850" b="0" i="0" dirty="0">
                <a:solidFill>
                  <a:srgbClr val="000000"/>
                </a:solidFill>
                <a:effectLst/>
              </a:rPr>
              <a:t> or </a:t>
            </a:r>
            <a:r>
              <a:rPr lang="en-US" sz="1850" b="1" i="0" dirty="0">
                <a:solidFill>
                  <a:srgbClr val="000000"/>
                </a:solidFill>
                <a:effectLst/>
              </a:rPr>
              <a:t>volunteering</a:t>
            </a:r>
            <a:r>
              <a:rPr lang="en-US" sz="1850" b="0" i="0" dirty="0">
                <a:solidFill>
                  <a:srgbClr val="000000"/>
                </a:solidFill>
                <a:effectLst/>
              </a:rPr>
              <a:t>?</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lang="en-US" sz="1850" b="0" i="0" dirty="0">
                <a:solidFill>
                  <a:srgbClr val="000000"/>
                </a:solidFill>
                <a:effectLst/>
              </a:rPr>
              <a:t>How do values, like </a:t>
            </a:r>
            <a:r>
              <a:rPr lang="en-US" sz="1850" b="1" dirty="0">
                <a:solidFill>
                  <a:srgbClr val="000000"/>
                </a:solidFill>
              </a:rPr>
              <a:t>teamwork</a:t>
            </a:r>
            <a:r>
              <a:rPr lang="en-US" sz="1850" dirty="0">
                <a:solidFill>
                  <a:srgbClr val="000000"/>
                </a:solidFill>
              </a:rPr>
              <a:t> and </a:t>
            </a:r>
            <a:r>
              <a:rPr lang="en-US" sz="1850" b="1" dirty="0">
                <a:solidFill>
                  <a:srgbClr val="000000"/>
                </a:solidFill>
              </a:rPr>
              <a:t>problem solving</a:t>
            </a:r>
            <a:r>
              <a:rPr lang="en-US" sz="1850" dirty="0">
                <a:solidFill>
                  <a:srgbClr val="000000"/>
                </a:solidFill>
              </a:rPr>
              <a:t> </a:t>
            </a:r>
            <a:r>
              <a:rPr lang="en-US" sz="1850" b="0" i="0" dirty="0">
                <a:solidFill>
                  <a:srgbClr val="000000"/>
                </a:solidFill>
                <a:effectLst/>
              </a:rPr>
              <a:t>fit with this career? </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lang="en-US" sz="1850" b="0" i="0" dirty="0">
                <a:solidFill>
                  <a:srgbClr val="000000"/>
                </a:solidFill>
                <a:effectLst/>
              </a:rPr>
              <a:t>What </a:t>
            </a:r>
            <a:r>
              <a:rPr lang="en-US" sz="1850" b="1" i="0" dirty="0">
                <a:solidFill>
                  <a:srgbClr val="000000"/>
                </a:solidFill>
                <a:effectLst/>
              </a:rPr>
              <a:t>skills</a:t>
            </a:r>
            <a:r>
              <a:rPr lang="en-US" sz="1850" b="0" i="0" dirty="0">
                <a:solidFill>
                  <a:srgbClr val="000000"/>
                </a:solidFill>
                <a:effectLst/>
              </a:rPr>
              <a:t> are essential for this career? Do you use any of those skills in your </a:t>
            </a:r>
            <a:r>
              <a:rPr lang="en-US" sz="1850" b="1" i="0" dirty="0">
                <a:solidFill>
                  <a:srgbClr val="000000"/>
                </a:solidFill>
                <a:effectLst/>
              </a:rPr>
              <a:t>school subjects</a:t>
            </a:r>
            <a:r>
              <a:rPr lang="en-US" sz="1850" b="0" i="0" dirty="0">
                <a:solidFill>
                  <a:srgbClr val="000000"/>
                </a:solidFill>
                <a:effectLst/>
              </a:rPr>
              <a:t>?</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lang="en-US" sz="1850" b="0" i="0" dirty="0">
                <a:solidFill>
                  <a:srgbClr val="000000"/>
                </a:solidFill>
                <a:effectLst/>
              </a:rPr>
              <a:t>If you could ask Scott anything, </a:t>
            </a:r>
            <a:r>
              <a:rPr lang="en-US" sz="1850" b="1" i="0" dirty="0">
                <a:solidFill>
                  <a:srgbClr val="000000"/>
                </a:solidFill>
                <a:effectLst/>
              </a:rPr>
              <a:t>what question would you ask him</a:t>
            </a:r>
            <a:r>
              <a:rPr lang="en-US" sz="1850" b="0" i="0" dirty="0">
                <a:solidFill>
                  <a:srgbClr val="000000"/>
                </a:solidFill>
                <a:effectLst/>
              </a:rPr>
              <a:t>?</a:t>
            </a:r>
            <a:endParaRPr kumimoji="0" lang="en-GB" sz="1850" b="0" i="0" u="none" strike="noStrike" kern="1200" cap="none" spc="0" normalizeH="0" baseline="0" noProof="0" dirty="0">
              <a:ln>
                <a:noFill/>
              </a:ln>
              <a:solidFill>
                <a:srgbClr val="FF0000"/>
              </a:solidFill>
              <a:effectLst/>
              <a:uLnTx/>
              <a:uFillTx/>
            </a:endParaRPr>
          </a:p>
        </p:txBody>
      </p:sp>
      <p:pic>
        <p:nvPicPr>
          <p:cNvPr id="3" name="Picture 2">
            <a:hlinkClick r:id="rId3"/>
            <a:extLst>
              <a:ext uri="{FF2B5EF4-FFF2-40B4-BE49-F238E27FC236}">
                <a16:creationId xmlns:a16="http://schemas.microsoft.com/office/drawing/2014/main" id="{1CBE8671-8DA6-8168-3BF4-AC0D00D2B53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40331" y="1882211"/>
            <a:ext cx="3168847" cy="30935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981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E5EC0-A5AC-D866-F8FA-3ED4DFA7EC9E}"/>
              </a:ext>
            </a:extLst>
          </p:cNvPr>
          <p:cNvSpPr>
            <a:spLocks noGrp="1"/>
          </p:cNvSpPr>
          <p:nvPr>
            <p:ph type="title"/>
          </p:nvPr>
        </p:nvSpPr>
        <p:spPr>
          <a:xfrm>
            <a:off x="386400" y="351480"/>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Curious about </a:t>
            </a:r>
            <a:r>
              <a:rPr lang="en-GB" sz="3200" b="1" dirty="0">
                <a:latin typeface="Open sans" panose="020B0606030504020204" pitchFamily="34" charset="0"/>
                <a:ea typeface="Open sans" panose="020B0606030504020204" pitchFamily="34" charset="0"/>
                <a:cs typeface="Open sans" panose="020B0606030504020204" pitchFamily="34" charset="0"/>
              </a:rPr>
              <a:t>t</a:t>
            </a:r>
            <a:r>
              <a:rPr lang="en-GB" sz="3200" b="1" dirty="0">
                <a:effectLst/>
                <a:latin typeface="Open sans" panose="020B0606030504020204" pitchFamily="34" charset="0"/>
                <a:ea typeface="Open sans" panose="020B0606030504020204" pitchFamily="34" charset="0"/>
                <a:cs typeface="Open sans" panose="020B0606030504020204" pitchFamily="34" charset="0"/>
              </a:rPr>
              <a:t>his </a:t>
            </a:r>
            <a:r>
              <a:rPr lang="en-GB" sz="3200" b="1" dirty="0">
                <a:latin typeface="Open sans" panose="020B0606030504020204" pitchFamily="34" charset="0"/>
                <a:ea typeface="Open sans" panose="020B0606030504020204" pitchFamily="34" charset="0"/>
                <a:cs typeface="Open sans" panose="020B0606030504020204" pitchFamily="34" charset="0"/>
              </a:rPr>
              <a:t>c</a:t>
            </a:r>
            <a:r>
              <a:rPr lang="en-GB" sz="3200" b="1" dirty="0">
                <a:effectLst/>
                <a:latin typeface="Open sans" panose="020B0606030504020204" pitchFamily="34" charset="0"/>
                <a:ea typeface="Open sans" panose="020B0606030504020204" pitchFamily="34" charset="0"/>
                <a:cs typeface="Open sans" panose="020B0606030504020204" pitchFamily="34" charset="0"/>
              </a:rPr>
              <a:t>areer? Discover more on Unifrog!</a:t>
            </a:r>
          </a:p>
        </p:txBody>
      </p:sp>
      <p:sp>
        <p:nvSpPr>
          <p:cNvPr id="3" name="TextBox 2">
            <a:extLst>
              <a:ext uri="{FF2B5EF4-FFF2-40B4-BE49-F238E27FC236}">
                <a16:creationId xmlns:a16="http://schemas.microsoft.com/office/drawing/2014/main" id="{9944CC78-3E86-899A-9D49-DDFA7BB742FD}"/>
              </a:ext>
            </a:extLst>
          </p:cNvPr>
          <p:cNvSpPr txBox="1"/>
          <p:nvPr/>
        </p:nvSpPr>
        <p:spPr>
          <a:xfrm>
            <a:off x="368040" y="1059249"/>
            <a:ext cx="6850362" cy="3443748"/>
          </a:xfrm>
          <a:prstGeom prst="rect">
            <a:avLst/>
          </a:prstGeom>
          <a:solidFill>
            <a:schemeClr val="bg1"/>
          </a:solidFill>
        </p:spPr>
        <p:txBody>
          <a:bodyPr wrap="square" anchor="t" anchorCtr="0">
            <a:noAutofit/>
          </a:bodyPr>
          <a:lstStyle/>
          <a:p>
            <a:pPr marL="342900" indent="-342900">
              <a:lnSpc>
                <a:spcPct val="150000"/>
              </a:lnSpc>
              <a:spcAft>
                <a:spcPts val="3000"/>
              </a:spcAft>
              <a:buFont typeface="Arial" panose="020B0604020202020204" pitchFamily="34" charset="0"/>
              <a:buChar char="•"/>
              <a:defRPr/>
            </a:pP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Explore the</a:t>
            </a:r>
            <a:r>
              <a:rPr lang="en-GB" sz="2200" dirty="0">
                <a:latin typeface="Open Sans" panose="020B0606030504020204" pitchFamily="34" charset="0"/>
                <a:ea typeface="Open Sans" panose="020B0606030504020204" pitchFamily="34" charset="0"/>
                <a:cs typeface="Open Sans" panose="020B0606030504020204" pitchFamily="34" charset="0"/>
              </a:rPr>
              <a:t> </a:t>
            </a:r>
            <a:r>
              <a:rPr lang="en-GB" sz="2200" b="1" dirty="0">
                <a:latin typeface="Open Sans" panose="020B0606030504020204" pitchFamily="34" charset="0"/>
                <a:ea typeface="Open Sans" panose="020B0606030504020204" pitchFamily="34" charset="0"/>
                <a:cs typeface="Open Sans" panose="020B0606030504020204" pitchFamily="34" charset="0"/>
              </a:rPr>
              <a:t>IT support technician</a:t>
            </a:r>
            <a:r>
              <a:rPr lang="en-GB" sz="2200" dirty="0">
                <a:latin typeface="Open Sans" panose="020B0606030504020204" pitchFamily="34" charset="0"/>
                <a:ea typeface="Open Sans" panose="020B0606030504020204" pitchFamily="34" charset="0"/>
                <a:cs typeface="Open Sans" panose="020B0606030504020204" pitchFamily="34" charset="0"/>
              </a:rPr>
              <a:t> career profile. </a:t>
            </a:r>
          </a:p>
          <a:p>
            <a:pPr marL="342900" indent="-342900">
              <a:lnSpc>
                <a:spcPct val="150000"/>
              </a:lnSpc>
              <a:spcAft>
                <a:spcPts val="30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career profiles, like</a:t>
            </a:r>
            <a:r>
              <a:rPr lang="en-GB" sz="2200" b="1" dirty="0">
                <a:latin typeface="Open Sans" panose="020B0606030504020204" pitchFamily="34" charset="0"/>
                <a:ea typeface="Open Sans" panose="020B0606030504020204" pitchFamily="34" charset="0"/>
                <a:cs typeface="Open Sans" panose="020B0606030504020204" pitchFamily="34" charset="0"/>
              </a:rPr>
              <a:t> IT project manager </a:t>
            </a:r>
            <a:r>
              <a:rPr lang="en-GB" sz="2200" dirty="0">
                <a:latin typeface="Open Sans" panose="020B0606030504020204" pitchFamily="34" charset="0"/>
                <a:ea typeface="Open Sans" panose="020B0606030504020204" pitchFamily="34" charset="0"/>
                <a:cs typeface="Open Sans" panose="020B0606030504020204" pitchFamily="34" charset="0"/>
              </a:rPr>
              <a:t>and</a:t>
            </a:r>
            <a:r>
              <a:rPr lang="en-GB" sz="2200" b="1" dirty="0">
                <a:latin typeface="Open Sans" panose="020B0606030504020204" pitchFamily="34" charset="0"/>
                <a:ea typeface="Open Sans" panose="020B0606030504020204" pitchFamily="34" charset="0"/>
                <a:cs typeface="Open Sans" panose="020B0606030504020204" pitchFamily="34" charset="0"/>
              </a:rPr>
              <a:t> network engineer</a:t>
            </a:r>
            <a:r>
              <a:rPr lang="en-GB" sz="2200" dirty="0">
                <a:latin typeface="Open Sans" panose="020B0606030504020204" pitchFamily="34" charset="0"/>
                <a:ea typeface="Open Sans" panose="020B0606030504020204" pitchFamily="34" charset="0"/>
                <a:cs typeface="Open Sans" panose="020B0606030504020204" pitchFamily="34" charset="0"/>
              </a:rPr>
              <a:t>. </a:t>
            </a:r>
          </a:p>
          <a:p>
            <a:pPr marL="342900" indent="-342900">
              <a:lnSpc>
                <a:spcPct val="150000"/>
              </a:lnSpc>
              <a:spcAft>
                <a:spcPts val="30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subject profiles, like </a:t>
            </a:r>
            <a:r>
              <a:rPr lang="en-GB" sz="2200" b="1" dirty="0">
                <a:latin typeface="Open Sans" panose="020B0606030504020204" pitchFamily="34" charset="0"/>
                <a:ea typeface="Open Sans" panose="020B0606030504020204" pitchFamily="34" charset="0"/>
                <a:cs typeface="Open Sans" panose="020B0606030504020204" pitchFamily="34" charset="0"/>
              </a:rPr>
              <a:t>information systems</a:t>
            </a:r>
            <a:r>
              <a:rPr lang="en-GB" sz="2200" dirty="0">
                <a:latin typeface="Open Sans" panose="020B0606030504020204" pitchFamily="34" charset="0"/>
                <a:ea typeface="Open Sans" panose="020B0606030504020204" pitchFamily="34" charset="0"/>
                <a:cs typeface="Open Sans" panose="020B0606030504020204" pitchFamily="34" charset="0"/>
              </a:rPr>
              <a:t>.</a:t>
            </a:r>
            <a:endPar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7EF48955-C9BC-525B-825E-AF89BD8A6B3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81673" y="1014146"/>
            <a:ext cx="2026144" cy="1978018"/>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74889799-B295-6085-DFAF-405B4AEA2D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720589" y="1020668"/>
            <a:ext cx="1924557" cy="1978018"/>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7C65F745-1836-38E4-4D65-2603D4FAA50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181673" y="3059945"/>
            <a:ext cx="2026143" cy="1978018"/>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2623DC52-DF16-5C0A-8DBC-F54B246ADC9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720588" y="3059945"/>
            <a:ext cx="1924557" cy="1979413"/>
          </a:xfrm>
          <a:prstGeom prst="rect">
            <a:avLst/>
          </a:prstGeom>
          <a:ln>
            <a:noFill/>
          </a:ln>
          <a:effectLst>
            <a:outerShdw blurRad="292100" dist="139700" dir="2700000" algn="tl" rotWithShape="0">
              <a:srgbClr val="333333">
                <a:alpha val="65000"/>
              </a:srgbClr>
            </a:outerShdw>
          </a:effectLst>
        </p:spPr>
      </p:pic>
      <p:pic>
        <p:nvPicPr>
          <p:cNvPr id="9" name="Graphic 8">
            <a:extLst>
              <a:ext uri="{FF2B5EF4-FFF2-40B4-BE49-F238E27FC236}">
                <a16:creationId xmlns:a16="http://schemas.microsoft.com/office/drawing/2014/main" id="{30DA8610-EBB3-EEE1-073C-645195A03106}"/>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956428">
            <a:off x="8884326" y="2233745"/>
            <a:ext cx="501837" cy="501837"/>
          </a:xfrm>
          <a:prstGeom prst="rect">
            <a:avLst/>
          </a:prstGeom>
        </p:spPr>
      </p:pic>
      <p:sp>
        <p:nvSpPr>
          <p:cNvPr id="10" name="TextBox 9">
            <a:extLst>
              <a:ext uri="{FF2B5EF4-FFF2-40B4-BE49-F238E27FC236}">
                <a16:creationId xmlns:a16="http://schemas.microsoft.com/office/drawing/2014/main" id="{87D62C80-0A5E-2017-046F-F18446CBF7DF}"/>
              </a:ext>
            </a:extLst>
          </p:cNvPr>
          <p:cNvSpPr txBox="1"/>
          <p:nvPr/>
        </p:nvSpPr>
        <p:spPr>
          <a:xfrm>
            <a:off x="386400" y="5199056"/>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0" marR="0" lvl="2"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11" name="Graphic 10">
            <a:extLst>
              <a:ext uri="{FF2B5EF4-FFF2-40B4-BE49-F238E27FC236}">
                <a16:creationId xmlns:a16="http://schemas.microsoft.com/office/drawing/2014/main" id="{932D6D9E-5270-C52E-9FC5-ECAD4C82B06F}"/>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4744" y="5264588"/>
            <a:ext cx="603656" cy="603656"/>
          </a:xfrm>
          <a:prstGeom prst="rect">
            <a:avLst/>
          </a:prstGeom>
        </p:spPr>
      </p:pic>
    </p:spTree>
    <p:extLst>
      <p:ext uri="{BB962C8B-B14F-4D97-AF65-F5344CB8AC3E}">
        <p14:creationId xmlns:p14="http://schemas.microsoft.com/office/powerpoint/2010/main" val="26480234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7000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Subject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10 – November</a:t>
            </a:r>
          </a:p>
        </p:txBody>
      </p:sp>
    </p:spTree>
    <p:extLst>
      <p:ext uri="{BB962C8B-B14F-4D97-AF65-F5344CB8AC3E}">
        <p14:creationId xmlns:p14="http://schemas.microsoft.com/office/powerpoint/2010/main" val="29084811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November’s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F31953B9-69B4-6EFC-A534-9CEFDA1F3638}"/>
              </a:ext>
            </a:extLst>
          </p:cNvPr>
          <p:cNvSpPr txBox="1"/>
          <p:nvPr/>
        </p:nvSpPr>
        <p:spPr>
          <a:xfrm>
            <a:off x="592147" y="1361969"/>
            <a:ext cx="5503854" cy="1711971"/>
          </a:xfrm>
          <a:prstGeom prst="roundRect">
            <a:avLst>
              <a:gd name="adj" fmla="val 0"/>
            </a:avLst>
          </a:prstGeom>
          <a:solidFill>
            <a:srgbClr val="CBA7E3"/>
          </a:solidFill>
          <a:ln w="28575">
            <a:noFill/>
          </a:ln>
          <a:effectLst>
            <a:outerShdw blurRad="50800" dist="38100" dir="2700000" algn="tl" rotWithShape="0">
              <a:prstClr val="black">
                <a:alpha val="40000"/>
              </a:prstClr>
            </a:outerShdw>
          </a:effectLst>
        </p:spPr>
        <p:txBody>
          <a:bodyPr wrap="square" tIns="46800" anchor="ctr" anchorCtr="0">
            <a:noAutofit/>
          </a:bodyPr>
          <a:lstStyle/>
          <a:p>
            <a:pPr lvl="0" algn="ctr">
              <a:lnSpc>
                <a:spcPct val="120000"/>
              </a:lnSpc>
              <a:defRPr/>
            </a:pPr>
            <a:r>
              <a:rPr lang="en-GB" sz="3600" b="1" dirty="0">
                <a:solidFill>
                  <a:prstClr val="black"/>
                </a:solidFill>
                <a:latin typeface="Open Sans" panose="020B0606030504020204" pitchFamily="34" charset="0"/>
                <a:ea typeface="Open Sans" panose="020B0606030504020204" pitchFamily="34" charset="0"/>
                <a:cs typeface="Open Sans" panose="020B0606030504020204" pitchFamily="34" charset="0"/>
              </a:rPr>
              <a:t>Portuguese studies</a:t>
            </a:r>
            <a:endParaRPr kumimoji="0" lang="en-GB" sz="36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2FEDA08F-47AD-1FBC-7D9F-9DDDC2518CE3}"/>
              </a:ext>
            </a:extLst>
          </p:cNvPr>
          <p:cNvSpPr txBox="1"/>
          <p:nvPr/>
        </p:nvSpPr>
        <p:spPr>
          <a:xfrm>
            <a:off x="592147" y="3784060"/>
            <a:ext cx="5503854" cy="1711971"/>
          </a:xfrm>
          <a:prstGeom prst="roundRect">
            <a:avLst>
              <a:gd name="adj" fmla="val 0"/>
            </a:avLst>
          </a:prstGeom>
          <a:solidFill>
            <a:srgbClr val="ECDFF5"/>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subject.</a:t>
            </a:r>
          </a:p>
        </p:txBody>
      </p:sp>
      <p:pic>
        <p:nvPicPr>
          <p:cNvPr id="6" name="Graphic 5" descr="Pen with solid fill">
            <a:extLst>
              <a:ext uri="{FF2B5EF4-FFF2-40B4-BE49-F238E27FC236}">
                <a16:creationId xmlns:a16="http://schemas.microsoft.com/office/drawing/2014/main" id="{8D2D4C01-611B-4EAA-1E8C-B06301A89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12" name="Graphic 11" descr="Flag with solid fill">
            <a:extLst>
              <a:ext uri="{FF2B5EF4-FFF2-40B4-BE49-F238E27FC236}">
                <a16:creationId xmlns:a16="http://schemas.microsoft.com/office/drawing/2014/main" id="{74447AE9-E65D-1931-88FF-05B37A66536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rot="20909610">
            <a:off x="363350" y="1399315"/>
            <a:ext cx="914400" cy="914400"/>
          </a:xfrm>
          <a:prstGeom prst="rect">
            <a:avLst/>
          </a:prstGeom>
        </p:spPr>
      </p:pic>
      <p:pic>
        <p:nvPicPr>
          <p:cNvPr id="14" name="Graphic 13" descr="Banjo with solid fill">
            <a:extLst>
              <a:ext uri="{FF2B5EF4-FFF2-40B4-BE49-F238E27FC236}">
                <a16:creationId xmlns:a16="http://schemas.microsoft.com/office/drawing/2014/main" id="{77FF8FD5-F1A4-90DC-6CBB-5120DFD5D960}"/>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221184" y="2138678"/>
            <a:ext cx="1185627" cy="1185627"/>
          </a:xfrm>
          <a:prstGeom prst="rect">
            <a:avLst/>
          </a:prstGeom>
        </p:spPr>
      </p:pic>
      <p:pic>
        <p:nvPicPr>
          <p:cNvPr id="5" name="Picture 4">
            <a:hlinkClick r:id="rId9"/>
            <a:extLst>
              <a:ext uri="{FF2B5EF4-FFF2-40B4-BE49-F238E27FC236}">
                <a16:creationId xmlns:a16="http://schemas.microsoft.com/office/drawing/2014/main" id="{067E335E-5BF8-2EB5-AB94-6E25D3F6DC3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031121" y="1400069"/>
            <a:ext cx="4156492" cy="40959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1274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F9EC61-BD58-2119-4510-958F70CE0DFD}"/>
              </a:ext>
            </a:extLst>
          </p:cNvPr>
          <p:cNvSpPr txBox="1"/>
          <p:nvPr/>
        </p:nvSpPr>
        <p:spPr>
          <a:xfrm>
            <a:off x="592147" y="1361969"/>
            <a:ext cx="5503854" cy="2483890"/>
          </a:xfrm>
          <a:prstGeom prst="roundRect">
            <a:avLst>
              <a:gd name="adj" fmla="val 0"/>
            </a:avLst>
          </a:prstGeom>
          <a:solidFill>
            <a:srgbClr val="DDC5ED"/>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There are lots of degrees that fall under the category of </a:t>
            </a:r>
            <a:r>
              <a:rPr kumimoji="0" lang="en-GB" sz="2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Portuguese studies</a:t>
            </a: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Today we'll be hearing from Emma, who’s studying </a:t>
            </a:r>
            <a:r>
              <a:rPr lang="en-GB" sz="2100" b="1" dirty="0">
                <a:solidFill>
                  <a:prstClr val="black"/>
                </a:solidFill>
                <a:latin typeface="Open Sans" panose="020B0606030504020204" pitchFamily="34" charset="0"/>
                <a:ea typeface="Open Sans" panose="020B0606030504020204" pitchFamily="34" charset="0"/>
                <a:cs typeface="Open Sans" panose="020B0606030504020204" pitchFamily="34" charset="0"/>
              </a:rPr>
              <a:t>m</a:t>
            </a:r>
            <a:r>
              <a:rPr kumimoji="0" lang="en-GB" sz="2100" b="1"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odern</a:t>
            </a:r>
            <a:r>
              <a:rPr kumimoji="0" lang="en-GB" sz="2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languages and business </a:t>
            </a:r>
            <a:r>
              <a:rPr kumimoji="0" lang="en-GB" sz="21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(Spanish and Portuguese).</a:t>
            </a:r>
          </a:p>
        </p:txBody>
      </p:sp>
      <p:sp>
        <p:nvSpPr>
          <p:cNvPr id="3" name="TextBox 2">
            <a:extLst>
              <a:ext uri="{FF2B5EF4-FFF2-40B4-BE49-F238E27FC236}">
                <a16:creationId xmlns:a16="http://schemas.microsoft.com/office/drawing/2014/main" id="{868754C6-D3B2-413C-BE8A-43DCA8EC2594}"/>
              </a:ext>
            </a:extLst>
          </p:cNvPr>
          <p:cNvSpPr txBox="1"/>
          <p:nvPr/>
        </p:nvSpPr>
        <p:spPr>
          <a:xfrm>
            <a:off x="592147" y="4019550"/>
            <a:ext cx="5503854" cy="1476481"/>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about how it might feel to be in a country where</a:t>
            </a:r>
            <a:r>
              <a:rPr lang="en-GB" sz="2100" dirty="0"/>
              <a:t> you </a:t>
            </a:r>
            <a:r>
              <a:rPr lang="en-GB" sz="2100" b="1" dirty="0"/>
              <a:t>can’t </a:t>
            </a:r>
            <a:r>
              <a:rPr lang="en-GB" sz="2100" dirty="0"/>
              <a:t>speak the language.</a:t>
            </a:r>
            <a:endParaRPr kumimoji="0" lang="en-GB" sz="2100" b="1" i="0" u="none" strike="noStrike" kern="1200" cap="none" spc="0" normalizeH="0" baseline="0" noProof="0" dirty="0">
              <a:ln>
                <a:noFill/>
              </a:ln>
              <a:solidFill>
                <a:srgbClr val="FF000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Graphic 5" descr="Thought bubble with solid fill">
            <a:extLst>
              <a:ext uri="{FF2B5EF4-FFF2-40B4-BE49-F238E27FC236}">
                <a16:creationId xmlns:a16="http://schemas.microsoft.com/office/drawing/2014/main" id="{10B90474-F298-5AB5-5462-8BC9EF7AD8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8798" y="5038830"/>
            <a:ext cx="914400" cy="914400"/>
          </a:xfrm>
          <a:prstGeom prst="rect">
            <a:avLst/>
          </a:prstGeom>
        </p:spPr>
      </p:pic>
      <p:pic>
        <p:nvPicPr>
          <p:cNvPr id="5" name="Picture 4">
            <a:hlinkClick r:id="rId5"/>
            <a:extLst>
              <a:ext uri="{FF2B5EF4-FFF2-40B4-BE49-F238E27FC236}">
                <a16:creationId xmlns:a16="http://schemas.microsoft.com/office/drawing/2014/main" id="{65CF6495-6CCE-D889-CA38-7C715E8DB48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031121" y="1400069"/>
            <a:ext cx="4156491" cy="4095961"/>
          </a:xfrm>
          <a:prstGeom prst="rect">
            <a:avLst/>
          </a:prstGeom>
          <a:ln>
            <a:noFill/>
          </a:ln>
          <a:effectLst>
            <a:outerShdw blurRad="292100" dist="139700" dir="2700000" algn="tl" rotWithShape="0">
              <a:srgbClr val="333333">
                <a:alpha val="65000"/>
              </a:srgbClr>
            </a:outerShdw>
          </a:effectLst>
        </p:spPr>
      </p:pic>
      <p:sp>
        <p:nvSpPr>
          <p:cNvPr id="9" name="Title 1">
            <a:extLst>
              <a:ext uri="{FF2B5EF4-FFF2-40B4-BE49-F238E27FC236}">
                <a16:creationId xmlns:a16="http://schemas.microsoft.com/office/drawing/2014/main" id="{FB03D540-8C21-D329-7E93-0DE2EF4F7B85}"/>
              </a:ext>
            </a:extLst>
          </p:cNvPr>
          <p:cNvSpPr txBox="1">
            <a:spLocks/>
          </p:cNvSpPr>
          <p:nvPr/>
        </p:nvSpPr>
        <p:spPr>
          <a:xfrm>
            <a:off x="180654" y="338209"/>
            <a:ext cx="12011346" cy="6691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November’s subject of the month is… Portuguese studies</a:t>
            </a:r>
            <a:endParaRPr lang="en-GB" sz="32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74681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D69816-A9DA-E0C5-4DEA-42FA859BC7A0}"/>
              </a:ext>
            </a:extLst>
          </p:cNvPr>
          <p:cNvSpPr txBox="1"/>
          <p:nvPr/>
        </p:nvSpPr>
        <p:spPr>
          <a:xfrm>
            <a:off x="332840" y="1092200"/>
            <a:ext cx="7053252" cy="4673600"/>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What sorts of </a:t>
            </a:r>
            <a:r>
              <a:rPr kumimoji="0" lang="en-GB" sz="22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careers</a:t>
            </a: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could this subject lead to?</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Why is being </a:t>
            </a:r>
            <a:r>
              <a:rPr kumimoji="0" lang="en-GB" sz="22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open-minded</a:t>
            </a: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important when studying this subject?</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Which </a:t>
            </a:r>
            <a:r>
              <a:rPr kumimoji="0" lang="en-GB" sz="22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GCSE (or equivalent) subjects</a:t>
            </a: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could help someone to prepare for this degree?</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What else would you like to </a:t>
            </a:r>
            <a:r>
              <a:rPr kumimoji="0" lang="en-GB" sz="22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know</a:t>
            </a: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about this subject? Where could you </a:t>
            </a:r>
            <a:r>
              <a:rPr kumimoji="0" lang="en-GB" sz="22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find</a:t>
            </a:r>
            <a:r>
              <a:rPr kumimoji="0" lang="en-GB" sz="2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this information?</a:t>
            </a:r>
          </a:p>
        </p:txBody>
      </p:sp>
      <p:sp>
        <p:nvSpPr>
          <p:cNvPr id="9" name="Title 1">
            <a:extLst>
              <a:ext uri="{FF2B5EF4-FFF2-40B4-BE49-F238E27FC236}">
                <a16:creationId xmlns:a16="http://schemas.microsoft.com/office/drawing/2014/main" id="{11448C38-8891-B74B-F498-BF9F57DD6434}"/>
              </a:ext>
            </a:extLst>
          </p:cNvPr>
          <p:cNvSpPr txBox="1">
            <a:spLocks/>
          </p:cNvSpPr>
          <p:nvPr/>
        </p:nvSpPr>
        <p:spPr>
          <a:xfrm>
            <a:off x="180654" y="338209"/>
            <a:ext cx="12011346" cy="6691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November’s subject of the month is… Portuguese studies</a:t>
            </a:r>
            <a:endParaRPr lang="en-GB" sz="3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hlinkClick r:id="rId3"/>
            <a:extLst>
              <a:ext uri="{FF2B5EF4-FFF2-40B4-BE49-F238E27FC236}">
                <a16:creationId xmlns:a16="http://schemas.microsoft.com/office/drawing/2014/main" id="{1B0B2B47-B160-803D-ABE7-89814C66825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702669" y="1381019"/>
            <a:ext cx="4156491" cy="40959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59476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5C9C06-1A27-A3F9-913E-63116C2BB7C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56465" y="3305895"/>
            <a:ext cx="1639621" cy="1600676"/>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861BDBE4-6277-3F55-C058-6482AB43F70D}"/>
              </a:ext>
            </a:extLst>
          </p:cNvPr>
          <p:cNvSpPr>
            <a:spLocks noGrp="1"/>
          </p:cNvSpPr>
          <p:nvPr>
            <p:ph type="title"/>
          </p:nvPr>
        </p:nvSpPr>
        <p:spPr>
          <a:xfrm>
            <a:off x="386400" y="531516"/>
            <a:ext cx="11419200" cy="669188"/>
          </a:xfrm>
        </p:spPr>
        <p:txBody>
          <a:bodyPr>
            <a:noAutofit/>
          </a:body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Fascinated by this field? Find out more on Unifrog!</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391A7598-E612-B624-007F-88598A231382}"/>
              </a:ext>
            </a:extLst>
          </p:cNvPr>
          <p:cNvSpPr txBox="1"/>
          <p:nvPr/>
        </p:nvSpPr>
        <p:spPr>
          <a:xfrm>
            <a:off x="386400" y="5199056"/>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0" marR="0" lvl="2"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4" name="Graphic 3">
            <a:extLst>
              <a:ext uri="{FF2B5EF4-FFF2-40B4-BE49-F238E27FC236}">
                <a16:creationId xmlns:a16="http://schemas.microsoft.com/office/drawing/2014/main" id="{B01C8B34-033A-9966-F7CA-133ADAA8C8A1}"/>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744" y="5264588"/>
            <a:ext cx="603656" cy="603656"/>
          </a:xfrm>
          <a:prstGeom prst="rect">
            <a:avLst/>
          </a:prstGeom>
        </p:spPr>
      </p:pic>
      <p:pic>
        <p:nvPicPr>
          <p:cNvPr id="6" name="Picture 5">
            <a:extLst>
              <a:ext uri="{FF2B5EF4-FFF2-40B4-BE49-F238E27FC236}">
                <a16:creationId xmlns:a16="http://schemas.microsoft.com/office/drawing/2014/main" id="{161B6AE3-6979-D9DF-CDC9-FFF813147BE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479718" y="1415693"/>
            <a:ext cx="1636220" cy="161239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2E46ACD-96BD-9543-7282-20D6D175BED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603937" y="1407751"/>
            <a:ext cx="1675624" cy="161194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3AFF7E20-A5A3-3CC1-0F90-BE9150C378E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653841" y="3300485"/>
            <a:ext cx="1625720" cy="1606086"/>
          </a:xfrm>
          <a:prstGeom prst="rect">
            <a:avLst/>
          </a:prstGeom>
          <a:ln>
            <a:noFill/>
          </a:ln>
          <a:effectLst>
            <a:outerShdw blurRad="292100" dist="139700" dir="2700000" algn="tl" rotWithShape="0">
              <a:srgbClr val="333333">
                <a:alpha val="65000"/>
              </a:srgbClr>
            </a:outerShdw>
          </a:effectLst>
        </p:spPr>
      </p:pic>
      <p:pic>
        <p:nvPicPr>
          <p:cNvPr id="11" name="Graphic 10">
            <a:extLst>
              <a:ext uri="{FF2B5EF4-FFF2-40B4-BE49-F238E27FC236}">
                <a16:creationId xmlns:a16="http://schemas.microsoft.com/office/drawing/2014/main" id="{8C629A21-61E2-5357-1D0E-80E3DF9A0699}"/>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956428">
            <a:off x="8839769" y="2403215"/>
            <a:ext cx="512635" cy="512635"/>
          </a:xfrm>
          <a:prstGeom prst="rect">
            <a:avLst/>
          </a:prstGeom>
        </p:spPr>
      </p:pic>
      <p:sp>
        <p:nvSpPr>
          <p:cNvPr id="12" name="TextBox 11">
            <a:extLst>
              <a:ext uri="{FF2B5EF4-FFF2-40B4-BE49-F238E27FC236}">
                <a16:creationId xmlns:a16="http://schemas.microsoft.com/office/drawing/2014/main" id="{2CB603A4-3D7B-1E3B-2946-C6A26716065F}"/>
              </a:ext>
            </a:extLst>
          </p:cNvPr>
          <p:cNvSpPr txBox="1"/>
          <p:nvPr/>
        </p:nvSpPr>
        <p:spPr>
          <a:xfrm>
            <a:off x="386400" y="1415693"/>
            <a:ext cx="6765833" cy="3443748"/>
          </a:xfrm>
          <a:prstGeom prst="rect">
            <a:avLst/>
          </a:prstGeom>
          <a:solidFill>
            <a:schemeClr val="bg1"/>
          </a:solidFill>
        </p:spPr>
        <p:txBody>
          <a:bodyPr wrap="square" anchor="t" anchorCtr="0">
            <a:noAutofit/>
          </a:bodyPr>
          <a:lstStyle/>
          <a:p>
            <a:pPr marL="342900" indent="-342900">
              <a:lnSpc>
                <a:spcPct val="150000"/>
              </a:lnSpc>
              <a:spcAft>
                <a:spcPts val="3600"/>
              </a:spcAft>
              <a:buFont typeface="Arial" panose="020B0604020202020204" pitchFamily="34" charset="0"/>
              <a:buChar char="•"/>
              <a:defRPr/>
            </a:pP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Explore the</a:t>
            </a:r>
            <a:r>
              <a:rPr lang="en-GB" sz="2200" dirty="0">
                <a:latin typeface="Open Sans" panose="020B0606030504020204" pitchFamily="34" charset="0"/>
                <a:ea typeface="Open Sans" panose="020B0606030504020204" pitchFamily="34" charset="0"/>
                <a:cs typeface="Open Sans" panose="020B0606030504020204" pitchFamily="34" charset="0"/>
              </a:rPr>
              <a:t> </a:t>
            </a:r>
            <a:r>
              <a:rPr lang="en-GB" sz="2200" b="1" dirty="0">
                <a:latin typeface="Open Sans" panose="020B0606030504020204" pitchFamily="34" charset="0"/>
                <a:ea typeface="Open Sans" panose="020B0606030504020204" pitchFamily="34" charset="0"/>
                <a:cs typeface="Open Sans" panose="020B0606030504020204" pitchFamily="34" charset="0"/>
              </a:rPr>
              <a:t>Portuguese studies</a:t>
            </a:r>
            <a:r>
              <a:rPr lang="en-GB" sz="2200" dirty="0">
                <a:latin typeface="Open Sans" panose="020B0606030504020204" pitchFamily="34" charset="0"/>
                <a:ea typeface="Open Sans" panose="020B0606030504020204" pitchFamily="34" charset="0"/>
                <a:cs typeface="Open Sans" panose="020B0606030504020204" pitchFamily="34" charset="0"/>
              </a:rPr>
              <a:t> subject profile. </a:t>
            </a:r>
          </a:p>
          <a:p>
            <a:pPr marL="342900" indent="-342900">
              <a:lnSpc>
                <a:spcPct val="150000"/>
              </a:lnSpc>
              <a:spcAft>
                <a:spcPts val="36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subject profiles, like</a:t>
            </a:r>
            <a:r>
              <a:rPr lang="en-GB" sz="2200" b="1" dirty="0">
                <a:latin typeface="Open Sans" panose="020B0606030504020204" pitchFamily="34" charset="0"/>
                <a:ea typeface="Open Sans" panose="020B0606030504020204" pitchFamily="34" charset="0"/>
                <a:cs typeface="Open Sans" panose="020B0606030504020204" pitchFamily="34" charset="0"/>
              </a:rPr>
              <a:t> linguistics and translation.</a:t>
            </a:r>
            <a:endParaRPr lang="en-GB" sz="220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spcAft>
                <a:spcPts val="36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career profiles, like </a:t>
            </a:r>
            <a:r>
              <a:rPr lang="en-GB" sz="2200" b="1" dirty="0">
                <a:latin typeface="Open Sans" panose="020B0606030504020204" pitchFamily="34" charset="0"/>
                <a:ea typeface="Open Sans" panose="020B0606030504020204" pitchFamily="34" charset="0"/>
                <a:cs typeface="Open Sans" panose="020B0606030504020204" pitchFamily="34" charset="0"/>
              </a:rPr>
              <a:t>translator</a:t>
            </a:r>
            <a:r>
              <a:rPr lang="en-GB" sz="2200" dirty="0">
                <a:latin typeface="Open Sans" panose="020B0606030504020204" pitchFamily="34" charset="0"/>
                <a:ea typeface="Open Sans" panose="020B0606030504020204" pitchFamily="34" charset="0"/>
                <a:cs typeface="Open Sans" panose="020B0606030504020204" pitchFamily="34" charset="0"/>
              </a:rPr>
              <a:t> and </a:t>
            </a:r>
            <a:r>
              <a:rPr lang="en-GB" sz="2200" b="1" dirty="0">
                <a:latin typeface="Open Sans" panose="020B0606030504020204" pitchFamily="34" charset="0"/>
                <a:ea typeface="Open Sans" panose="020B0606030504020204" pitchFamily="34" charset="0"/>
                <a:cs typeface="Open Sans" panose="020B0606030504020204" pitchFamily="34" charset="0"/>
              </a:rPr>
              <a:t>travel guide</a:t>
            </a:r>
            <a:r>
              <a:rPr lang="en-GB" sz="2200" dirty="0">
                <a:latin typeface="Open Sans" panose="020B0606030504020204" pitchFamily="34" charset="0"/>
                <a:ea typeface="Open Sans" panose="020B0606030504020204" pitchFamily="34" charset="0"/>
                <a:cs typeface="Open Sans" panose="020B0606030504020204" pitchFamily="34" charset="0"/>
              </a:rPr>
              <a:t>.</a:t>
            </a:r>
          </a:p>
          <a:p>
            <a:pPr marL="342900" indent="-342900">
              <a:lnSpc>
                <a:spcPct val="150000"/>
              </a:lnSpc>
              <a:buFont typeface="Arial" panose="020B0604020202020204" pitchFamily="34" charset="0"/>
              <a:buChar char="•"/>
              <a:defRPr/>
            </a:pPr>
            <a:endParaRPr lang="en-GB" sz="2200"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defRPr/>
            </a:pPr>
            <a:endPar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8809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21680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November’s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a:t>
            </a:r>
            <a:r>
              <a:rPr lang="en-GB" sz="3100" b="1" dirty="0">
                <a:latin typeface="Open sans" panose="020B0606030504020204" pitchFamily="34" charset="0"/>
                <a:ea typeface="Open sans" panose="020B0606030504020204" pitchFamily="34" charset="0"/>
                <a:cs typeface="Open sans" panose="020B0606030504020204" pitchFamily="34" charset="0"/>
              </a:rPr>
              <a:t>Headteacher</a:t>
            </a:r>
            <a:endParaRPr lang="en-GB" sz="31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2209906"/>
          </a:xfrm>
          <a:prstGeom prst="roundRect">
            <a:avLst>
              <a:gd name="adj" fmla="val 0"/>
            </a:avLst>
          </a:prstGeom>
          <a:solidFill>
            <a:srgbClr val="FFE699"/>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buClrTx/>
              <a:buSzTx/>
              <a:buFontTx/>
              <a:buNone/>
              <a:tabLst/>
              <a:defRPr/>
            </a:pPr>
            <a:r>
              <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There are lots of roles that fall under the category of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headteacher</a:t>
            </a:r>
            <a:r>
              <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Today we'll be hearing from Vicky, who’s a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vice principal </a:t>
            </a:r>
            <a:r>
              <a:rPr kumimoji="0" lang="en-GB" sz="22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(deputy head teacher).</a:t>
            </a: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29038"/>
            <a:ext cx="5503854" cy="1766994"/>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r>
              <a:rPr lang="en-GB" dirty="0"/>
              <a:t>Whilst you’re watching, think about </a:t>
            </a:r>
            <a:r>
              <a:rPr lang="en-GB" dirty="0">
                <a:solidFill>
                  <a:schemeClr val="tx1"/>
                </a:solidFill>
              </a:rPr>
              <a:t>your experience as a student in school.</a:t>
            </a:r>
          </a:p>
        </p:txBody>
      </p:sp>
      <p:pic>
        <p:nvPicPr>
          <p:cNvPr id="3" name="Graphic 2" descr="Thought bubble with solid fill">
            <a:extLst>
              <a:ext uri="{FF2B5EF4-FFF2-40B4-BE49-F238E27FC236}">
                <a16:creationId xmlns:a16="http://schemas.microsoft.com/office/drawing/2014/main" id="{B46080A7-C5F8-4B16-25E5-025264779F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8798" y="5038830"/>
            <a:ext cx="914400" cy="914400"/>
          </a:xfrm>
          <a:prstGeom prst="rect">
            <a:avLst/>
          </a:prstGeom>
        </p:spPr>
      </p:pic>
      <p:pic>
        <p:nvPicPr>
          <p:cNvPr id="5" name="Picture 4">
            <a:hlinkClick r:id="rId5"/>
            <a:extLst>
              <a:ext uri="{FF2B5EF4-FFF2-40B4-BE49-F238E27FC236}">
                <a16:creationId xmlns:a16="http://schemas.microsoft.com/office/drawing/2014/main" id="{FBC05142-F7FC-617E-7AEB-8C494A08B98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874899" y="1369816"/>
            <a:ext cx="4420448" cy="41183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62123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2472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Career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11 – November</a:t>
            </a:r>
          </a:p>
        </p:txBody>
      </p:sp>
    </p:spTree>
    <p:extLst>
      <p:ext uri="{BB962C8B-B14F-4D97-AF65-F5344CB8AC3E}">
        <p14:creationId xmlns:p14="http://schemas.microsoft.com/office/powerpoint/2010/main" val="33078165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November’s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1711971"/>
          </a:xfrm>
          <a:prstGeom prst="roundRect">
            <a:avLst>
              <a:gd name="adj" fmla="val 0"/>
            </a:avLst>
          </a:prstGeom>
          <a:solidFill>
            <a:srgbClr val="FFD966"/>
          </a:solidFill>
          <a:ln w="28575">
            <a:noFill/>
          </a:ln>
          <a:effectLst>
            <a:outerShdw blurRad="50800" dist="38100" dir="2700000" algn="tl" rotWithShape="0">
              <a:prstClr val="black">
                <a:alpha val="40000"/>
              </a:prstClr>
            </a:outerShdw>
          </a:effectLst>
        </p:spPr>
        <p:txBody>
          <a:bodyPr wrap="square" tIns="46800" anchor="ctr" anchorCtr="0">
            <a:noAutofit/>
          </a:bodyPr>
          <a:lstStyle/>
          <a:p>
            <a:pPr lvl="0" algn="ctr">
              <a:lnSpc>
                <a:spcPct val="120000"/>
              </a:lnSpc>
              <a:defRPr/>
            </a:pPr>
            <a:r>
              <a:rPr lang="en-GB" sz="4000" b="1" dirty="0">
                <a:solidFill>
                  <a:prstClr val="black"/>
                </a:solidFill>
                <a:latin typeface="Open Sans" panose="020B0606030504020204" pitchFamily="34" charset="0"/>
                <a:ea typeface="Open Sans" panose="020B0606030504020204" pitchFamily="34" charset="0"/>
                <a:cs typeface="Open Sans" panose="020B0606030504020204" pitchFamily="34" charset="0"/>
              </a:rPr>
              <a:t>Lighting technician</a:t>
            </a:r>
            <a:endPar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84060"/>
            <a:ext cx="5503854" cy="1711971"/>
          </a:xfrm>
          <a:prstGeom prst="roundRect">
            <a:avLst>
              <a:gd name="adj" fmla="val 0"/>
            </a:avLst>
          </a:prstGeom>
          <a:solidFill>
            <a:srgbClr val="FFF2CC"/>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career.</a:t>
            </a:r>
          </a:p>
        </p:txBody>
      </p:sp>
      <p:pic>
        <p:nvPicPr>
          <p:cNvPr id="21" name="Graphic 20" descr="Pen with solid fill">
            <a:extLst>
              <a:ext uri="{FF2B5EF4-FFF2-40B4-BE49-F238E27FC236}">
                <a16:creationId xmlns:a16="http://schemas.microsoft.com/office/drawing/2014/main" id="{B724239B-D34D-7D58-53B8-385ADBEF56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7" name="Graphic 6" descr="Drama with solid fill">
            <a:extLst>
              <a:ext uri="{FF2B5EF4-FFF2-40B4-BE49-F238E27FC236}">
                <a16:creationId xmlns:a16="http://schemas.microsoft.com/office/drawing/2014/main" id="{E3769D16-2093-0E47-C9E0-E78912C4ABF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flipH="1">
            <a:off x="5167544" y="1140181"/>
            <a:ext cx="914400" cy="914400"/>
          </a:xfrm>
          <a:prstGeom prst="rect">
            <a:avLst/>
          </a:prstGeom>
        </p:spPr>
      </p:pic>
      <p:pic>
        <p:nvPicPr>
          <p:cNvPr id="12" name="Graphic 11" descr="Lights On with solid fill">
            <a:extLst>
              <a:ext uri="{FF2B5EF4-FFF2-40B4-BE49-F238E27FC236}">
                <a16:creationId xmlns:a16="http://schemas.microsoft.com/office/drawing/2014/main" id="{BD1C723B-3B55-7275-24C9-456DFA05FA8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98828" y="2514112"/>
            <a:ext cx="914400" cy="914400"/>
          </a:xfrm>
          <a:prstGeom prst="rect">
            <a:avLst/>
          </a:prstGeom>
        </p:spPr>
      </p:pic>
      <p:pic>
        <p:nvPicPr>
          <p:cNvPr id="2" name="Picture 1">
            <a:hlinkClick r:id="rId9"/>
            <a:extLst>
              <a:ext uri="{FF2B5EF4-FFF2-40B4-BE49-F238E27FC236}">
                <a16:creationId xmlns:a16="http://schemas.microsoft.com/office/drawing/2014/main" id="{8A7B7817-78B5-83D7-1B99-A90A98F466AD}"/>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080575" y="1399720"/>
            <a:ext cx="4035272" cy="41030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9840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2930228"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November’s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Lighting technician</a:t>
            </a:r>
            <a:endParaRPr lang="en-GB" sz="27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2362867"/>
          </a:xfrm>
          <a:prstGeom prst="roundRect">
            <a:avLst>
              <a:gd name="adj" fmla="val 0"/>
            </a:avLst>
          </a:prstGeom>
          <a:solidFill>
            <a:srgbClr val="FFE699"/>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There are lots of roles that fall under the category of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l</a:t>
            </a:r>
            <a:r>
              <a:rPr lang="en-GB" sz="22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ighting</a:t>
            </a:r>
            <a:r>
              <a:rPr lang="en-GB" sz="2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 technician</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Today we'll be hearing from </a:t>
            </a:r>
            <a:r>
              <a:rPr kumimoji="0" lang="en-GB" sz="22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Sophie</a:t>
            </a:r>
            <a:r>
              <a:rPr kumimoji="0" lang="en-GB" sz="2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who’s a </a:t>
            </a:r>
            <a:r>
              <a:rPr lang="en-GB" sz="2200" b="1" dirty="0">
                <a:latin typeface="Open Sans" panose="020B0606030504020204" pitchFamily="34" charset="0"/>
                <a:ea typeface="Open Sans" panose="020B0606030504020204" pitchFamily="34" charset="0"/>
                <a:cs typeface="Open Sans" panose="020B0606030504020204" pitchFamily="34" charset="0"/>
              </a:rPr>
              <a:t>c</a:t>
            </a:r>
            <a:r>
              <a:rPr kumimoji="0" lang="en-GB" sz="2200" b="1" i="0" u="none" strike="noStrike" kern="1200" cap="none" spc="0" normalizeH="0" baseline="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reative</a:t>
            </a:r>
            <a:r>
              <a:rPr kumimoji="0" lang="en-GB" sz="22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venue </a:t>
            </a:r>
            <a:r>
              <a:rPr lang="en-GB" sz="2200" b="1" dirty="0">
                <a:latin typeface="Open Sans" panose="020B0606030504020204" pitchFamily="34" charset="0"/>
                <a:ea typeface="Open Sans" panose="020B0606030504020204" pitchFamily="34" charset="0"/>
                <a:cs typeface="Open Sans" panose="020B0606030504020204" pitchFamily="34" charset="0"/>
              </a:rPr>
              <a:t>t</a:t>
            </a:r>
            <a:r>
              <a:rPr kumimoji="0" lang="en-GB" sz="2200" b="1" i="0" u="none" strike="noStrike" kern="1200" cap="none" spc="0" normalizeH="0" baseline="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echnician</a:t>
            </a:r>
            <a:endParaRPr kumimoji="0" lang="en-GB" sz="22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933645"/>
            <a:ext cx="5503854" cy="1562386"/>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about </a:t>
            </a:r>
            <a:r>
              <a:rPr lang="en-GB" dirty="0">
                <a:solidFill>
                  <a:schemeClr val="tx1"/>
                </a:solidFill>
              </a:rPr>
              <a:t>any shows or performances you’ve seen.</a:t>
            </a:r>
            <a:endParaRPr kumimoji="0" lang="en-GB" sz="2200" i="0" u="none" strike="noStrike" kern="1200" cap="none" spc="0" normalizeH="0" baseline="0" noProof="0" dirty="0">
              <a:ln>
                <a:noFill/>
              </a:ln>
              <a:solidFill>
                <a:schemeClr val="tx1"/>
              </a:solidFill>
              <a:effectLst/>
              <a:uLnTx/>
              <a:uFillTx/>
            </a:endParaRPr>
          </a:p>
        </p:txBody>
      </p:sp>
      <p:pic>
        <p:nvPicPr>
          <p:cNvPr id="3" name="Graphic 2" descr="Thought bubble with solid fill">
            <a:extLst>
              <a:ext uri="{FF2B5EF4-FFF2-40B4-BE49-F238E27FC236}">
                <a16:creationId xmlns:a16="http://schemas.microsoft.com/office/drawing/2014/main" id="{B46080A7-C5F8-4B16-25E5-025264779F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31368" y="4790440"/>
            <a:ext cx="914400" cy="914400"/>
          </a:xfrm>
          <a:prstGeom prst="rect">
            <a:avLst/>
          </a:prstGeom>
        </p:spPr>
      </p:pic>
      <p:pic>
        <p:nvPicPr>
          <p:cNvPr id="5" name="Picture 4">
            <a:hlinkClick r:id="rId5"/>
            <a:extLst>
              <a:ext uri="{FF2B5EF4-FFF2-40B4-BE49-F238E27FC236}">
                <a16:creationId xmlns:a16="http://schemas.microsoft.com/office/drawing/2014/main" id="{D9AEFFB2-E960-9344-D480-DE49FF6D79D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080575" y="1399720"/>
            <a:ext cx="4035272" cy="410301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827297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F3C93B2-B4DE-F3C3-FFD3-FF3841D349DB}"/>
              </a:ext>
            </a:extLst>
          </p:cNvPr>
          <p:cNvSpPr txBox="1"/>
          <p:nvPr/>
        </p:nvSpPr>
        <p:spPr>
          <a:xfrm>
            <a:off x="592146" y="1168400"/>
            <a:ext cx="7053253" cy="4673601"/>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lvl="0" indent="-457200" algn="l">
              <a:spcAft>
                <a:spcPts val="1600"/>
              </a:spcAft>
              <a:buFont typeface="+mj-lt"/>
              <a:buAutoNum type="arabicPeriod"/>
              <a:defRPr/>
            </a:pPr>
            <a:r>
              <a:rPr lang="en-GB" sz="1900" dirty="0">
                <a:solidFill>
                  <a:schemeClr val="tx1"/>
                </a:solidFill>
              </a:rPr>
              <a:t>What </a:t>
            </a:r>
            <a:r>
              <a:rPr lang="en-GB" sz="1900" b="1" dirty="0">
                <a:solidFill>
                  <a:schemeClr val="tx1"/>
                </a:solidFill>
              </a:rPr>
              <a:t>work experience</a:t>
            </a:r>
            <a:r>
              <a:rPr lang="en-GB" sz="1900" dirty="0">
                <a:solidFill>
                  <a:schemeClr val="tx1"/>
                </a:solidFill>
              </a:rPr>
              <a:t> or </a:t>
            </a:r>
            <a:r>
              <a:rPr lang="en-GB" sz="1900" b="1" dirty="0">
                <a:solidFill>
                  <a:schemeClr val="tx1"/>
                </a:solidFill>
              </a:rPr>
              <a:t>volunteering</a:t>
            </a:r>
            <a:r>
              <a:rPr lang="en-GB" sz="1900" dirty="0">
                <a:solidFill>
                  <a:schemeClr val="tx1"/>
                </a:solidFill>
              </a:rPr>
              <a:t> would help someone prepare for this career?</a:t>
            </a:r>
          </a:p>
          <a:p>
            <a:pPr marL="457200" lvl="0" indent="-457200" algn="l">
              <a:spcAft>
                <a:spcPts val="1600"/>
              </a:spcAft>
              <a:buFont typeface="+mj-lt"/>
              <a:buAutoNum type="arabicPeriod"/>
              <a:defRPr/>
            </a:pPr>
            <a:r>
              <a:rPr lang="en-GB" sz="1900" dirty="0">
                <a:solidFill>
                  <a:schemeClr val="tx1"/>
                </a:solidFill>
              </a:rPr>
              <a:t>What do you think the most </a:t>
            </a:r>
            <a:r>
              <a:rPr lang="en-GB" sz="1900" b="1" dirty="0">
                <a:solidFill>
                  <a:schemeClr val="tx1"/>
                </a:solidFill>
              </a:rPr>
              <a:t>rewarding</a:t>
            </a:r>
            <a:r>
              <a:rPr lang="en-GB" sz="1900" dirty="0">
                <a:solidFill>
                  <a:schemeClr val="tx1"/>
                </a:solidFill>
              </a:rPr>
              <a:t> part of this career would be?</a:t>
            </a:r>
          </a:p>
          <a:p>
            <a:pPr marL="457200" lvl="0" indent="-457200" algn="l">
              <a:spcAft>
                <a:spcPts val="1600"/>
              </a:spcAft>
              <a:buFont typeface="+mj-lt"/>
              <a:buAutoNum type="arabicPeriod"/>
              <a:defRPr/>
            </a:pPr>
            <a:r>
              <a:rPr lang="en-GB" sz="1900" dirty="0">
                <a:solidFill>
                  <a:schemeClr val="tx1"/>
                </a:solidFill>
              </a:rPr>
              <a:t>What </a:t>
            </a:r>
            <a:r>
              <a:rPr lang="en-GB" sz="1900" b="1" dirty="0">
                <a:solidFill>
                  <a:schemeClr val="tx1"/>
                </a:solidFill>
              </a:rPr>
              <a:t>skills</a:t>
            </a:r>
            <a:r>
              <a:rPr lang="en-GB" sz="1900" dirty="0">
                <a:solidFill>
                  <a:schemeClr val="tx1"/>
                </a:solidFill>
              </a:rPr>
              <a:t> are essential for this career? Do you use any of those skills in your </a:t>
            </a:r>
            <a:r>
              <a:rPr lang="en-GB" sz="1900" b="1" dirty="0">
                <a:solidFill>
                  <a:schemeClr val="tx1"/>
                </a:solidFill>
              </a:rPr>
              <a:t>school</a:t>
            </a:r>
            <a:r>
              <a:rPr lang="en-GB" sz="1900" dirty="0">
                <a:solidFill>
                  <a:schemeClr val="tx1"/>
                </a:solidFill>
              </a:rPr>
              <a:t> </a:t>
            </a:r>
            <a:r>
              <a:rPr lang="en-GB" sz="1900" b="1" dirty="0">
                <a:solidFill>
                  <a:schemeClr val="tx1"/>
                </a:solidFill>
              </a:rPr>
              <a:t>subjects</a:t>
            </a:r>
            <a:r>
              <a:rPr lang="en-GB" sz="1900" dirty="0">
                <a:solidFill>
                  <a:schemeClr val="tx1"/>
                </a:solidFill>
              </a:rPr>
              <a:t>?</a:t>
            </a:r>
          </a:p>
          <a:p>
            <a:pPr marL="457200" lvl="0" indent="-457200" algn="l">
              <a:spcAft>
                <a:spcPts val="1600"/>
              </a:spcAft>
              <a:buFont typeface="+mj-lt"/>
              <a:buAutoNum type="arabicPeriod"/>
              <a:defRPr/>
            </a:pPr>
            <a:r>
              <a:rPr lang="en-GB" sz="1900" dirty="0">
                <a:solidFill>
                  <a:schemeClr val="tx1"/>
                </a:solidFill>
              </a:rPr>
              <a:t>Sophie mentions </a:t>
            </a:r>
            <a:r>
              <a:rPr lang="en-GB" sz="1900" b="1" dirty="0">
                <a:solidFill>
                  <a:schemeClr val="tx1"/>
                </a:solidFill>
              </a:rPr>
              <a:t>apprenticeships</a:t>
            </a:r>
            <a:r>
              <a:rPr lang="en-GB" sz="1900" dirty="0">
                <a:solidFill>
                  <a:schemeClr val="tx1"/>
                </a:solidFill>
              </a:rPr>
              <a:t> as one possible route into this career. How did her subjects at school help her get her apprenticeship?</a:t>
            </a:r>
            <a:endParaRPr kumimoji="0" lang="en-GB" sz="19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C2A693D5-3BC9-88FC-F7AA-D657F42DF019}"/>
              </a:ext>
            </a:extLst>
          </p:cNvPr>
          <p:cNvSpPr txBox="1">
            <a:spLocks/>
          </p:cNvSpPr>
          <p:nvPr/>
        </p:nvSpPr>
        <p:spPr>
          <a:xfrm>
            <a:off x="180654" y="338209"/>
            <a:ext cx="12930228" cy="6691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November’s career of the month is… Lighting technician</a:t>
            </a:r>
            <a:endParaRPr lang="en-GB" sz="27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hlinkClick r:id="rId3"/>
            <a:extLst>
              <a:ext uri="{FF2B5EF4-FFF2-40B4-BE49-F238E27FC236}">
                <a16:creationId xmlns:a16="http://schemas.microsoft.com/office/drawing/2014/main" id="{BE201547-4E8B-54CB-94FE-C617EA64B62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96383" y="1805353"/>
            <a:ext cx="3371155" cy="34277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559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3"/>
            <a:extLst>
              <a:ext uri="{FF2B5EF4-FFF2-40B4-BE49-F238E27FC236}">
                <a16:creationId xmlns:a16="http://schemas.microsoft.com/office/drawing/2014/main" id="{2B850328-F593-54A8-D1CE-A9BA221A3F0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06159" y="989756"/>
            <a:ext cx="1884003" cy="1915629"/>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A2CE5EC0-A5AC-D866-F8FA-3ED4DFA7EC9E}"/>
              </a:ext>
            </a:extLst>
          </p:cNvPr>
          <p:cNvSpPr>
            <a:spLocks noGrp="1"/>
          </p:cNvSpPr>
          <p:nvPr>
            <p:ph type="title"/>
          </p:nvPr>
        </p:nvSpPr>
        <p:spPr>
          <a:xfrm>
            <a:off x="453114" y="323711"/>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Curious about </a:t>
            </a:r>
            <a:r>
              <a:rPr lang="en-GB" sz="3200" b="1" dirty="0">
                <a:latin typeface="Open sans" panose="020B0606030504020204" pitchFamily="34" charset="0"/>
                <a:ea typeface="Open sans" panose="020B0606030504020204" pitchFamily="34" charset="0"/>
                <a:cs typeface="Open sans" panose="020B0606030504020204" pitchFamily="34" charset="0"/>
              </a:rPr>
              <a:t>t</a:t>
            </a:r>
            <a:r>
              <a:rPr lang="en-GB" sz="3200" b="1" dirty="0">
                <a:effectLst/>
                <a:latin typeface="Open sans" panose="020B0606030504020204" pitchFamily="34" charset="0"/>
                <a:ea typeface="Open sans" panose="020B0606030504020204" pitchFamily="34" charset="0"/>
                <a:cs typeface="Open sans" panose="020B0606030504020204" pitchFamily="34" charset="0"/>
              </a:rPr>
              <a:t>his </a:t>
            </a:r>
            <a:r>
              <a:rPr lang="en-GB" sz="3200" b="1" dirty="0">
                <a:latin typeface="Open sans" panose="020B0606030504020204" pitchFamily="34" charset="0"/>
                <a:ea typeface="Open sans" panose="020B0606030504020204" pitchFamily="34" charset="0"/>
                <a:cs typeface="Open sans" panose="020B0606030504020204" pitchFamily="34" charset="0"/>
              </a:rPr>
              <a:t>c</a:t>
            </a:r>
            <a:r>
              <a:rPr lang="en-GB" sz="3200" b="1" dirty="0">
                <a:effectLst/>
                <a:latin typeface="Open sans" panose="020B0606030504020204" pitchFamily="34" charset="0"/>
                <a:ea typeface="Open sans" panose="020B0606030504020204" pitchFamily="34" charset="0"/>
                <a:cs typeface="Open sans" panose="020B0606030504020204" pitchFamily="34" charset="0"/>
              </a:rPr>
              <a:t>areer? Discover more on Unifrog!</a:t>
            </a:r>
          </a:p>
        </p:txBody>
      </p:sp>
      <p:sp>
        <p:nvSpPr>
          <p:cNvPr id="3" name="TextBox 2">
            <a:extLst>
              <a:ext uri="{FF2B5EF4-FFF2-40B4-BE49-F238E27FC236}">
                <a16:creationId xmlns:a16="http://schemas.microsoft.com/office/drawing/2014/main" id="{9944CC78-3E86-899A-9D49-DDFA7BB742FD}"/>
              </a:ext>
            </a:extLst>
          </p:cNvPr>
          <p:cNvSpPr txBox="1"/>
          <p:nvPr/>
        </p:nvSpPr>
        <p:spPr>
          <a:xfrm>
            <a:off x="386400" y="1284059"/>
            <a:ext cx="6592084" cy="3443748"/>
          </a:xfrm>
          <a:prstGeom prst="rect">
            <a:avLst/>
          </a:prstGeom>
          <a:solidFill>
            <a:schemeClr val="bg1"/>
          </a:solidFill>
        </p:spPr>
        <p:txBody>
          <a:bodyPr wrap="square" anchor="t" anchorCtr="0">
            <a:noAutofit/>
          </a:bodyPr>
          <a:lstStyle/>
          <a:p>
            <a:pPr marL="342900" indent="-342900">
              <a:lnSpc>
                <a:spcPct val="150000"/>
              </a:lnSpc>
              <a:spcAft>
                <a:spcPts val="3000"/>
              </a:spcAft>
              <a:buFont typeface="Arial" panose="020B0604020202020204" pitchFamily="34" charset="0"/>
              <a:buChar char="•"/>
              <a:defRPr/>
            </a:pP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Explore the</a:t>
            </a:r>
            <a:r>
              <a:rPr lang="en-GB" sz="2200" dirty="0">
                <a:latin typeface="Open Sans" panose="020B0606030504020204" pitchFamily="34" charset="0"/>
                <a:ea typeface="Open Sans" panose="020B0606030504020204" pitchFamily="34" charset="0"/>
                <a:cs typeface="Open Sans" panose="020B0606030504020204" pitchFamily="34" charset="0"/>
              </a:rPr>
              <a:t> </a:t>
            </a:r>
            <a:r>
              <a:rPr lang="en-GB" sz="2200" b="1" dirty="0">
                <a:latin typeface="Open Sans" panose="020B0606030504020204" pitchFamily="34" charset="0"/>
                <a:ea typeface="Open Sans" panose="020B0606030504020204" pitchFamily="34" charset="0"/>
                <a:cs typeface="Open Sans" panose="020B0606030504020204" pitchFamily="34" charset="0"/>
              </a:rPr>
              <a:t>lighting technician</a:t>
            </a:r>
            <a:r>
              <a:rPr lang="en-GB" sz="2200" dirty="0">
                <a:latin typeface="Open Sans" panose="020B0606030504020204" pitchFamily="34" charset="0"/>
                <a:ea typeface="Open Sans" panose="020B0606030504020204" pitchFamily="34" charset="0"/>
                <a:cs typeface="Open Sans" panose="020B0606030504020204" pitchFamily="34" charset="0"/>
              </a:rPr>
              <a:t> career profile. </a:t>
            </a:r>
          </a:p>
          <a:p>
            <a:pPr marL="342900" indent="-342900">
              <a:lnSpc>
                <a:spcPct val="150000"/>
              </a:lnSpc>
              <a:spcAft>
                <a:spcPts val="30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career profiles, like</a:t>
            </a:r>
            <a:r>
              <a:rPr lang="en-GB" sz="2200" b="1" dirty="0">
                <a:latin typeface="Open Sans" panose="020B0606030504020204" pitchFamily="34" charset="0"/>
                <a:ea typeface="Open Sans" panose="020B0606030504020204" pitchFamily="34" charset="0"/>
                <a:cs typeface="Open Sans" panose="020B0606030504020204" pitchFamily="34" charset="0"/>
              </a:rPr>
              <a:t> audio visual technician </a:t>
            </a:r>
            <a:r>
              <a:rPr lang="en-GB" sz="2200" dirty="0">
                <a:latin typeface="Open Sans" panose="020B0606030504020204" pitchFamily="34" charset="0"/>
                <a:ea typeface="Open Sans" panose="020B0606030504020204" pitchFamily="34" charset="0"/>
                <a:cs typeface="Open Sans" panose="020B0606030504020204" pitchFamily="34" charset="0"/>
              </a:rPr>
              <a:t>and</a:t>
            </a:r>
            <a:r>
              <a:rPr lang="en-GB" sz="2200" b="1" dirty="0">
                <a:latin typeface="Open Sans" panose="020B0606030504020204" pitchFamily="34" charset="0"/>
                <a:ea typeface="Open Sans" panose="020B0606030504020204" pitchFamily="34" charset="0"/>
                <a:cs typeface="Open Sans" panose="020B0606030504020204" pitchFamily="34" charset="0"/>
              </a:rPr>
              <a:t> live sound engineer.</a:t>
            </a:r>
            <a:r>
              <a:rPr lang="en-GB" sz="2200" dirty="0">
                <a:latin typeface="Open Sans" panose="020B0606030504020204" pitchFamily="34" charset="0"/>
                <a:ea typeface="Open Sans" panose="020B0606030504020204" pitchFamily="34" charset="0"/>
                <a:cs typeface="Open Sans" panose="020B0606030504020204" pitchFamily="34" charset="0"/>
              </a:rPr>
              <a:t> </a:t>
            </a:r>
          </a:p>
          <a:p>
            <a:pPr marL="342900" indent="-342900">
              <a:lnSpc>
                <a:spcPct val="150000"/>
              </a:lnSpc>
              <a:spcAft>
                <a:spcPts val="30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subject profiles, like </a:t>
            </a:r>
            <a:r>
              <a:rPr lang="en-GB" sz="2200" b="1" dirty="0">
                <a:latin typeface="Open Sans" panose="020B0606030504020204" pitchFamily="34" charset="0"/>
                <a:ea typeface="Open Sans" panose="020B0606030504020204" pitchFamily="34" charset="0"/>
                <a:cs typeface="Open Sans" panose="020B0606030504020204" pitchFamily="34" charset="0"/>
              </a:rPr>
              <a:t>drama and theatre studies.</a:t>
            </a:r>
            <a:endPar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74889799-B295-6085-DFAF-405B4AEA2D6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289324" y="989756"/>
            <a:ext cx="1884003" cy="1884003"/>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7C65F745-1836-38E4-4D65-2603D4FAA50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081509" y="3060656"/>
            <a:ext cx="1911853" cy="1884004"/>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2623DC52-DF16-5C0A-8DBC-F54B246ADC9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275399" y="3069009"/>
            <a:ext cx="1911853" cy="1884003"/>
          </a:xfrm>
          <a:prstGeom prst="rect">
            <a:avLst/>
          </a:prstGeom>
          <a:ln>
            <a:noFill/>
          </a:ln>
          <a:effectLst>
            <a:outerShdw blurRad="292100" dist="139700" dir="2700000" algn="tl" rotWithShape="0">
              <a:srgbClr val="333333">
                <a:alpha val="65000"/>
              </a:srgbClr>
            </a:outerShdw>
          </a:effectLst>
        </p:spPr>
      </p:pic>
      <p:pic>
        <p:nvPicPr>
          <p:cNvPr id="9" name="Graphic 8">
            <a:extLst>
              <a:ext uri="{FF2B5EF4-FFF2-40B4-BE49-F238E27FC236}">
                <a16:creationId xmlns:a16="http://schemas.microsoft.com/office/drawing/2014/main" id="{30DA8610-EBB3-EEE1-073C-645195A03106}"/>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956428">
            <a:off x="8683819" y="2118015"/>
            <a:ext cx="501837" cy="501837"/>
          </a:xfrm>
          <a:prstGeom prst="rect">
            <a:avLst/>
          </a:prstGeom>
        </p:spPr>
      </p:pic>
      <p:sp>
        <p:nvSpPr>
          <p:cNvPr id="10" name="TextBox 9">
            <a:extLst>
              <a:ext uri="{FF2B5EF4-FFF2-40B4-BE49-F238E27FC236}">
                <a16:creationId xmlns:a16="http://schemas.microsoft.com/office/drawing/2014/main" id="{87D62C80-0A5E-2017-046F-F18446CBF7DF}"/>
              </a:ext>
            </a:extLst>
          </p:cNvPr>
          <p:cNvSpPr txBox="1"/>
          <p:nvPr/>
        </p:nvSpPr>
        <p:spPr>
          <a:xfrm>
            <a:off x="386400" y="5199056"/>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0" marR="0" lvl="2"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11" name="Graphic 10">
            <a:extLst>
              <a:ext uri="{FF2B5EF4-FFF2-40B4-BE49-F238E27FC236}">
                <a16:creationId xmlns:a16="http://schemas.microsoft.com/office/drawing/2014/main" id="{932D6D9E-5270-C52E-9FC5-ECAD4C82B06F}"/>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64744" y="5264588"/>
            <a:ext cx="603656" cy="603656"/>
          </a:xfrm>
          <a:prstGeom prst="rect">
            <a:avLst/>
          </a:prstGeom>
        </p:spPr>
      </p:pic>
    </p:spTree>
    <p:extLst>
      <p:ext uri="{BB962C8B-B14F-4D97-AF65-F5344CB8AC3E}">
        <p14:creationId xmlns:p14="http://schemas.microsoft.com/office/powerpoint/2010/main" val="5359050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27568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Subject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11 – November</a:t>
            </a:r>
          </a:p>
        </p:txBody>
      </p:sp>
    </p:spTree>
    <p:extLst>
      <p:ext uri="{BB962C8B-B14F-4D97-AF65-F5344CB8AC3E}">
        <p14:creationId xmlns:p14="http://schemas.microsoft.com/office/powerpoint/2010/main" val="20771064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November’s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F31953B9-69B4-6EFC-A534-9CEFDA1F3638}"/>
              </a:ext>
            </a:extLst>
          </p:cNvPr>
          <p:cNvSpPr txBox="1"/>
          <p:nvPr/>
        </p:nvSpPr>
        <p:spPr>
          <a:xfrm>
            <a:off x="592147" y="1361969"/>
            <a:ext cx="5503854" cy="1711971"/>
          </a:xfrm>
          <a:prstGeom prst="roundRect">
            <a:avLst>
              <a:gd name="adj" fmla="val 0"/>
            </a:avLst>
          </a:prstGeom>
          <a:solidFill>
            <a:srgbClr val="CBA7E3"/>
          </a:solidFill>
          <a:ln w="28575">
            <a:noFill/>
          </a:ln>
          <a:effectLst>
            <a:outerShdw blurRad="50800" dist="38100" dir="2700000" algn="tl" rotWithShape="0">
              <a:prstClr val="black">
                <a:alpha val="40000"/>
              </a:prstClr>
            </a:outerShdw>
          </a:effectLst>
        </p:spPr>
        <p:txBody>
          <a:bodyPr wrap="square" tIns="46800" anchor="ctr" anchorCtr="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Accounting</a:t>
            </a:r>
          </a:p>
        </p:txBody>
      </p:sp>
      <p:sp>
        <p:nvSpPr>
          <p:cNvPr id="3" name="TextBox 2">
            <a:extLst>
              <a:ext uri="{FF2B5EF4-FFF2-40B4-BE49-F238E27FC236}">
                <a16:creationId xmlns:a16="http://schemas.microsoft.com/office/drawing/2014/main" id="{2FEDA08F-47AD-1FBC-7D9F-9DDDC2518CE3}"/>
              </a:ext>
            </a:extLst>
          </p:cNvPr>
          <p:cNvSpPr txBox="1"/>
          <p:nvPr/>
        </p:nvSpPr>
        <p:spPr>
          <a:xfrm>
            <a:off x="592147" y="3784060"/>
            <a:ext cx="5503854" cy="1711971"/>
          </a:xfrm>
          <a:prstGeom prst="roundRect">
            <a:avLst>
              <a:gd name="adj" fmla="val 0"/>
            </a:avLst>
          </a:prstGeom>
          <a:solidFill>
            <a:srgbClr val="ECDFF5"/>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subject.</a:t>
            </a:r>
          </a:p>
        </p:txBody>
      </p:sp>
      <p:pic>
        <p:nvPicPr>
          <p:cNvPr id="6" name="Graphic 5" descr="Pen with solid fill">
            <a:extLst>
              <a:ext uri="{FF2B5EF4-FFF2-40B4-BE49-F238E27FC236}">
                <a16:creationId xmlns:a16="http://schemas.microsoft.com/office/drawing/2014/main" id="{8D2D4C01-611B-4EAA-1E8C-B06301A89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9" name="Graphic 8" descr="Money with solid fill">
            <a:extLst>
              <a:ext uri="{FF2B5EF4-FFF2-40B4-BE49-F238E27FC236}">
                <a16:creationId xmlns:a16="http://schemas.microsoft.com/office/drawing/2014/main" id="{21A9DA2B-03EF-23AD-4697-55BD98EE685E}"/>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181600" y="1146069"/>
            <a:ext cx="914400" cy="914400"/>
          </a:xfrm>
          <a:prstGeom prst="rect">
            <a:avLst/>
          </a:prstGeom>
        </p:spPr>
      </p:pic>
      <p:pic>
        <p:nvPicPr>
          <p:cNvPr id="11" name="Graphic 10" descr="Coins with solid fill">
            <a:extLst>
              <a:ext uri="{FF2B5EF4-FFF2-40B4-BE49-F238E27FC236}">
                <a16:creationId xmlns:a16="http://schemas.microsoft.com/office/drawing/2014/main" id="{F835FEC8-7A78-8A14-67FE-77DE43FE5E56}"/>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823528" y="2375440"/>
            <a:ext cx="914400" cy="914400"/>
          </a:xfrm>
          <a:prstGeom prst="rect">
            <a:avLst/>
          </a:prstGeom>
        </p:spPr>
      </p:pic>
      <p:pic>
        <p:nvPicPr>
          <p:cNvPr id="7" name="Picture 6">
            <a:hlinkClick r:id="rId9"/>
            <a:extLst>
              <a:ext uri="{FF2B5EF4-FFF2-40B4-BE49-F238E27FC236}">
                <a16:creationId xmlns:a16="http://schemas.microsoft.com/office/drawing/2014/main" id="{12FACCC4-6A7C-4AA9-1DB9-2F301253D8ED}"/>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031136" y="1488011"/>
            <a:ext cx="4156460" cy="38819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68883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430890"/>
            <a:ext cx="12011346"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November’s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Accounting</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31F9EC61-BD58-2119-4510-958F70CE0DFD}"/>
              </a:ext>
            </a:extLst>
          </p:cNvPr>
          <p:cNvSpPr txBox="1"/>
          <p:nvPr/>
        </p:nvSpPr>
        <p:spPr>
          <a:xfrm>
            <a:off x="592147" y="1361969"/>
            <a:ext cx="5503854" cy="2214949"/>
          </a:xfrm>
          <a:prstGeom prst="roundRect">
            <a:avLst>
              <a:gd name="adj" fmla="val 0"/>
            </a:avLst>
          </a:prstGeom>
          <a:solidFill>
            <a:srgbClr val="DDC5ED"/>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1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There are lots of degrees that fall under the category of </a:t>
            </a:r>
            <a:r>
              <a:rPr lang="en-GB" sz="2100" b="1" dirty="0">
                <a:latin typeface="Open Sans" panose="020B0606030504020204" pitchFamily="34" charset="0"/>
                <a:ea typeface="Open Sans" panose="020B0606030504020204" pitchFamily="34" charset="0"/>
                <a:cs typeface="Open Sans" panose="020B0606030504020204" pitchFamily="34" charset="0"/>
              </a:rPr>
              <a:t>a</a:t>
            </a:r>
            <a:r>
              <a:rPr kumimoji="0" lang="en-GB" sz="2100" b="1" i="0" u="none" strike="noStrike" kern="1200" cap="none" spc="0" normalizeH="0" baseline="0" noProof="0" dirty="0" err="1">
                <a:ln>
                  <a:noFill/>
                </a:ln>
                <a:effectLst/>
                <a:uLnTx/>
                <a:uFillTx/>
                <a:latin typeface="Open Sans" panose="020B0606030504020204" pitchFamily="34" charset="0"/>
                <a:ea typeface="Open Sans" panose="020B0606030504020204" pitchFamily="34" charset="0"/>
                <a:cs typeface="Open Sans" panose="020B0606030504020204" pitchFamily="34" charset="0"/>
              </a:rPr>
              <a:t>ccounting</a:t>
            </a:r>
            <a:r>
              <a:rPr kumimoji="0" lang="en-GB" sz="21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 Today we'll be hearing from Naomi, who’s an </a:t>
            </a:r>
            <a:r>
              <a:rPr kumimoji="0" lang="en-GB" sz="2100" b="1"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accounting and finance </a:t>
            </a:r>
            <a:r>
              <a:rPr kumimoji="0" lang="en-GB" sz="2100" b="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student.</a:t>
            </a:r>
          </a:p>
        </p:txBody>
      </p:sp>
      <p:sp>
        <p:nvSpPr>
          <p:cNvPr id="3" name="TextBox 2">
            <a:extLst>
              <a:ext uri="{FF2B5EF4-FFF2-40B4-BE49-F238E27FC236}">
                <a16:creationId xmlns:a16="http://schemas.microsoft.com/office/drawing/2014/main" id="{868754C6-D3B2-413C-BE8A-43DCA8EC2594}"/>
              </a:ext>
            </a:extLst>
          </p:cNvPr>
          <p:cNvSpPr txBox="1"/>
          <p:nvPr/>
        </p:nvSpPr>
        <p:spPr>
          <a:xfrm>
            <a:off x="592147" y="3845859"/>
            <a:ext cx="5503854" cy="1650172"/>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1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about </a:t>
            </a:r>
            <a:r>
              <a:rPr kumimoji="0" lang="en-GB" sz="210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why companies need accountants.</a:t>
            </a:r>
          </a:p>
        </p:txBody>
      </p:sp>
      <p:pic>
        <p:nvPicPr>
          <p:cNvPr id="6" name="Graphic 5" descr="Thought bubble with solid fill">
            <a:extLst>
              <a:ext uri="{FF2B5EF4-FFF2-40B4-BE49-F238E27FC236}">
                <a16:creationId xmlns:a16="http://schemas.microsoft.com/office/drawing/2014/main" id="{10B90474-F298-5AB5-5462-8BC9EF7AD8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8798" y="5038830"/>
            <a:ext cx="914400" cy="914400"/>
          </a:xfrm>
          <a:prstGeom prst="rect">
            <a:avLst/>
          </a:prstGeom>
        </p:spPr>
      </p:pic>
      <p:pic>
        <p:nvPicPr>
          <p:cNvPr id="5" name="Picture 4">
            <a:hlinkClick r:id="rId5"/>
            <a:extLst>
              <a:ext uri="{FF2B5EF4-FFF2-40B4-BE49-F238E27FC236}">
                <a16:creationId xmlns:a16="http://schemas.microsoft.com/office/drawing/2014/main" id="{0CD91604-277E-30A5-89D3-C9F8B31C697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031136" y="1488011"/>
            <a:ext cx="4156460" cy="38819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06057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F3C93B2-B4DE-F3C3-FFD3-FF3841D349DB}"/>
              </a:ext>
            </a:extLst>
          </p:cNvPr>
          <p:cNvSpPr txBox="1"/>
          <p:nvPr/>
        </p:nvSpPr>
        <p:spPr>
          <a:xfrm>
            <a:off x="428023" y="1092199"/>
            <a:ext cx="7053253" cy="4673601"/>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indent="-457200" algn="l">
              <a:spcAft>
                <a:spcPts val="1600"/>
              </a:spcAft>
              <a:buFont typeface="+mj-lt"/>
              <a:buAutoNum type="arabicPeriod"/>
            </a:pPr>
            <a:r>
              <a:rPr lang="en-US" sz="1900" i="0" dirty="0">
                <a:effectLst/>
              </a:rPr>
              <a:t>What </a:t>
            </a:r>
            <a:r>
              <a:rPr lang="en-US" sz="1900" b="1" i="0" dirty="0">
                <a:effectLst/>
              </a:rPr>
              <a:t>impact</a:t>
            </a:r>
            <a:r>
              <a:rPr lang="en-US" sz="1900" i="0" dirty="0">
                <a:effectLst/>
              </a:rPr>
              <a:t> does Vicky's career have on society? How important is it for you to choose a career that contributes positively to </a:t>
            </a:r>
            <a:r>
              <a:rPr lang="en-US" sz="1900" b="1" i="0" dirty="0">
                <a:effectLst/>
              </a:rPr>
              <a:t>society</a:t>
            </a:r>
            <a:r>
              <a:rPr lang="en-US" sz="1900" i="0" dirty="0">
                <a:effectLst/>
              </a:rPr>
              <a:t>?</a:t>
            </a:r>
          </a:p>
          <a:p>
            <a:pPr marL="457200" indent="-457200" algn="l">
              <a:spcAft>
                <a:spcPts val="1600"/>
              </a:spcAft>
              <a:buFont typeface="+mj-lt"/>
              <a:buAutoNum type="arabicPeriod"/>
            </a:pPr>
            <a:r>
              <a:rPr lang="en-US" sz="1900" b="0" i="0" dirty="0">
                <a:solidFill>
                  <a:srgbClr val="000000"/>
                </a:solidFill>
                <a:effectLst/>
              </a:rPr>
              <a:t>In what way does this career align or not align with your </a:t>
            </a:r>
            <a:r>
              <a:rPr lang="en-US" sz="1900" b="1" i="0" dirty="0">
                <a:solidFill>
                  <a:srgbClr val="000000"/>
                </a:solidFill>
                <a:effectLst/>
              </a:rPr>
              <a:t>interests</a:t>
            </a:r>
            <a:r>
              <a:rPr lang="en-US" sz="1900" b="0" i="0" dirty="0">
                <a:solidFill>
                  <a:srgbClr val="000000"/>
                </a:solidFill>
                <a:effectLst/>
              </a:rPr>
              <a:t>? </a:t>
            </a:r>
          </a:p>
          <a:p>
            <a:pPr marL="457200" indent="-457200" algn="l">
              <a:spcAft>
                <a:spcPts val="1600"/>
              </a:spcAft>
              <a:buFont typeface="+mj-lt"/>
              <a:buAutoNum type="arabicPeriod"/>
            </a:pPr>
            <a:r>
              <a:rPr lang="en-US" sz="1900" b="0" i="0" dirty="0">
                <a:solidFill>
                  <a:srgbClr val="000000"/>
                </a:solidFill>
                <a:effectLst/>
              </a:rPr>
              <a:t>How could your current experience as a </a:t>
            </a:r>
            <a:r>
              <a:rPr lang="en-US" sz="1900" b="1" i="0" dirty="0">
                <a:solidFill>
                  <a:srgbClr val="000000"/>
                </a:solidFill>
                <a:effectLst/>
              </a:rPr>
              <a:t>student</a:t>
            </a:r>
            <a:r>
              <a:rPr lang="en-US" sz="1900" b="0" i="0" dirty="0">
                <a:solidFill>
                  <a:srgbClr val="000000"/>
                </a:solidFill>
                <a:effectLst/>
              </a:rPr>
              <a:t> prepare you for this role? </a:t>
            </a:r>
          </a:p>
          <a:p>
            <a:pPr marL="457200" indent="-457200" algn="l">
              <a:spcAft>
                <a:spcPts val="1600"/>
              </a:spcAft>
              <a:buFont typeface="+mj-lt"/>
              <a:buAutoNum type="arabicPeriod"/>
            </a:pPr>
            <a:r>
              <a:rPr lang="en-US" sz="1900" b="0" i="0" dirty="0">
                <a:solidFill>
                  <a:srgbClr val="000000"/>
                </a:solidFill>
                <a:effectLst/>
              </a:rPr>
              <a:t>What </a:t>
            </a:r>
            <a:r>
              <a:rPr lang="en-US" sz="1900" b="1" i="0" dirty="0">
                <a:solidFill>
                  <a:srgbClr val="000000"/>
                </a:solidFill>
                <a:effectLst/>
              </a:rPr>
              <a:t>experiences</a:t>
            </a:r>
            <a:r>
              <a:rPr lang="en-US" sz="1900" b="0" i="0" dirty="0">
                <a:solidFill>
                  <a:srgbClr val="000000"/>
                </a:solidFill>
                <a:effectLst/>
              </a:rPr>
              <a:t> could you gain now to help you decide if this career is right for you?</a:t>
            </a:r>
            <a:endParaRPr lang="en-GB" sz="1900" dirty="0">
              <a:solidFill>
                <a:srgbClr val="FF0000"/>
              </a:solidFill>
            </a:endParaRPr>
          </a:p>
        </p:txBody>
      </p:sp>
      <p:sp>
        <p:nvSpPr>
          <p:cNvPr id="6" name="Title 1">
            <a:extLst>
              <a:ext uri="{FF2B5EF4-FFF2-40B4-BE49-F238E27FC236}">
                <a16:creationId xmlns:a16="http://schemas.microsoft.com/office/drawing/2014/main" id="{5FCF0B66-F007-4C45-D0A1-0A91C18E1D92}"/>
              </a:ext>
            </a:extLst>
          </p:cNvPr>
          <p:cNvSpPr txBox="1">
            <a:spLocks/>
          </p:cNvSpPr>
          <p:nvPr/>
        </p:nvSpPr>
        <p:spPr>
          <a:xfrm>
            <a:off x="180654" y="338209"/>
            <a:ext cx="12168000" cy="6691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November’s career of the month is… </a:t>
            </a:r>
            <a:r>
              <a:rPr lang="en-GB" sz="3100" b="1" dirty="0">
                <a:latin typeface="Open sans" panose="020B0606030504020204" pitchFamily="34" charset="0"/>
                <a:ea typeface="Open sans" panose="020B0606030504020204" pitchFamily="34" charset="0"/>
                <a:cs typeface="Open sans" panose="020B0606030504020204" pitchFamily="34" charset="0"/>
              </a:rPr>
              <a:t>Headteacher</a:t>
            </a:r>
            <a:endParaRPr lang="en-GB" sz="31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hlinkClick r:id="rId3"/>
            <a:extLst>
              <a:ext uri="{FF2B5EF4-FFF2-40B4-BE49-F238E27FC236}">
                <a16:creationId xmlns:a16="http://schemas.microsoft.com/office/drawing/2014/main" id="{E92739A9-D4A0-8177-708A-89C0C0AEC97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05187" y="1911792"/>
            <a:ext cx="3269447" cy="30460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68902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D69816-A9DA-E0C5-4DEA-42FA859BC7A0}"/>
              </a:ext>
            </a:extLst>
          </p:cNvPr>
          <p:cNvSpPr txBox="1"/>
          <p:nvPr/>
        </p:nvSpPr>
        <p:spPr>
          <a:xfrm>
            <a:off x="592147" y="1168401"/>
            <a:ext cx="7053252" cy="4673600"/>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indent="-457200" algn="l">
              <a:spcAft>
                <a:spcPts val="1600"/>
              </a:spcAft>
              <a:buFont typeface="+mj-lt"/>
              <a:buAutoNum type="arabicPeriod"/>
            </a:pPr>
            <a:r>
              <a:rPr lang="en-GB" dirty="0">
                <a:solidFill>
                  <a:schemeClr val="tx1"/>
                </a:solidFill>
              </a:rPr>
              <a:t>What </a:t>
            </a:r>
            <a:r>
              <a:rPr lang="en-GB" b="1" dirty="0">
                <a:solidFill>
                  <a:schemeClr val="tx1"/>
                </a:solidFill>
              </a:rPr>
              <a:t>other subjects </a:t>
            </a:r>
            <a:r>
              <a:rPr lang="en-GB" dirty="0">
                <a:solidFill>
                  <a:schemeClr val="tx1"/>
                </a:solidFill>
              </a:rPr>
              <a:t>might</a:t>
            </a:r>
            <a:r>
              <a:rPr lang="en-GB" b="1" dirty="0">
                <a:solidFill>
                  <a:schemeClr val="tx1"/>
                </a:solidFill>
              </a:rPr>
              <a:t> </a:t>
            </a:r>
            <a:r>
              <a:rPr lang="en-GB" dirty="0">
                <a:solidFill>
                  <a:schemeClr val="tx1"/>
                </a:solidFill>
              </a:rPr>
              <a:t>you need to study this subject?</a:t>
            </a:r>
          </a:p>
          <a:p>
            <a:pPr marL="457200" indent="-457200" algn="l">
              <a:spcAft>
                <a:spcPts val="1600"/>
              </a:spcAft>
              <a:buFont typeface="+mj-lt"/>
              <a:buAutoNum type="arabicPeriod"/>
            </a:pPr>
            <a:r>
              <a:rPr lang="en-GB" dirty="0">
                <a:solidFill>
                  <a:schemeClr val="tx1"/>
                </a:solidFill>
              </a:rPr>
              <a:t>Has anything in this video </a:t>
            </a:r>
            <a:r>
              <a:rPr lang="en-GB" b="1" dirty="0">
                <a:solidFill>
                  <a:schemeClr val="tx1"/>
                </a:solidFill>
              </a:rPr>
              <a:t>surprised</a:t>
            </a:r>
            <a:r>
              <a:rPr lang="en-GB" dirty="0">
                <a:solidFill>
                  <a:schemeClr val="tx1"/>
                </a:solidFill>
              </a:rPr>
              <a:t> you?</a:t>
            </a:r>
          </a:p>
          <a:p>
            <a:pPr marL="457200" indent="-457200" algn="l">
              <a:spcAft>
                <a:spcPts val="1600"/>
              </a:spcAft>
              <a:buFont typeface="+mj-lt"/>
              <a:buAutoNum type="arabicPeriod"/>
            </a:pPr>
            <a:r>
              <a:rPr lang="en-US" b="0" i="0" dirty="0">
                <a:solidFill>
                  <a:schemeClr val="tx1"/>
                </a:solidFill>
                <a:effectLst/>
              </a:rPr>
              <a:t>What have you </a:t>
            </a:r>
            <a:r>
              <a:rPr lang="en-US" b="1" i="0" dirty="0">
                <a:solidFill>
                  <a:schemeClr val="tx1"/>
                </a:solidFill>
                <a:effectLst/>
              </a:rPr>
              <a:t>learned in school </a:t>
            </a:r>
            <a:r>
              <a:rPr lang="en-US" b="0" i="0" dirty="0">
                <a:solidFill>
                  <a:schemeClr val="tx1"/>
                </a:solidFill>
                <a:effectLst/>
              </a:rPr>
              <a:t>that could be useful for this degree?</a:t>
            </a:r>
            <a:endParaRPr lang="en-GB" dirty="0">
              <a:solidFill>
                <a:schemeClr val="tx1"/>
              </a:solidFill>
            </a:endParaRPr>
          </a:p>
          <a:p>
            <a:pPr marL="457200" indent="-457200" algn="l">
              <a:spcAft>
                <a:spcPts val="1600"/>
              </a:spcAft>
              <a:buFont typeface="+mj-lt"/>
              <a:buAutoNum type="arabicPeriod"/>
            </a:pPr>
            <a:r>
              <a:rPr lang="en-US" b="0" i="0" dirty="0">
                <a:solidFill>
                  <a:schemeClr val="tx1"/>
                </a:solidFill>
                <a:effectLst/>
              </a:rPr>
              <a:t>What are some </a:t>
            </a:r>
            <a:r>
              <a:rPr lang="en-US" b="1" i="0" dirty="0">
                <a:solidFill>
                  <a:schemeClr val="tx1"/>
                </a:solidFill>
                <a:effectLst/>
              </a:rPr>
              <a:t>steps you could take </a:t>
            </a:r>
            <a:r>
              <a:rPr lang="en-US" b="0" i="0" dirty="0">
                <a:solidFill>
                  <a:schemeClr val="tx1"/>
                </a:solidFill>
                <a:effectLst/>
              </a:rPr>
              <a:t>now to explore this subject more</a:t>
            </a:r>
            <a:r>
              <a:rPr lang="en-GB" dirty="0">
                <a:solidFill>
                  <a:schemeClr val="tx1"/>
                </a:solidFill>
              </a:rPr>
              <a:t>?</a:t>
            </a:r>
          </a:p>
        </p:txBody>
      </p:sp>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3" y="338209"/>
            <a:ext cx="12298217"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November’s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Accounting</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hlinkClick r:id="rId3"/>
            <a:extLst>
              <a:ext uri="{FF2B5EF4-FFF2-40B4-BE49-F238E27FC236}">
                <a16:creationId xmlns:a16="http://schemas.microsoft.com/office/drawing/2014/main" id="{97050278-C82D-87A7-8CAC-00AC920D077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96229" y="1983625"/>
            <a:ext cx="3103757" cy="28987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98732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65AD335-B985-B033-1577-182CEC08EC5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54261" y="3319379"/>
            <a:ext cx="1609772" cy="1564533"/>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94727220-FA08-7290-25A6-30F37EF9DD3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654522" y="1415693"/>
            <a:ext cx="1539660" cy="1565506"/>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861BDBE4-6277-3F55-C058-6482AB43F70D}"/>
              </a:ext>
            </a:extLst>
          </p:cNvPr>
          <p:cNvSpPr>
            <a:spLocks noGrp="1"/>
          </p:cNvSpPr>
          <p:nvPr>
            <p:ph type="title"/>
          </p:nvPr>
        </p:nvSpPr>
        <p:spPr>
          <a:xfrm>
            <a:off x="386400" y="531516"/>
            <a:ext cx="11419200" cy="669188"/>
          </a:xfrm>
        </p:spPr>
        <p:txBody>
          <a:bodyPr>
            <a:noAutofit/>
          </a:body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Fascinated by this field? Find out more on Unifrog!</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391A7598-E612-B624-007F-88598A231382}"/>
              </a:ext>
            </a:extLst>
          </p:cNvPr>
          <p:cNvSpPr txBox="1"/>
          <p:nvPr/>
        </p:nvSpPr>
        <p:spPr>
          <a:xfrm>
            <a:off x="386400" y="5199056"/>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0" marR="0" lvl="2"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4" name="Graphic 3">
            <a:extLst>
              <a:ext uri="{FF2B5EF4-FFF2-40B4-BE49-F238E27FC236}">
                <a16:creationId xmlns:a16="http://schemas.microsoft.com/office/drawing/2014/main" id="{B01C8B34-033A-9966-F7CA-133ADAA8C8A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4744" y="5264588"/>
            <a:ext cx="603656" cy="603656"/>
          </a:xfrm>
          <a:prstGeom prst="rect">
            <a:avLst/>
          </a:prstGeom>
        </p:spPr>
      </p:pic>
      <p:pic>
        <p:nvPicPr>
          <p:cNvPr id="6" name="Picture 5">
            <a:extLst>
              <a:ext uri="{FF2B5EF4-FFF2-40B4-BE49-F238E27FC236}">
                <a16:creationId xmlns:a16="http://schemas.microsoft.com/office/drawing/2014/main" id="{161B6AE3-6979-D9DF-CDC9-FFF813147BE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434628" y="1415693"/>
            <a:ext cx="1726399" cy="161239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2E46ACD-96BD-9543-7282-20D6D175BED7}"/>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7478767" y="3287209"/>
            <a:ext cx="1574455" cy="1611943"/>
          </a:xfrm>
          <a:prstGeom prst="rect">
            <a:avLst/>
          </a:prstGeom>
          <a:ln>
            <a:noFill/>
          </a:ln>
          <a:effectLst>
            <a:outerShdw blurRad="292100" dist="139700" dir="2700000" algn="tl" rotWithShape="0">
              <a:srgbClr val="333333">
                <a:alpha val="65000"/>
              </a:srgbClr>
            </a:outerShdw>
          </a:effectLst>
        </p:spPr>
      </p:pic>
      <p:pic>
        <p:nvPicPr>
          <p:cNvPr id="11" name="Graphic 10">
            <a:extLst>
              <a:ext uri="{FF2B5EF4-FFF2-40B4-BE49-F238E27FC236}">
                <a16:creationId xmlns:a16="http://schemas.microsoft.com/office/drawing/2014/main" id="{8C629A21-61E2-5357-1D0E-80E3DF9A0699}"/>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956428">
            <a:off x="8843749" y="2444247"/>
            <a:ext cx="512635" cy="512635"/>
          </a:xfrm>
          <a:prstGeom prst="rect">
            <a:avLst/>
          </a:prstGeom>
        </p:spPr>
      </p:pic>
      <p:sp>
        <p:nvSpPr>
          <p:cNvPr id="12" name="TextBox 11">
            <a:extLst>
              <a:ext uri="{FF2B5EF4-FFF2-40B4-BE49-F238E27FC236}">
                <a16:creationId xmlns:a16="http://schemas.microsoft.com/office/drawing/2014/main" id="{2CB603A4-3D7B-1E3B-2946-C6A26716065F}"/>
              </a:ext>
            </a:extLst>
          </p:cNvPr>
          <p:cNvSpPr txBox="1"/>
          <p:nvPr/>
        </p:nvSpPr>
        <p:spPr>
          <a:xfrm>
            <a:off x="386400" y="1421857"/>
            <a:ext cx="6491329" cy="3443748"/>
          </a:xfrm>
          <a:prstGeom prst="rect">
            <a:avLst/>
          </a:prstGeom>
          <a:solidFill>
            <a:schemeClr val="bg1"/>
          </a:solidFill>
        </p:spPr>
        <p:txBody>
          <a:bodyPr wrap="square" anchor="t" anchorCtr="0">
            <a:noAutofit/>
          </a:bodyPr>
          <a:lstStyle/>
          <a:p>
            <a:pPr marL="342900" indent="-342900">
              <a:lnSpc>
                <a:spcPct val="150000"/>
              </a:lnSpc>
              <a:spcAft>
                <a:spcPts val="3600"/>
              </a:spcAft>
              <a:buFont typeface="Arial" panose="020B0604020202020204" pitchFamily="34" charset="0"/>
              <a:buChar char="•"/>
              <a:defRPr/>
            </a:pP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Explore the</a:t>
            </a:r>
            <a:r>
              <a:rPr lang="en-GB" sz="2200" dirty="0">
                <a:latin typeface="Open Sans" panose="020B0606030504020204" pitchFamily="34" charset="0"/>
                <a:ea typeface="Open Sans" panose="020B0606030504020204" pitchFamily="34" charset="0"/>
                <a:cs typeface="Open Sans" panose="020B0606030504020204" pitchFamily="34" charset="0"/>
              </a:rPr>
              <a:t> </a:t>
            </a:r>
            <a:r>
              <a:rPr lang="en-GB" sz="2200" b="1" dirty="0">
                <a:latin typeface="Open Sans" panose="020B0606030504020204" pitchFamily="34" charset="0"/>
                <a:ea typeface="Open Sans" panose="020B0606030504020204" pitchFamily="34" charset="0"/>
                <a:cs typeface="Open Sans" panose="020B0606030504020204" pitchFamily="34" charset="0"/>
              </a:rPr>
              <a:t>accounting</a:t>
            </a:r>
            <a:r>
              <a:rPr lang="en-GB" sz="2200" dirty="0">
                <a:latin typeface="Open Sans" panose="020B0606030504020204" pitchFamily="34" charset="0"/>
                <a:ea typeface="Open Sans" panose="020B0606030504020204" pitchFamily="34" charset="0"/>
                <a:cs typeface="Open Sans" panose="020B0606030504020204" pitchFamily="34" charset="0"/>
              </a:rPr>
              <a:t> subject profile and watch Daniel’s video. </a:t>
            </a:r>
          </a:p>
          <a:p>
            <a:pPr marL="342900" indent="-342900">
              <a:lnSpc>
                <a:spcPct val="150000"/>
              </a:lnSpc>
              <a:spcAft>
                <a:spcPts val="36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subject profiles, like</a:t>
            </a:r>
            <a:r>
              <a:rPr lang="en-GB" sz="2200" b="1" dirty="0">
                <a:latin typeface="Open Sans" panose="020B0606030504020204" pitchFamily="34" charset="0"/>
                <a:ea typeface="Open Sans" panose="020B0606030504020204" pitchFamily="34" charset="0"/>
                <a:cs typeface="Open Sans" panose="020B0606030504020204" pitchFamily="34" charset="0"/>
              </a:rPr>
              <a:t> finance.</a:t>
            </a:r>
            <a:endParaRPr lang="en-GB" sz="220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spcAft>
                <a:spcPts val="36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career profiles, like </a:t>
            </a:r>
            <a:r>
              <a:rPr lang="en-GB" sz="2200" b="1" dirty="0">
                <a:latin typeface="Open Sans" panose="020B0606030504020204" pitchFamily="34" charset="0"/>
                <a:ea typeface="Open Sans" panose="020B0606030504020204" pitchFamily="34" charset="0"/>
                <a:cs typeface="Open Sans" panose="020B0606030504020204" pitchFamily="34" charset="0"/>
              </a:rPr>
              <a:t>credit risk analyst</a:t>
            </a:r>
            <a:r>
              <a:rPr lang="en-GB" sz="2200" dirty="0">
                <a:latin typeface="Open Sans" panose="020B0606030504020204" pitchFamily="34" charset="0"/>
                <a:ea typeface="Open Sans" panose="020B0606030504020204" pitchFamily="34" charset="0"/>
                <a:cs typeface="Open Sans" panose="020B0606030504020204" pitchFamily="34" charset="0"/>
              </a:rPr>
              <a:t> and </a:t>
            </a:r>
            <a:r>
              <a:rPr lang="en-GB" sz="2200" b="1" dirty="0">
                <a:latin typeface="Open Sans" panose="020B0606030504020204" pitchFamily="34" charset="0"/>
                <a:ea typeface="Open Sans" panose="020B0606030504020204" pitchFamily="34" charset="0"/>
                <a:cs typeface="Open Sans" panose="020B0606030504020204" pitchFamily="34" charset="0"/>
              </a:rPr>
              <a:t>tax adviser</a:t>
            </a:r>
            <a:r>
              <a:rPr lang="en-GB" sz="2200" dirty="0">
                <a:latin typeface="Open Sans" panose="020B0606030504020204" pitchFamily="34" charset="0"/>
                <a:ea typeface="Open Sans" panose="020B0606030504020204" pitchFamily="34" charset="0"/>
                <a:cs typeface="Open Sans" panose="020B0606030504020204" pitchFamily="34" charset="0"/>
              </a:rPr>
              <a:t>.</a:t>
            </a:r>
          </a:p>
          <a:p>
            <a:pPr marL="342900" indent="-342900">
              <a:lnSpc>
                <a:spcPct val="150000"/>
              </a:lnSpc>
              <a:buFont typeface="Arial" panose="020B0604020202020204" pitchFamily="34" charset="0"/>
              <a:buChar char="•"/>
              <a:defRPr/>
            </a:pPr>
            <a:endParaRPr lang="en-GB" sz="2200"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defRPr/>
            </a:pPr>
            <a:endPar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142923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35057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Career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12 – November</a:t>
            </a:r>
          </a:p>
        </p:txBody>
      </p:sp>
    </p:spTree>
    <p:extLst>
      <p:ext uri="{BB962C8B-B14F-4D97-AF65-F5344CB8AC3E}">
        <p14:creationId xmlns:p14="http://schemas.microsoft.com/office/powerpoint/2010/main" val="34724137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November’s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1711971"/>
          </a:xfrm>
          <a:prstGeom prst="roundRect">
            <a:avLst>
              <a:gd name="adj" fmla="val 0"/>
            </a:avLst>
          </a:prstGeom>
          <a:solidFill>
            <a:srgbClr val="FFD966"/>
          </a:solidFill>
          <a:ln w="28575">
            <a:noFill/>
          </a:ln>
          <a:effectLst>
            <a:outerShdw blurRad="50800" dist="38100" dir="2700000" algn="tl" rotWithShape="0">
              <a:prstClr val="black">
                <a:alpha val="40000"/>
              </a:prstClr>
            </a:outerShdw>
          </a:effectLst>
        </p:spPr>
        <p:txBody>
          <a:bodyPr wrap="square" tIns="46800" anchor="ctr" anchorCtr="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Activist</a:t>
            </a: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84060"/>
            <a:ext cx="5503854" cy="1711971"/>
          </a:xfrm>
          <a:prstGeom prst="roundRect">
            <a:avLst>
              <a:gd name="adj" fmla="val 0"/>
            </a:avLst>
          </a:prstGeom>
          <a:solidFill>
            <a:srgbClr val="FFF2CC"/>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career.</a:t>
            </a:r>
          </a:p>
        </p:txBody>
      </p:sp>
      <p:pic>
        <p:nvPicPr>
          <p:cNvPr id="21" name="Graphic 20" descr="Pen with solid fill">
            <a:extLst>
              <a:ext uri="{FF2B5EF4-FFF2-40B4-BE49-F238E27FC236}">
                <a16:creationId xmlns:a16="http://schemas.microsoft.com/office/drawing/2014/main" id="{B724239B-D34D-7D58-53B8-385ADBEF56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6" name="Graphic 5" descr="Megaphone with solid fill">
            <a:extLst>
              <a:ext uri="{FF2B5EF4-FFF2-40B4-BE49-F238E27FC236}">
                <a16:creationId xmlns:a16="http://schemas.microsoft.com/office/drawing/2014/main" id="{ABC9556A-D803-C945-5106-7A9248D69910}"/>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36601" y="2502440"/>
            <a:ext cx="914400" cy="914400"/>
          </a:xfrm>
          <a:prstGeom prst="rect">
            <a:avLst/>
          </a:prstGeom>
        </p:spPr>
      </p:pic>
      <p:pic>
        <p:nvPicPr>
          <p:cNvPr id="11" name="Graphic 10" descr="Clenched Fist with solid fill">
            <a:extLst>
              <a:ext uri="{FF2B5EF4-FFF2-40B4-BE49-F238E27FC236}">
                <a16:creationId xmlns:a16="http://schemas.microsoft.com/office/drawing/2014/main" id="{1E16D71C-0915-AB5C-FF34-7EE879A8C134}"/>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985649" y="970764"/>
            <a:ext cx="914400" cy="914400"/>
          </a:xfrm>
          <a:prstGeom prst="rect">
            <a:avLst/>
          </a:prstGeom>
        </p:spPr>
      </p:pic>
      <p:pic>
        <p:nvPicPr>
          <p:cNvPr id="2" name="Picture 1">
            <a:hlinkClick r:id="rId9"/>
            <a:extLst>
              <a:ext uri="{FF2B5EF4-FFF2-40B4-BE49-F238E27FC236}">
                <a16:creationId xmlns:a16="http://schemas.microsoft.com/office/drawing/2014/main" id="{D8D8FF6B-38EE-E8BF-B93B-A28F16F8E2AD}"/>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120528" y="1450873"/>
            <a:ext cx="3990246" cy="40451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1974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2930228"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November’s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Activist</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2362867"/>
          </a:xfrm>
          <a:prstGeom prst="roundRect">
            <a:avLst>
              <a:gd name="adj" fmla="val 0"/>
            </a:avLst>
          </a:prstGeom>
          <a:solidFill>
            <a:srgbClr val="FFE699"/>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There are lots of roles that fall under the category of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activist</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Today we'll be hearing from Jack, who’s a</a:t>
            </a:r>
            <a:r>
              <a:rPr lang="en-GB" sz="2200" noProof="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GB" sz="2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p</a:t>
            </a:r>
            <a:r>
              <a:rPr lang="en-GB" sz="2200" b="1" noProof="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rogramme</a:t>
            </a:r>
            <a:r>
              <a:rPr lang="en-GB" sz="2200" b="1" noProof="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GB" sz="2200" b="1" dirty="0">
                <a:solidFill>
                  <a:prstClr val="black"/>
                </a:solidFill>
                <a:latin typeface="Open Sans" panose="020B0606030504020204" pitchFamily="34" charset="0"/>
                <a:ea typeface="Open Sans" panose="020B0606030504020204" pitchFamily="34" charset="0"/>
                <a:cs typeface="Open Sans" panose="020B0606030504020204" pitchFamily="34" charset="0"/>
              </a:rPr>
              <a:t>l</a:t>
            </a:r>
            <a:r>
              <a:rPr lang="en-GB" sz="2200" b="1" noProof="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ead</a:t>
            </a:r>
            <a:r>
              <a:rPr lang="en-GB" sz="2200" b="1" noProof="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en-GB" sz="2200" noProof="0" dirty="0">
                <a:solidFill>
                  <a:prstClr val="black"/>
                </a:solidFill>
                <a:latin typeface="Open Sans" panose="020B0606030504020204" pitchFamily="34" charset="0"/>
                <a:ea typeface="Open Sans" panose="020B0606030504020204" pitchFamily="34" charset="0"/>
                <a:cs typeface="Open Sans" panose="020B0606030504020204" pitchFamily="34" charset="0"/>
              </a:rPr>
              <a:t>for</a:t>
            </a:r>
            <a:r>
              <a:rPr lang="en-GB" sz="2200" b="1" noProof="0" dirty="0">
                <a:solidFill>
                  <a:prstClr val="black"/>
                </a:solidFill>
                <a:latin typeface="Open Sans" panose="020B0606030504020204" pitchFamily="34" charset="0"/>
                <a:ea typeface="Open Sans" panose="020B0606030504020204" pitchFamily="34" charset="0"/>
                <a:cs typeface="Open Sans" panose="020B0606030504020204" pitchFamily="34" charset="0"/>
              </a:rPr>
              <a:t> Woods Under Threat</a:t>
            </a:r>
            <a:r>
              <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rPr>
              <a:t>.</a:t>
            </a:r>
            <a:endPar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913632"/>
            <a:ext cx="5503854" cy="1582399"/>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about </a:t>
            </a:r>
            <a:r>
              <a:rPr lang="en-GB" noProof="0" dirty="0">
                <a:solidFill>
                  <a:schemeClr val="tx1"/>
                </a:solidFill>
              </a:rPr>
              <a:t>the issues and causes you are interested</a:t>
            </a:r>
            <a:r>
              <a:rPr lang="en-GB" dirty="0">
                <a:solidFill>
                  <a:schemeClr val="tx1"/>
                </a:solidFill>
              </a:rPr>
              <a:t> in or passionate about.</a:t>
            </a:r>
            <a:endParaRPr kumimoji="0" lang="en-GB" sz="220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 name="Graphic 2" descr="Thought bubble with solid fill">
            <a:extLst>
              <a:ext uri="{FF2B5EF4-FFF2-40B4-BE49-F238E27FC236}">
                <a16:creationId xmlns:a16="http://schemas.microsoft.com/office/drawing/2014/main" id="{B46080A7-C5F8-4B16-25E5-025264779F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8798" y="5038830"/>
            <a:ext cx="914400" cy="914400"/>
          </a:xfrm>
          <a:prstGeom prst="rect">
            <a:avLst/>
          </a:prstGeom>
        </p:spPr>
      </p:pic>
      <p:pic>
        <p:nvPicPr>
          <p:cNvPr id="5" name="Picture 4">
            <a:hlinkClick r:id="rId5"/>
            <a:extLst>
              <a:ext uri="{FF2B5EF4-FFF2-40B4-BE49-F238E27FC236}">
                <a16:creationId xmlns:a16="http://schemas.microsoft.com/office/drawing/2014/main" id="{4F514C5C-8BAC-2E7D-0F6C-A3CD183901E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120528" y="1450873"/>
            <a:ext cx="3990246" cy="40451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153635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F3C93B2-B4DE-F3C3-FFD3-FF3841D349DB}"/>
              </a:ext>
            </a:extLst>
          </p:cNvPr>
          <p:cNvSpPr txBox="1"/>
          <p:nvPr/>
        </p:nvSpPr>
        <p:spPr>
          <a:xfrm>
            <a:off x="592146" y="1168400"/>
            <a:ext cx="7053253" cy="4673601"/>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19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What </a:t>
            </a:r>
            <a:r>
              <a:rPr kumimoji="0" lang="en-GB" sz="19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advice</a:t>
            </a:r>
            <a:r>
              <a:rPr kumimoji="0" lang="en-GB" sz="19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would you give to someone who wants to enter this career?</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19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What parts of this career seem </a:t>
            </a:r>
            <a:r>
              <a:rPr kumimoji="0" lang="en-GB" sz="19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most</a:t>
            </a:r>
            <a:r>
              <a:rPr kumimoji="0" lang="en-GB" sz="19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19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interesting</a:t>
            </a:r>
            <a:r>
              <a:rPr kumimoji="0" lang="en-GB" sz="19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to you?</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19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What educational </a:t>
            </a:r>
            <a:r>
              <a:rPr kumimoji="0" lang="en-GB" sz="19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pathways</a:t>
            </a:r>
            <a:r>
              <a:rPr kumimoji="0" lang="en-GB" sz="19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or </a:t>
            </a:r>
            <a:r>
              <a:rPr kumimoji="0" lang="en-GB" sz="19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qualifications</a:t>
            </a:r>
            <a:r>
              <a:rPr kumimoji="0" lang="en-GB" sz="19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does Jack mention? Do you know of any alternative </a:t>
            </a:r>
            <a:r>
              <a:rPr kumimoji="0" lang="en-GB" sz="19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routes</a:t>
            </a:r>
            <a:r>
              <a:rPr kumimoji="0" lang="en-GB" sz="19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into this career?</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19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What could you do now to help you decide if a career like this is </a:t>
            </a:r>
            <a:r>
              <a:rPr kumimoji="0" lang="en-GB" sz="19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right for you</a:t>
            </a:r>
            <a:r>
              <a:rPr kumimoji="0" lang="en-GB" sz="19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pic>
        <p:nvPicPr>
          <p:cNvPr id="3" name="Picture 2">
            <a:hlinkClick r:id="rId3"/>
            <a:extLst>
              <a:ext uri="{FF2B5EF4-FFF2-40B4-BE49-F238E27FC236}">
                <a16:creationId xmlns:a16="http://schemas.microsoft.com/office/drawing/2014/main" id="{3677F17B-1349-82B3-8966-D18B69594E9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51611" y="1630463"/>
            <a:ext cx="3548243" cy="3597073"/>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70600638-282D-FB17-C722-08779AAFFD6C}"/>
              </a:ext>
            </a:extLst>
          </p:cNvPr>
          <p:cNvSpPr>
            <a:spLocks noGrp="1"/>
          </p:cNvSpPr>
          <p:nvPr>
            <p:ph type="title"/>
          </p:nvPr>
        </p:nvSpPr>
        <p:spPr>
          <a:xfrm>
            <a:off x="180654" y="338209"/>
            <a:ext cx="12930228"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November’s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Activist</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32662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0A7BF98-6BEA-F47E-28EA-DDB1C71337C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741344" y="1252522"/>
            <a:ext cx="1858055" cy="1725030"/>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C2FA794C-FF4A-CD6C-E964-65B66B71676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223212" y="3326609"/>
            <a:ext cx="1758647" cy="1632739"/>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7127F796-1055-9F98-9CD4-94BD509FF8C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741344" y="3217260"/>
            <a:ext cx="1858055" cy="1782849"/>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A2CE5EC0-A5AC-D866-F8FA-3ED4DFA7EC9E}"/>
              </a:ext>
            </a:extLst>
          </p:cNvPr>
          <p:cNvSpPr>
            <a:spLocks noGrp="1"/>
          </p:cNvSpPr>
          <p:nvPr>
            <p:ph type="title"/>
          </p:nvPr>
        </p:nvSpPr>
        <p:spPr>
          <a:xfrm>
            <a:off x="386400" y="519846"/>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Curious about </a:t>
            </a:r>
            <a:r>
              <a:rPr lang="en-GB" sz="3200" b="1" dirty="0">
                <a:latin typeface="Open sans" panose="020B0606030504020204" pitchFamily="34" charset="0"/>
                <a:ea typeface="Open sans" panose="020B0606030504020204" pitchFamily="34" charset="0"/>
                <a:cs typeface="Open sans" panose="020B0606030504020204" pitchFamily="34" charset="0"/>
              </a:rPr>
              <a:t>t</a:t>
            </a:r>
            <a:r>
              <a:rPr lang="en-GB" sz="3200" b="1" dirty="0">
                <a:effectLst/>
                <a:latin typeface="Open sans" panose="020B0606030504020204" pitchFamily="34" charset="0"/>
                <a:ea typeface="Open sans" panose="020B0606030504020204" pitchFamily="34" charset="0"/>
                <a:cs typeface="Open sans" panose="020B0606030504020204" pitchFamily="34" charset="0"/>
              </a:rPr>
              <a:t>his </a:t>
            </a:r>
            <a:r>
              <a:rPr lang="en-GB" sz="3200" b="1" dirty="0">
                <a:latin typeface="Open sans" panose="020B0606030504020204" pitchFamily="34" charset="0"/>
                <a:ea typeface="Open sans" panose="020B0606030504020204" pitchFamily="34" charset="0"/>
                <a:cs typeface="Open sans" panose="020B0606030504020204" pitchFamily="34" charset="0"/>
              </a:rPr>
              <a:t>c</a:t>
            </a:r>
            <a:r>
              <a:rPr lang="en-GB" sz="3200" b="1" dirty="0">
                <a:effectLst/>
                <a:latin typeface="Open sans" panose="020B0606030504020204" pitchFamily="34" charset="0"/>
                <a:ea typeface="Open sans" panose="020B0606030504020204" pitchFamily="34" charset="0"/>
                <a:cs typeface="Open sans" panose="020B0606030504020204" pitchFamily="34" charset="0"/>
              </a:rPr>
              <a:t>areer? Discover more on Unifrog!</a:t>
            </a:r>
          </a:p>
        </p:txBody>
      </p:sp>
      <p:sp>
        <p:nvSpPr>
          <p:cNvPr id="3" name="TextBox 2">
            <a:extLst>
              <a:ext uri="{FF2B5EF4-FFF2-40B4-BE49-F238E27FC236}">
                <a16:creationId xmlns:a16="http://schemas.microsoft.com/office/drawing/2014/main" id="{9944CC78-3E86-899A-9D49-DDFA7BB742FD}"/>
              </a:ext>
            </a:extLst>
          </p:cNvPr>
          <p:cNvSpPr txBox="1"/>
          <p:nvPr/>
        </p:nvSpPr>
        <p:spPr>
          <a:xfrm>
            <a:off x="503183" y="1371534"/>
            <a:ext cx="6207735" cy="3443748"/>
          </a:xfrm>
          <a:prstGeom prst="rect">
            <a:avLst/>
          </a:prstGeom>
          <a:solidFill>
            <a:schemeClr val="bg1"/>
          </a:solidFill>
        </p:spPr>
        <p:txBody>
          <a:bodyPr wrap="square" anchor="t" anchorCtr="0">
            <a:noAutofit/>
          </a:bodyPr>
          <a:lstStyle/>
          <a:p>
            <a:pPr marL="342900" indent="-342900">
              <a:lnSpc>
                <a:spcPct val="150000"/>
              </a:lnSpc>
              <a:spcAft>
                <a:spcPts val="3000"/>
              </a:spcAft>
              <a:buFont typeface="Arial" panose="020B0604020202020204" pitchFamily="34" charset="0"/>
              <a:buChar char="•"/>
              <a:defRPr/>
            </a:pP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Explore the</a:t>
            </a:r>
            <a:r>
              <a:rPr lang="en-GB" sz="2200" dirty="0">
                <a:latin typeface="Open Sans" panose="020B0606030504020204" pitchFamily="34" charset="0"/>
                <a:ea typeface="Open Sans" panose="020B0606030504020204" pitchFamily="34" charset="0"/>
                <a:cs typeface="Open Sans" panose="020B0606030504020204" pitchFamily="34" charset="0"/>
              </a:rPr>
              <a:t> </a:t>
            </a:r>
            <a:r>
              <a:rPr lang="en-GB" sz="2200" b="1" dirty="0">
                <a:latin typeface="Open Sans" panose="020B0606030504020204" pitchFamily="34" charset="0"/>
                <a:ea typeface="Open Sans" panose="020B0606030504020204" pitchFamily="34" charset="0"/>
                <a:cs typeface="Open Sans" panose="020B0606030504020204" pitchFamily="34" charset="0"/>
              </a:rPr>
              <a:t>activist </a:t>
            </a:r>
            <a:r>
              <a:rPr lang="en-GB" sz="2200" dirty="0">
                <a:latin typeface="Open Sans" panose="020B0606030504020204" pitchFamily="34" charset="0"/>
                <a:ea typeface="Open Sans" panose="020B0606030504020204" pitchFamily="34" charset="0"/>
                <a:cs typeface="Open Sans" panose="020B0606030504020204" pitchFamily="34" charset="0"/>
              </a:rPr>
              <a:t>career profile. </a:t>
            </a:r>
          </a:p>
          <a:p>
            <a:pPr marL="342900" indent="-342900">
              <a:lnSpc>
                <a:spcPct val="150000"/>
              </a:lnSpc>
              <a:spcAft>
                <a:spcPts val="30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career profiles, like</a:t>
            </a:r>
            <a:r>
              <a:rPr lang="en-GB" sz="2200" b="1" dirty="0">
                <a:latin typeface="Open Sans" panose="020B0606030504020204" pitchFamily="34" charset="0"/>
                <a:ea typeface="Open Sans" panose="020B0606030504020204" pitchFamily="34" charset="0"/>
                <a:cs typeface="Open Sans" panose="020B0606030504020204" pitchFamily="34" charset="0"/>
              </a:rPr>
              <a:t> charity fundraiser </a:t>
            </a:r>
            <a:r>
              <a:rPr lang="en-GB" sz="2200" dirty="0">
                <a:latin typeface="Open Sans" panose="020B0606030504020204" pitchFamily="34" charset="0"/>
                <a:ea typeface="Open Sans" panose="020B0606030504020204" pitchFamily="34" charset="0"/>
                <a:cs typeface="Open Sans" panose="020B0606030504020204" pitchFamily="34" charset="0"/>
              </a:rPr>
              <a:t>and</a:t>
            </a:r>
            <a:r>
              <a:rPr lang="en-GB" sz="2200" b="1" dirty="0">
                <a:latin typeface="Open Sans" panose="020B0606030504020204" pitchFamily="34" charset="0"/>
                <a:ea typeface="Open Sans" panose="020B0606030504020204" pitchFamily="34" charset="0"/>
                <a:cs typeface="Open Sans" panose="020B0606030504020204" pitchFamily="34" charset="0"/>
              </a:rPr>
              <a:t> trade union official</a:t>
            </a:r>
            <a:r>
              <a:rPr lang="en-GB" sz="2200" dirty="0">
                <a:latin typeface="Open Sans" panose="020B0606030504020204" pitchFamily="34" charset="0"/>
                <a:ea typeface="Open Sans" panose="020B0606030504020204" pitchFamily="34" charset="0"/>
                <a:cs typeface="Open Sans" panose="020B0606030504020204" pitchFamily="34" charset="0"/>
              </a:rPr>
              <a:t>. </a:t>
            </a:r>
          </a:p>
          <a:p>
            <a:pPr marL="342900" indent="-342900">
              <a:lnSpc>
                <a:spcPct val="150000"/>
              </a:lnSpc>
              <a:spcAft>
                <a:spcPts val="30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subject profiles, like </a:t>
            </a:r>
            <a:r>
              <a:rPr lang="en-GB" sz="2200" b="1" dirty="0">
                <a:latin typeface="Open Sans" panose="020B0606030504020204" pitchFamily="34" charset="0"/>
                <a:ea typeface="Open Sans" panose="020B0606030504020204" pitchFamily="34" charset="0"/>
                <a:cs typeface="Open Sans" panose="020B0606030504020204" pitchFamily="34" charset="0"/>
              </a:rPr>
              <a:t>politics and international relations</a:t>
            </a:r>
            <a:r>
              <a:rPr lang="en-GB" sz="2200" dirty="0">
                <a:latin typeface="Open Sans" panose="020B0606030504020204" pitchFamily="34" charset="0"/>
                <a:ea typeface="Open Sans" panose="020B0606030504020204" pitchFamily="34" charset="0"/>
                <a:cs typeface="Open Sans" panose="020B0606030504020204" pitchFamily="34" charset="0"/>
              </a:rPr>
              <a:t>.</a:t>
            </a:r>
            <a:endPar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7EF48955-C9BC-525B-825E-AF89BD8A6B3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223212" y="1235462"/>
            <a:ext cx="1758647" cy="1782849"/>
          </a:xfrm>
          <a:prstGeom prst="rect">
            <a:avLst/>
          </a:prstGeom>
          <a:ln>
            <a:noFill/>
          </a:ln>
          <a:effectLst>
            <a:outerShdw blurRad="292100" dist="139700" dir="2700000" algn="tl" rotWithShape="0">
              <a:srgbClr val="333333">
                <a:alpha val="65000"/>
              </a:srgbClr>
            </a:outerShdw>
          </a:effectLst>
        </p:spPr>
      </p:pic>
      <p:pic>
        <p:nvPicPr>
          <p:cNvPr id="9" name="Graphic 8">
            <a:extLst>
              <a:ext uri="{FF2B5EF4-FFF2-40B4-BE49-F238E27FC236}">
                <a16:creationId xmlns:a16="http://schemas.microsoft.com/office/drawing/2014/main" id="{30DA8610-EBB3-EEE1-073C-645195A03106}"/>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956428">
            <a:off x="8669980" y="2261803"/>
            <a:ext cx="501837" cy="501837"/>
          </a:xfrm>
          <a:prstGeom prst="rect">
            <a:avLst/>
          </a:prstGeom>
        </p:spPr>
      </p:pic>
      <p:sp>
        <p:nvSpPr>
          <p:cNvPr id="10" name="TextBox 9">
            <a:extLst>
              <a:ext uri="{FF2B5EF4-FFF2-40B4-BE49-F238E27FC236}">
                <a16:creationId xmlns:a16="http://schemas.microsoft.com/office/drawing/2014/main" id="{87D62C80-0A5E-2017-046F-F18446CBF7DF}"/>
              </a:ext>
            </a:extLst>
          </p:cNvPr>
          <p:cNvSpPr txBox="1"/>
          <p:nvPr/>
        </p:nvSpPr>
        <p:spPr>
          <a:xfrm>
            <a:off x="386400" y="5199056"/>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0" marR="0" lvl="2"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11" name="Graphic 10">
            <a:extLst>
              <a:ext uri="{FF2B5EF4-FFF2-40B4-BE49-F238E27FC236}">
                <a16:creationId xmlns:a16="http://schemas.microsoft.com/office/drawing/2014/main" id="{932D6D9E-5270-C52E-9FC5-ECAD4C82B06F}"/>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4744" y="5264588"/>
            <a:ext cx="603656" cy="603656"/>
          </a:xfrm>
          <a:prstGeom prst="rect">
            <a:avLst/>
          </a:prstGeom>
        </p:spPr>
      </p:pic>
    </p:spTree>
    <p:extLst>
      <p:ext uri="{BB962C8B-B14F-4D97-AF65-F5344CB8AC3E}">
        <p14:creationId xmlns:p14="http://schemas.microsoft.com/office/powerpoint/2010/main" val="28178549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683722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Subject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12 – November</a:t>
            </a:r>
          </a:p>
        </p:txBody>
      </p:sp>
    </p:spTree>
    <p:extLst>
      <p:ext uri="{BB962C8B-B14F-4D97-AF65-F5344CB8AC3E}">
        <p14:creationId xmlns:p14="http://schemas.microsoft.com/office/powerpoint/2010/main" val="808033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E5EC0-A5AC-D866-F8FA-3ED4DFA7EC9E}"/>
              </a:ext>
            </a:extLst>
          </p:cNvPr>
          <p:cNvSpPr>
            <a:spLocks noGrp="1"/>
          </p:cNvSpPr>
          <p:nvPr>
            <p:ph type="title"/>
          </p:nvPr>
        </p:nvSpPr>
        <p:spPr>
          <a:xfrm>
            <a:off x="386400" y="519846"/>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Curious about </a:t>
            </a:r>
            <a:r>
              <a:rPr lang="en-GB" sz="3200" b="1" dirty="0">
                <a:latin typeface="Open sans" panose="020B0606030504020204" pitchFamily="34" charset="0"/>
                <a:ea typeface="Open sans" panose="020B0606030504020204" pitchFamily="34" charset="0"/>
                <a:cs typeface="Open sans" panose="020B0606030504020204" pitchFamily="34" charset="0"/>
              </a:rPr>
              <a:t>t</a:t>
            </a:r>
            <a:r>
              <a:rPr lang="en-GB" sz="3200" b="1" dirty="0">
                <a:effectLst/>
                <a:latin typeface="Open sans" panose="020B0606030504020204" pitchFamily="34" charset="0"/>
                <a:ea typeface="Open sans" panose="020B0606030504020204" pitchFamily="34" charset="0"/>
                <a:cs typeface="Open sans" panose="020B0606030504020204" pitchFamily="34" charset="0"/>
              </a:rPr>
              <a:t>his </a:t>
            </a:r>
            <a:r>
              <a:rPr lang="en-GB" sz="3200" b="1" dirty="0">
                <a:latin typeface="Open sans" panose="020B0606030504020204" pitchFamily="34" charset="0"/>
                <a:ea typeface="Open sans" panose="020B0606030504020204" pitchFamily="34" charset="0"/>
                <a:cs typeface="Open sans" panose="020B0606030504020204" pitchFamily="34" charset="0"/>
              </a:rPr>
              <a:t>c</a:t>
            </a:r>
            <a:r>
              <a:rPr lang="en-GB" sz="3200" b="1" dirty="0">
                <a:effectLst/>
                <a:latin typeface="Open sans" panose="020B0606030504020204" pitchFamily="34" charset="0"/>
                <a:ea typeface="Open sans" panose="020B0606030504020204" pitchFamily="34" charset="0"/>
                <a:cs typeface="Open sans" panose="020B0606030504020204" pitchFamily="34" charset="0"/>
              </a:rPr>
              <a:t>areer? Discover more on Unifrog!</a:t>
            </a:r>
          </a:p>
        </p:txBody>
      </p:sp>
      <p:sp>
        <p:nvSpPr>
          <p:cNvPr id="3" name="TextBox 2">
            <a:extLst>
              <a:ext uri="{FF2B5EF4-FFF2-40B4-BE49-F238E27FC236}">
                <a16:creationId xmlns:a16="http://schemas.microsoft.com/office/drawing/2014/main" id="{9944CC78-3E86-899A-9D49-DDFA7BB742FD}"/>
              </a:ext>
            </a:extLst>
          </p:cNvPr>
          <p:cNvSpPr txBox="1"/>
          <p:nvPr/>
        </p:nvSpPr>
        <p:spPr>
          <a:xfrm>
            <a:off x="434593" y="1189034"/>
            <a:ext cx="5996874" cy="3443748"/>
          </a:xfrm>
          <a:prstGeom prst="rect">
            <a:avLst/>
          </a:prstGeom>
          <a:solidFill>
            <a:schemeClr val="bg1"/>
          </a:solidFill>
        </p:spPr>
        <p:txBody>
          <a:bodyPr wrap="square" anchor="t" anchorCtr="0">
            <a:noAutofit/>
          </a:bodyPr>
          <a:lstStyle/>
          <a:p>
            <a:pPr marL="342900" indent="-342900">
              <a:lnSpc>
                <a:spcPct val="150000"/>
              </a:lnSpc>
              <a:spcAft>
                <a:spcPts val="3000"/>
              </a:spcAft>
              <a:buFont typeface="Arial" panose="020B0604020202020204" pitchFamily="34" charset="0"/>
              <a:buChar char="•"/>
              <a:defRPr/>
            </a:pP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Explore the</a:t>
            </a:r>
            <a:r>
              <a:rPr lang="en-GB" sz="2200" dirty="0">
                <a:latin typeface="Open Sans" panose="020B0606030504020204" pitchFamily="34" charset="0"/>
                <a:ea typeface="Open Sans" panose="020B0606030504020204" pitchFamily="34" charset="0"/>
                <a:cs typeface="Open Sans" panose="020B0606030504020204" pitchFamily="34" charset="0"/>
              </a:rPr>
              <a:t> </a:t>
            </a:r>
            <a:r>
              <a:rPr lang="en-GB" sz="2200" b="1" dirty="0">
                <a:latin typeface="Open Sans" panose="020B0606030504020204" pitchFamily="34" charset="0"/>
                <a:ea typeface="Open Sans" panose="020B0606030504020204" pitchFamily="34" charset="0"/>
                <a:cs typeface="Open Sans" panose="020B0606030504020204" pitchFamily="34" charset="0"/>
              </a:rPr>
              <a:t>headteacher</a:t>
            </a:r>
            <a:r>
              <a:rPr lang="en-GB" sz="2200" dirty="0">
                <a:latin typeface="Open Sans" panose="020B0606030504020204" pitchFamily="34" charset="0"/>
                <a:ea typeface="Open Sans" panose="020B0606030504020204" pitchFamily="34" charset="0"/>
                <a:cs typeface="Open Sans" panose="020B0606030504020204" pitchFamily="34" charset="0"/>
              </a:rPr>
              <a:t> career profile. </a:t>
            </a:r>
          </a:p>
          <a:p>
            <a:pPr marL="342900" indent="-342900">
              <a:lnSpc>
                <a:spcPct val="150000"/>
              </a:lnSpc>
              <a:spcAft>
                <a:spcPts val="30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career profiles, like</a:t>
            </a:r>
            <a:r>
              <a:rPr lang="en-GB" sz="2200" b="1" dirty="0">
                <a:latin typeface="Open Sans" panose="020B0606030504020204" pitchFamily="34" charset="0"/>
                <a:ea typeface="Open Sans" panose="020B0606030504020204" pitchFamily="34" charset="0"/>
                <a:cs typeface="Open Sans" panose="020B0606030504020204" pitchFamily="34" charset="0"/>
              </a:rPr>
              <a:t> primary school teacher </a:t>
            </a:r>
            <a:r>
              <a:rPr lang="en-GB" sz="2200" dirty="0">
                <a:latin typeface="Open Sans" panose="020B0606030504020204" pitchFamily="34" charset="0"/>
                <a:ea typeface="Open Sans" panose="020B0606030504020204" pitchFamily="34" charset="0"/>
                <a:cs typeface="Open Sans" panose="020B0606030504020204" pitchFamily="34" charset="0"/>
              </a:rPr>
              <a:t>and</a:t>
            </a:r>
            <a:r>
              <a:rPr lang="en-GB" sz="2200" b="1" dirty="0">
                <a:latin typeface="Open Sans" panose="020B0606030504020204" pitchFamily="34" charset="0"/>
                <a:ea typeface="Open Sans" panose="020B0606030504020204" pitchFamily="34" charset="0"/>
                <a:cs typeface="Open Sans" panose="020B0606030504020204" pitchFamily="34" charset="0"/>
              </a:rPr>
              <a:t> secondary school teacher</a:t>
            </a:r>
            <a:r>
              <a:rPr lang="en-GB" sz="2200" dirty="0">
                <a:latin typeface="Open Sans" panose="020B0606030504020204" pitchFamily="34" charset="0"/>
                <a:ea typeface="Open Sans" panose="020B0606030504020204" pitchFamily="34" charset="0"/>
                <a:cs typeface="Open Sans" panose="020B0606030504020204" pitchFamily="34" charset="0"/>
              </a:rPr>
              <a:t>. </a:t>
            </a:r>
          </a:p>
          <a:p>
            <a:pPr marL="342900" indent="-342900">
              <a:lnSpc>
                <a:spcPct val="150000"/>
              </a:lnSpc>
              <a:spcAft>
                <a:spcPts val="30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subject profiles, like </a:t>
            </a:r>
            <a:r>
              <a:rPr lang="en-GB" sz="2200" b="1" dirty="0">
                <a:latin typeface="Open Sans" panose="020B0606030504020204" pitchFamily="34" charset="0"/>
                <a:ea typeface="Open Sans" panose="020B0606030504020204" pitchFamily="34" charset="0"/>
                <a:cs typeface="Open Sans" panose="020B0606030504020204" pitchFamily="34" charset="0"/>
              </a:rPr>
              <a:t>education</a:t>
            </a:r>
            <a:r>
              <a:rPr lang="en-GB" sz="2200" dirty="0">
                <a:latin typeface="Open Sans" panose="020B0606030504020204" pitchFamily="34" charset="0"/>
                <a:ea typeface="Open Sans" panose="020B0606030504020204" pitchFamily="34" charset="0"/>
                <a:cs typeface="Open Sans" panose="020B0606030504020204" pitchFamily="34" charset="0"/>
              </a:rPr>
              <a:t>.</a:t>
            </a:r>
            <a:endPar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7EF48955-C9BC-525B-825E-AF89BD8A6B3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942559" y="1445940"/>
            <a:ext cx="1711374" cy="1594424"/>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74889799-B295-6085-DFAF-405B4AEA2D6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447731" y="1444937"/>
            <a:ext cx="1617475" cy="1594424"/>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7C65F745-1836-38E4-4D65-2603D4FAA50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013637" y="3295264"/>
            <a:ext cx="1572431" cy="1594424"/>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2623DC52-DF16-5C0A-8DBC-F54B246ADC9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458493" y="3295264"/>
            <a:ext cx="1594424" cy="1594424"/>
          </a:xfrm>
          <a:prstGeom prst="rect">
            <a:avLst/>
          </a:prstGeom>
          <a:ln>
            <a:noFill/>
          </a:ln>
          <a:effectLst>
            <a:outerShdw blurRad="292100" dist="139700" dir="2700000" algn="tl" rotWithShape="0">
              <a:srgbClr val="333333">
                <a:alpha val="65000"/>
              </a:srgbClr>
            </a:outerShdw>
          </a:effectLst>
        </p:spPr>
      </p:pic>
      <p:pic>
        <p:nvPicPr>
          <p:cNvPr id="9" name="Graphic 8">
            <a:extLst>
              <a:ext uri="{FF2B5EF4-FFF2-40B4-BE49-F238E27FC236}">
                <a16:creationId xmlns:a16="http://schemas.microsoft.com/office/drawing/2014/main" id="{30DA8610-EBB3-EEE1-073C-645195A03106}"/>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956428">
            <a:off x="8306122" y="2421999"/>
            <a:ext cx="501837" cy="501837"/>
          </a:xfrm>
          <a:prstGeom prst="rect">
            <a:avLst/>
          </a:prstGeom>
        </p:spPr>
      </p:pic>
      <p:sp>
        <p:nvSpPr>
          <p:cNvPr id="10" name="TextBox 9">
            <a:extLst>
              <a:ext uri="{FF2B5EF4-FFF2-40B4-BE49-F238E27FC236}">
                <a16:creationId xmlns:a16="http://schemas.microsoft.com/office/drawing/2014/main" id="{87D62C80-0A5E-2017-046F-F18446CBF7DF}"/>
              </a:ext>
            </a:extLst>
          </p:cNvPr>
          <p:cNvSpPr txBox="1"/>
          <p:nvPr/>
        </p:nvSpPr>
        <p:spPr>
          <a:xfrm>
            <a:off x="386400" y="5199056"/>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0" marR="0" lvl="2"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11" name="Graphic 10">
            <a:extLst>
              <a:ext uri="{FF2B5EF4-FFF2-40B4-BE49-F238E27FC236}">
                <a16:creationId xmlns:a16="http://schemas.microsoft.com/office/drawing/2014/main" id="{932D6D9E-5270-C52E-9FC5-ECAD4C82B06F}"/>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4744" y="5264588"/>
            <a:ext cx="603656" cy="603656"/>
          </a:xfrm>
          <a:prstGeom prst="rect">
            <a:avLst/>
          </a:prstGeom>
        </p:spPr>
      </p:pic>
    </p:spTree>
    <p:extLst>
      <p:ext uri="{BB962C8B-B14F-4D97-AF65-F5344CB8AC3E}">
        <p14:creationId xmlns:p14="http://schemas.microsoft.com/office/powerpoint/2010/main" val="33291587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November’s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F31953B9-69B4-6EFC-A534-9CEFDA1F3638}"/>
              </a:ext>
            </a:extLst>
          </p:cNvPr>
          <p:cNvSpPr txBox="1"/>
          <p:nvPr/>
        </p:nvSpPr>
        <p:spPr>
          <a:xfrm>
            <a:off x="592147" y="1361969"/>
            <a:ext cx="5503854" cy="1711971"/>
          </a:xfrm>
          <a:prstGeom prst="roundRect">
            <a:avLst>
              <a:gd name="adj" fmla="val 0"/>
            </a:avLst>
          </a:prstGeom>
          <a:solidFill>
            <a:srgbClr val="CBA7E3"/>
          </a:solidFill>
          <a:ln w="28575">
            <a:noFill/>
          </a:ln>
          <a:effectLst>
            <a:outerShdw blurRad="50800" dist="38100" dir="2700000" algn="tl" rotWithShape="0">
              <a:prstClr val="black">
                <a:alpha val="40000"/>
              </a:prstClr>
            </a:outerShdw>
          </a:effectLst>
        </p:spPr>
        <p:txBody>
          <a:bodyPr wrap="square" tIns="46800" anchor="ctr" anchorCtr="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Textiles and fashion</a:t>
            </a:r>
          </a:p>
        </p:txBody>
      </p:sp>
      <p:sp>
        <p:nvSpPr>
          <p:cNvPr id="3" name="TextBox 2">
            <a:extLst>
              <a:ext uri="{FF2B5EF4-FFF2-40B4-BE49-F238E27FC236}">
                <a16:creationId xmlns:a16="http://schemas.microsoft.com/office/drawing/2014/main" id="{2FEDA08F-47AD-1FBC-7D9F-9DDDC2518CE3}"/>
              </a:ext>
            </a:extLst>
          </p:cNvPr>
          <p:cNvSpPr txBox="1"/>
          <p:nvPr/>
        </p:nvSpPr>
        <p:spPr>
          <a:xfrm>
            <a:off x="592147" y="3784060"/>
            <a:ext cx="5503854" cy="1711971"/>
          </a:xfrm>
          <a:prstGeom prst="roundRect">
            <a:avLst>
              <a:gd name="adj" fmla="val 0"/>
            </a:avLst>
          </a:prstGeom>
          <a:solidFill>
            <a:srgbClr val="ECDFF5"/>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subject.</a:t>
            </a:r>
          </a:p>
        </p:txBody>
      </p:sp>
      <p:pic>
        <p:nvPicPr>
          <p:cNvPr id="6" name="Graphic 5" descr="Pen with solid fill">
            <a:extLst>
              <a:ext uri="{FF2B5EF4-FFF2-40B4-BE49-F238E27FC236}">
                <a16:creationId xmlns:a16="http://schemas.microsoft.com/office/drawing/2014/main" id="{8D2D4C01-611B-4EAA-1E8C-B06301A89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12" name="Graphic 11" descr="Mannequin with solid fill">
            <a:extLst>
              <a:ext uri="{FF2B5EF4-FFF2-40B4-BE49-F238E27FC236}">
                <a16:creationId xmlns:a16="http://schemas.microsoft.com/office/drawing/2014/main" id="{E9864A78-468F-9979-B88B-70EAED7F462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28615" y="2532271"/>
            <a:ext cx="914400" cy="914400"/>
          </a:xfrm>
          <a:prstGeom prst="rect">
            <a:avLst/>
          </a:prstGeom>
        </p:spPr>
      </p:pic>
      <p:pic>
        <p:nvPicPr>
          <p:cNvPr id="14" name="Graphic 13" descr="Handbag with solid fill">
            <a:extLst>
              <a:ext uri="{FF2B5EF4-FFF2-40B4-BE49-F238E27FC236}">
                <a16:creationId xmlns:a16="http://schemas.microsoft.com/office/drawing/2014/main" id="{6E66755A-8E6F-621C-FB90-FF166A09B087}"/>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477010" y="981894"/>
            <a:ext cx="914400" cy="914400"/>
          </a:xfrm>
          <a:prstGeom prst="rect">
            <a:avLst/>
          </a:prstGeom>
        </p:spPr>
      </p:pic>
      <p:pic>
        <p:nvPicPr>
          <p:cNvPr id="5" name="Picture 4">
            <a:hlinkClick r:id="rId9"/>
            <a:extLst>
              <a:ext uri="{FF2B5EF4-FFF2-40B4-BE49-F238E27FC236}">
                <a16:creationId xmlns:a16="http://schemas.microsoft.com/office/drawing/2014/main" id="{EB489186-4553-BCB0-3968-7E39354B36C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099269" y="1361969"/>
            <a:ext cx="4039244" cy="41340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6551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2011346"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November’s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Textiles and fashion</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31F9EC61-BD58-2119-4510-958F70CE0DFD}"/>
              </a:ext>
            </a:extLst>
          </p:cNvPr>
          <p:cNvSpPr txBox="1"/>
          <p:nvPr/>
        </p:nvSpPr>
        <p:spPr>
          <a:xfrm>
            <a:off x="592147" y="1361969"/>
            <a:ext cx="5503854" cy="1522986"/>
          </a:xfrm>
          <a:prstGeom prst="roundRect">
            <a:avLst>
              <a:gd name="adj" fmla="val 0"/>
            </a:avLst>
          </a:prstGeom>
          <a:solidFill>
            <a:srgbClr val="DDC5ED"/>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Today we'll be hearing from Laura, who’s a </a:t>
            </a:r>
            <a:r>
              <a:rPr kumimoji="0" lang="en-GB" sz="2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textiles and fashion </a:t>
            </a: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student.</a:t>
            </a:r>
          </a:p>
        </p:txBody>
      </p:sp>
      <p:sp>
        <p:nvSpPr>
          <p:cNvPr id="3" name="TextBox 2">
            <a:extLst>
              <a:ext uri="{FF2B5EF4-FFF2-40B4-BE49-F238E27FC236}">
                <a16:creationId xmlns:a16="http://schemas.microsoft.com/office/drawing/2014/main" id="{868754C6-D3B2-413C-BE8A-43DCA8EC2594}"/>
              </a:ext>
            </a:extLst>
          </p:cNvPr>
          <p:cNvSpPr txBox="1"/>
          <p:nvPr/>
        </p:nvSpPr>
        <p:spPr>
          <a:xfrm>
            <a:off x="592147" y="3239527"/>
            <a:ext cx="5503854" cy="2256504"/>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about</a:t>
            </a:r>
            <a:r>
              <a:rPr kumimoji="0" lang="en-GB" sz="210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lang="en-GB" sz="2100" dirty="0">
                <a:solidFill>
                  <a:schemeClr val="tx1"/>
                </a:solidFill>
              </a:rPr>
              <a:t>the things you like to wear and what may have been done to create them.</a:t>
            </a:r>
            <a:endParaRPr kumimoji="0" lang="en-GB" sz="210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6" name="Graphic 5" descr="Thought bubble with solid fill">
            <a:extLst>
              <a:ext uri="{FF2B5EF4-FFF2-40B4-BE49-F238E27FC236}">
                <a16:creationId xmlns:a16="http://schemas.microsoft.com/office/drawing/2014/main" id="{10B90474-F298-5AB5-5462-8BC9EF7AD8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8798" y="5038830"/>
            <a:ext cx="914400" cy="914400"/>
          </a:xfrm>
          <a:prstGeom prst="rect">
            <a:avLst/>
          </a:prstGeom>
        </p:spPr>
      </p:pic>
      <p:pic>
        <p:nvPicPr>
          <p:cNvPr id="5" name="Picture 4">
            <a:hlinkClick r:id="rId5"/>
            <a:extLst>
              <a:ext uri="{FF2B5EF4-FFF2-40B4-BE49-F238E27FC236}">
                <a16:creationId xmlns:a16="http://schemas.microsoft.com/office/drawing/2014/main" id="{C0AB02BB-D50A-9E0D-B000-608BC87A743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099269" y="1361969"/>
            <a:ext cx="4039244" cy="41340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156391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D69816-A9DA-E0C5-4DEA-42FA859BC7A0}"/>
              </a:ext>
            </a:extLst>
          </p:cNvPr>
          <p:cNvSpPr txBox="1"/>
          <p:nvPr/>
        </p:nvSpPr>
        <p:spPr>
          <a:xfrm>
            <a:off x="592147" y="1168401"/>
            <a:ext cx="7053252" cy="4673600"/>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lang="en-GB" sz="1800" dirty="0">
                <a:solidFill>
                  <a:schemeClr val="tx1"/>
                </a:solidFill>
              </a:rPr>
              <a:t>H</a:t>
            </a:r>
            <a:r>
              <a:rPr kumimoji="0" lang="en-GB" sz="18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ow could you </a:t>
            </a:r>
            <a:r>
              <a:rPr kumimoji="0" lang="en-GB" sz="18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network</a:t>
            </a:r>
            <a:r>
              <a:rPr kumimoji="0" lang="en-GB" sz="18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with professionals or students in this field to learn more about it? </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18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Laura mentions </a:t>
            </a:r>
            <a:r>
              <a:rPr lang="en-GB" sz="1800" b="1" dirty="0">
                <a:solidFill>
                  <a:schemeClr val="tx1"/>
                </a:solidFill>
              </a:rPr>
              <a:t>workshops, pitches, and competitions </a:t>
            </a:r>
            <a:r>
              <a:rPr lang="en-GB" sz="1800" dirty="0">
                <a:solidFill>
                  <a:schemeClr val="tx1"/>
                </a:solidFill>
              </a:rPr>
              <a:t>as part of her degree. </a:t>
            </a:r>
            <a:r>
              <a:rPr kumimoji="0" lang="en-GB" sz="18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Are these things that appeal to you? Why or why not?</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18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How could the </a:t>
            </a:r>
            <a:r>
              <a:rPr kumimoji="0" lang="en-GB" sz="18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subjects</a:t>
            </a:r>
            <a:r>
              <a:rPr kumimoji="0" lang="en-GB" sz="18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you’re studying now help you prepare for university study of this subject?</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18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What are some of the </a:t>
            </a:r>
            <a:r>
              <a:rPr kumimoji="0" lang="en-GB" sz="18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progression</a:t>
            </a:r>
            <a:r>
              <a:rPr kumimoji="0" lang="en-GB" sz="18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18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opportunities</a:t>
            </a:r>
            <a:r>
              <a:rPr kumimoji="0" lang="en-GB" sz="18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after studying this subject?</a:t>
            </a:r>
          </a:p>
        </p:txBody>
      </p:sp>
      <p:pic>
        <p:nvPicPr>
          <p:cNvPr id="5" name="Picture 4">
            <a:hlinkClick r:id="rId3"/>
            <a:extLst>
              <a:ext uri="{FF2B5EF4-FFF2-40B4-BE49-F238E27FC236}">
                <a16:creationId xmlns:a16="http://schemas.microsoft.com/office/drawing/2014/main" id="{CC832EE6-4351-31FA-B5A4-0982378CE94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26535" y="1639292"/>
            <a:ext cx="3273318" cy="3350157"/>
          </a:xfrm>
          <a:prstGeom prst="rect">
            <a:avLst/>
          </a:prstGeom>
          <a:ln>
            <a:noFill/>
          </a:ln>
          <a:effectLst>
            <a:outerShdw blurRad="292100" dist="139700" dir="2700000" algn="tl" rotWithShape="0">
              <a:srgbClr val="333333">
                <a:alpha val="65000"/>
              </a:srgbClr>
            </a:outerShdw>
          </a:effectLst>
        </p:spPr>
      </p:pic>
      <p:sp>
        <p:nvSpPr>
          <p:cNvPr id="3" name="Title 1">
            <a:extLst>
              <a:ext uri="{FF2B5EF4-FFF2-40B4-BE49-F238E27FC236}">
                <a16:creationId xmlns:a16="http://schemas.microsoft.com/office/drawing/2014/main" id="{E0E734D9-CF6B-7D7D-F10E-0BF9D0B6F01E}"/>
              </a:ext>
            </a:extLst>
          </p:cNvPr>
          <p:cNvSpPr>
            <a:spLocks noGrp="1"/>
          </p:cNvSpPr>
          <p:nvPr>
            <p:ph type="title"/>
          </p:nvPr>
        </p:nvSpPr>
        <p:spPr>
          <a:xfrm>
            <a:off x="180654" y="338209"/>
            <a:ext cx="12011346"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November’s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Textiles and fashion</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52838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BDBE4-6277-3F55-C058-6482AB43F70D}"/>
              </a:ext>
            </a:extLst>
          </p:cNvPr>
          <p:cNvSpPr>
            <a:spLocks noGrp="1"/>
          </p:cNvSpPr>
          <p:nvPr>
            <p:ph type="title"/>
          </p:nvPr>
        </p:nvSpPr>
        <p:spPr>
          <a:xfrm>
            <a:off x="386400" y="323059"/>
            <a:ext cx="11419200" cy="669188"/>
          </a:xfrm>
        </p:spPr>
        <p:txBody>
          <a:bodyPr>
            <a:noAutofit/>
          </a:body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Fascinated by this field? Find out more on Unifrog!</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391A7598-E612-B624-007F-88598A231382}"/>
              </a:ext>
            </a:extLst>
          </p:cNvPr>
          <p:cNvSpPr txBox="1"/>
          <p:nvPr/>
        </p:nvSpPr>
        <p:spPr>
          <a:xfrm>
            <a:off x="386400" y="5199056"/>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0" marR="0" lvl="2"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4" name="Graphic 3">
            <a:extLst>
              <a:ext uri="{FF2B5EF4-FFF2-40B4-BE49-F238E27FC236}">
                <a16:creationId xmlns:a16="http://schemas.microsoft.com/office/drawing/2014/main" id="{B01C8B34-033A-9966-F7CA-133ADAA8C8A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4744" y="5264588"/>
            <a:ext cx="603656" cy="603656"/>
          </a:xfrm>
          <a:prstGeom prst="rect">
            <a:avLst/>
          </a:prstGeom>
        </p:spPr>
      </p:pic>
      <p:pic>
        <p:nvPicPr>
          <p:cNvPr id="6" name="Picture 5">
            <a:extLst>
              <a:ext uri="{FF2B5EF4-FFF2-40B4-BE49-F238E27FC236}">
                <a16:creationId xmlns:a16="http://schemas.microsoft.com/office/drawing/2014/main" id="{161B6AE3-6979-D9DF-CDC9-FFF813147BE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417316" y="1193948"/>
            <a:ext cx="1882213" cy="1926397"/>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2E46ACD-96BD-9543-7282-20D6D175BED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596074" y="1193949"/>
            <a:ext cx="1915683" cy="1924920"/>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3AFF7E20-A5A3-3CC1-0F90-BE9150C378E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417316" y="3215931"/>
            <a:ext cx="1882213" cy="1765160"/>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F88F14A9-2201-5C01-F006-A026C41A79B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596074" y="3232486"/>
            <a:ext cx="1915683" cy="1765160"/>
          </a:xfrm>
          <a:prstGeom prst="rect">
            <a:avLst/>
          </a:prstGeom>
          <a:ln>
            <a:noFill/>
          </a:ln>
          <a:effectLst>
            <a:outerShdw blurRad="292100" dist="139700" dir="2700000" algn="tl" rotWithShape="0">
              <a:srgbClr val="333333">
                <a:alpha val="65000"/>
              </a:srgbClr>
            </a:outerShdw>
          </a:effectLst>
        </p:spPr>
      </p:pic>
      <p:pic>
        <p:nvPicPr>
          <p:cNvPr id="11" name="Graphic 10">
            <a:extLst>
              <a:ext uri="{FF2B5EF4-FFF2-40B4-BE49-F238E27FC236}">
                <a16:creationId xmlns:a16="http://schemas.microsoft.com/office/drawing/2014/main" id="{8C629A21-61E2-5357-1D0E-80E3DF9A0699}"/>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956428">
            <a:off x="8961940" y="2315144"/>
            <a:ext cx="512635" cy="512635"/>
          </a:xfrm>
          <a:prstGeom prst="rect">
            <a:avLst/>
          </a:prstGeom>
        </p:spPr>
      </p:pic>
      <p:sp>
        <p:nvSpPr>
          <p:cNvPr id="12" name="TextBox 11">
            <a:extLst>
              <a:ext uri="{FF2B5EF4-FFF2-40B4-BE49-F238E27FC236}">
                <a16:creationId xmlns:a16="http://schemas.microsoft.com/office/drawing/2014/main" id="{2CB603A4-3D7B-1E3B-2946-C6A26716065F}"/>
              </a:ext>
            </a:extLst>
          </p:cNvPr>
          <p:cNvSpPr txBox="1"/>
          <p:nvPr/>
        </p:nvSpPr>
        <p:spPr>
          <a:xfrm>
            <a:off x="555349" y="1267022"/>
            <a:ext cx="6491329" cy="3443748"/>
          </a:xfrm>
          <a:prstGeom prst="rect">
            <a:avLst/>
          </a:prstGeom>
          <a:solidFill>
            <a:schemeClr val="bg1"/>
          </a:solidFill>
        </p:spPr>
        <p:txBody>
          <a:bodyPr wrap="square" anchor="t" anchorCtr="0">
            <a:noAutofit/>
          </a:bodyPr>
          <a:lstStyle/>
          <a:p>
            <a:pPr marL="342900" indent="-342900">
              <a:lnSpc>
                <a:spcPct val="150000"/>
              </a:lnSpc>
              <a:spcAft>
                <a:spcPts val="3600"/>
              </a:spcAft>
              <a:buFont typeface="Arial" panose="020B0604020202020204" pitchFamily="34" charset="0"/>
              <a:buChar char="•"/>
              <a:defRPr/>
            </a:pP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Explore the</a:t>
            </a:r>
            <a:r>
              <a:rPr lang="en-GB" sz="2200" dirty="0">
                <a:latin typeface="Open Sans" panose="020B0606030504020204" pitchFamily="34" charset="0"/>
                <a:ea typeface="Open Sans" panose="020B0606030504020204" pitchFamily="34" charset="0"/>
                <a:cs typeface="Open Sans" panose="020B0606030504020204" pitchFamily="34" charset="0"/>
              </a:rPr>
              <a:t> </a:t>
            </a:r>
            <a:r>
              <a:rPr lang="en-GB" sz="2200" b="1" dirty="0">
                <a:latin typeface="Open Sans" panose="020B0606030504020204" pitchFamily="34" charset="0"/>
                <a:ea typeface="Open Sans" panose="020B0606030504020204" pitchFamily="34" charset="0"/>
                <a:cs typeface="Open Sans" panose="020B0606030504020204" pitchFamily="34" charset="0"/>
              </a:rPr>
              <a:t>textiles and fashion</a:t>
            </a:r>
            <a:r>
              <a:rPr lang="en-GB" sz="2200" dirty="0">
                <a:latin typeface="Open Sans" panose="020B0606030504020204" pitchFamily="34" charset="0"/>
                <a:ea typeface="Open Sans" panose="020B0606030504020204" pitchFamily="34" charset="0"/>
                <a:cs typeface="Open Sans" panose="020B0606030504020204" pitchFamily="34" charset="0"/>
              </a:rPr>
              <a:t> subject profile. </a:t>
            </a:r>
          </a:p>
          <a:p>
            <a:pPr marL="342900" indent="-342900">
              <a:lnSpc>
                <a:spcPct val="150000"/>
              </a:lnSpc>
              <a:spcAft>
                <a:spcPts val="36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subject profiles, like</a:t>
            </a:r>
            <a:r>
              <a:rPr lang="en-GB" sz="2200" b="1" dirty="0">
                <a:latin typeface="Open Sans" panose="020B0606030504020204" pitchFamily="34" charset="0"/>
                <a:ea typeface="Open Sans" panose="020B0606030504020204" pitchFamily="34" charset="0"/>
                <a:cs typeface="Open Sans" panose="020B0606030504020204" pitchFamily="34" charset="0"/>
              </a:rPr>
              <a:t> fine art.</a:t>
            </a:r>
            <a:endParaRPr lang="en-GB" sz="220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spcAft>
                <a:spcPts val="36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career profiles, like </a:t>
            </a:r>
            <a:r>
              <a:rPr lang="en-GB" sz="2200" b="1" dirty="0">
                <a:latin typeface="Open Sans" panose="020B0606030504020204" pitchFamily="34" charset="0"/>
                <a:ea typeface="Open Sans" panose="020B0606030504020204" pitchFamily="34" charset="0"/>
                <a:cs typeface="Open Sans" panose="020B0606030504020204" pitchFamily="34" charset="0"/>
              </a:rPr>
              <a:t>sewing machinist</a:t>
            </a:r>
            <a:r>
              <a:rPr lang="en-GB" sz="2200" dirty="0">
                <a:latin typeface="Open Sans" panose="020B0606030504020204" pitchFamily="34" charset="0"/>
                <a:ea typeface="Open Sans" panose="020B0606030504020204" pitchFamily="34" charset="0"/>
                <a:cs typeface="Open Sans" panose="020B0606030504020204" pitchFamily="34" charset="0"/>
              </a:rPr>
              <a:t> and </a:t>
            </a:r>
            <a:r>
              <a:rPr lang="en-GB" sz="2200" b="1" dirty="0">
                <a:latin typeface="Open Sans" panose="020B0606030504020204" pitchFamily="34" charset="0"/>
                <a:ea typeface="Open Sans" panose="020B0606030504020204" pitchFamily="34" charset="0"/>
                <a:cs typeface="Open Sans" panose="020B0606030504020204" pitchFamily="34" charset="0"/>
              </a:rPr>
              <a:t>costume designer</a:t>
            </a:r>
            <a:r>
              <a:rPr lang="en-GB" sz="2200" dirty="0">
                <a:latin typeface="Open Sans" panose="020B0606030504020204" pitchFamily="34" charset="0"/>
                <a:ea typeface="Open Sans" panose="020B0606030504020204" pitchFamily="34" charset="0"/>
                <a:cs typeface="Open Sans" panose="020B0606030504020204" pitchFamily="34" charset="0"/>
              </a:rPr>
              <a:t>.</a:t>
            </a:r>
          </a:p>
          <a:p>
            <a:pPr marL="342900" indent="-342900">
              <a:lnSpc>
                <a:spcPct val="150000"/>
              </a:lnSpc>
              <a:buFont typeface="Arial" panose="020B0604020202020204" pitchFamily="34" charset="0"/>
              <a:buChar char="•"/>
              <a:defRPr/>
            </a:pPr>
            <a:endParaRPr lang="en-GB" sz="2200"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defRPr/>
            </a:pPr>
            <a:endPar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938344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7527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Career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13 – November</a:t>
            </a:r>
          </a:p>
        </p:txBody>
      </p:sp>
    </p:spTree>
    <p:extLst>
      <p:ext uri="{BB962C8B-B14F-4D97-AF65-F5344CB8AC3E}">
        <p14:creationId xmlns:p14="http://schemas.microsoft.com/office/powerpoint/2010/main" val="2113355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November’s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361969"/>
            <a:ext cx="5503854" cy="1711971"/>
          </a:xfrm>
          <a:prstGeom prst="roundRect">
            <a:avLst>
              <a:gd name="adj" fmla="val 0"/>
            </a:avLst>
          </a:prstGeom>
          <a:solidFill>
            <a:srgbClr val="FFD966"/>
          </a:solidFill>
          <a:ln w="28575">
            <a:noFill/>
          </a:ln>
          <a:effectLst>
            <a:outerShdw blurRad="50800" dist="38100" dir="2700000" algn="tl" rotWithShape="0">
              <a:prstClr val="black">
                <a:alpha val="40000"/>
              </a:prstClr>
            </a:outerShdw>
          </a:effectLst>
        </p:spPr>
        <p:txBody>
          <a:bodyPr wrap="square" tIns="46800" anchor="ctr" anchorCtr="0">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Tax adviser</a:t>
            </a: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784060"/>
            <a:ext cx="5503854" cy="1711971"/>
          </a:xfrm>
          <a:prstGeom prst="roundRect">
            <a:avLst>
              <a:gd name="adj" fmla="val 0"/>
            </a:avLst>
          </a:prstGeom>
          <a:solidFill>
            <a:srgbClr val="FFF2CC"/>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career.</a:t>
            </a:r>
          </a:p>
        </p:txBody>
      </p:sp>
      <p:pic>
        <p:nvPicPr>
          <p:cNvPr id="21" name="Graphic 20" descr="Pen with solid fill">
            <a:extLst>
              <a:ext uri="{FF2B5EF4-FFF2-40B4-BE49-F238E27FC236}">
                <a16:creationId xmlns:a16="http://schemas.microsoft.com/office/drawing/2014/main" id="{B724239B-D34D-7D58-53B8-385ADBEF56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9" name="Graphic 8" descr="Document with solid fill">
            <a:extLst>
              <a:ext uri="{FF2B5EF4-FFF2-40B4-BE49-F238E27FC236}">
                <a16:creationId xmlns:a16="http://schemas.microsoft.com/office/drawing/2014/main" id="{90E4B2F2-78B0-1A36-4F03-4C10CD52082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rot="20796842">
            <a:off x="5381235" y="1212324"/>
            <a:ext cx="914400" cy="914400"/>
          </a:xfrm>
          <a:prstGeom prst="rect">
            <a:avLst/>
          </a:prstGeom>
        </p:spPr>
      </p:pic>
      <p:pic>
        <p:nvPicPr>
          <p:cNvPr id="14" name="Graphic 13" descr="Tax with solid fill">
            <a:extLst>
              <a:ext uri="{FF2B5EF4-FFF2-40B4-BE49-F238E27FC236}">
                <a16:creationId xmlns:a16="http://schemas.microsoft.com/office/drawing/2014/main" id="{1559883F-2FA4-7445-C045-F37E8BB2DCAD}"/>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483715" y="2482082"/>
            <a:ext cx="914400" cy="914400"/>
          </a:xfrm>
          <a:prstGeom prst="rect">
            <a:avLst/>
          </a:prstGeom>
        </p:spPr>
      </p:pic>
      <p:pic>
        <p:nvPicPr>
          <p:cNvPr id="2" name="Picture 1">
            <a:hlinkClick r:id="rId9"/>
            <a:extLst>
              <a:ext uri="{FF2B5EF4-FFF2-40B4-BE49-F238E27FC236}">
                <a16:creationId xmlns:a16="http://schemas.microsoft.com/office/drawing/2014/main" id="{19D093B7-7219-0FEF-4C27-18710C4936B7}"/>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088930" y="1489324"/>
            <a:ext cx="4024913" cy="39118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4892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2930228"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November’s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a:t>
            </a:r>
            <a:r>
              <a:rPr kumimoji="0" lang="en-GB" sz="3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Tax adviser</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85D06CF-7FBC-42D6-2074-B7394F04738D}"/>
              </a:ext>
            </a:extLst>
          </p:cNvPr>
          <p:cNvSpPr txBox="1"/>
          <p:nvPr/>
        </p:nvSpPr>
        <p:spPr>
          <a:xfrm>
            <a:off x="592147" y="1529321"/>
            <a:ext cx="5503854" cy="1849144"/>
          </a:xfrm>
          <a:prstGeom prst="roundRect">
            <a:avLst>
              <a:gd name="adj" fmla="val 0"/>
            </a:avLst>
          </a:prstGeom>
          <a:solidFill>
            <a:srgbClr val="FFE699"/>
          </a:solidFill>
          <a:ln w="38100">
            <a:solidFill>
              <a:srgbClr val="FFC000"/>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Today we'll be hearing from </a:t>
            </a:r>
            <a:r>
              <a:rPr kumimoji="0" lang="en-GB" sz="2200" b="0" i="0" u="none" strike="noStrike" kern="1200" cap="none" spc="0" normalizeH="0" baseline="0" noProof="0" dirty="0" err="1">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Harvind</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who’s a </a:t>
            </a:r>
            <a:r>
              <a:rPr kumimoji="0" lang="en-GB" sz="2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tax adviser</a:t>
            </a: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t>
            </a:r>
          </a:p>
        </p:txBody>
      </p:sp>
      <p:sp>
        <p:nvSpPr>
          <p:cNvPr id="10" name="TextBox 9">
            <a:extLst>
              <a:ext uri="{FF2B5EF4-FFF2-40B4-BE49-F238E27FC236}">
                <a16:creationId xmlns:a16="http://schemas.microsoft.com/office/drawing/2014/main" id="{6F3C93B2-B4DE-F3C3-FFD3-FF3841D349DB}"/>
              </a:ext>
            </a:extLst>
          </p:cNvPr>
          <p:cNvSpPr txBox="1"/>
          <p:nvPr/>
        </p:nvSpPr>
        <p:spPr>
          <a:xfrm>
            <a:off x="592147" y="3931920"/>
            <a:ext cx="5503854" cy="1564111"/>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about </a:t>
            </a:r>
            <a:r>
              <a:rPr kumimoji="0" lang="en-GB" sz="220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why people and companies have to pay tax.</a:t>
            </a:r>
          </a:p>
        </p:txBody>
      </p:sp>
      <p:pic>
        <p:nvPicPr>
          <p:cNvPr id="3" name="Graphic 2" descr="Thought bubble with solid fill">
            <a:extLst>
              <a:ext uri="{FF2B5EF4-FFF2-40B4-BE49-F238E27FC236}">
                <a16:creationId xmlns:a16="http://schemas.microsoft.com/office/drawing/2014/main" id="{B46080A7-C5F8-4B16-25E5-025264779F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8800" y="5038831"/>
            <a:ext cx="914400" cy="914400"/>
          </a:xfrm>
          <a:prstGeom prst="rect">
            <a:avLst/>
          </a:prstGeom>
        </p:spPr>
      </p:pic>
      <p:pic>
        <p:nvPicPr>
          <p:cNvPr id="2" name="Picture 1">
            <a:hlinkClick r:id="rId5"/>
            <a:extLst>
              <a:ext uri="{FF2B5EF4-FFF2-40B4-BE49-F238E27FC236}">
                <a16:creationId xmlns:a16="http://schemas.microsoft.com/office/drawing/2014/main" id="{B8277447-DC4A-20A3-62C5-B225E996A2A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088930" y="1489324"/>
            <a:ext cx="4024913" cy="39118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557045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F3C93B2-B4DE-F3C3-FFD3-FF3841D349DB}"/>
              </a:ext>
            </a:extLst>
          </p:cNvPr>
          <p:cNvSpPr txBox="1"/>
          <p:nvPr/>
        </p:nvSpPr>
        <p:spPr>
          <a:xfrm>
            <a:off x="544142" y="1092199"/>
            <a:ext cx="7053253" cy="4673601"/>
          </a:xfrm>
          <a:prstGeom prst="roundRect">
            <a:avLst>
              <a:gd name="adj" fmla="val 0"/>
            </a:avLst>
          </a:prstGeom>
          <a:solidFill>
            <a:srgbClr val="FFF2CC"/>
          </a:solidFill>
          <a:ln w="38100">
            <a:solidFill>
              <a:srgbClr val="FFC000"/>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1900" b="0" i="0" u="none" strike="noStrike" kern="1200" cap="none" spc="0" normalizeH="0" baseline="0" noProof="0" dirty="0">
                <a:ln>
                  <a:noFill/>
                </a:ln>
                <a:solidFill>
                  <a:schemeClr val="tx1"/>
                </a:solidFill>
                <a:effectLst/>
                <a:uLnTx/>
                <a:uFillTx/>
              </a:rPr>
              <a:t>What impact does </a:t>
            </a:r>
            <a:r>
              <a:rPr kumimoji="0" lang="en-GB" sz="2000" b="0" i="0" u="none" strike="noStrike" kern="1200" cap="none" spc="0" normalizeH="0" baseline="0" noProof="0" dirty="0" err="1">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Harvind</a:t>
            </a:r>
            <a:r>
              <a:rPr lang="en-GB" sz="2000" dirty="0">
                <a:solidFill>
                  <a:schemeClr val="tx1"/>
                </a:solidFill>
              </a:rPr>
              <a:t>’s </a:t>
            </a:r>
            <a:r>
              <a:rPr kumimoji="0" lang="en-GB" sz="1900" b="0" i="0" u="none" strike="noStrike" kern="1200" cap="none" spc="0" normalizeH="0" baseline="0" noProof="0" dirty="0">
                <a:ln>
                  <a:noFill/>
                </a:ln>
                <a:solidFill>
                  <a:schemeClr val="tx1"/>
                </a:solidFill>
                <a:effectLst/>
                <a:uLnTx/>
                <a:uFillTx/>
              </a:rPr>
              <a:t>career have on </a:t>
            </a:r>
            <a:r>
              <a:rPr kumimoji="0" lang="en-GB" sz="1900" b="1" i="0" u="none" strike="noStrike" kern="1200" cap="none" spc="0" normalizeH="0" baseline="0" noProof="0" dirty="0">
                <a:ln>
                  <a:noFill/>
                </a:ln>
                <a:solidFill>
                  <a:schemeClr val="tx1"/>
                </a:solidFill>
                <a:effectLst/>
                <a:uLnTx/>
                <a:uFillTx/>
              </a:rPr>
              <a:t>society</a:t>
            </a:r>
            <a:r>
              <a:rPr kumimoji="0" lang="en-GB" sz="1900" b="0" i="0" u="none" strike="noStrike" kern="1200" cap="none" spc="0" normalizeH="0" baseline="0" noProof="0" dirty="0">
                <a:ln>
                  <a:noFill/>
                </a:ln>
                <a:solidFill>
                  <a:schemeClr val="tx1"/>
                </a:solidFill>
                <a:effectLst/>
                <a:uLnTx/>
                <a:uFillTx/>
              </a:rPr>
              <a:t>? How important is it for </a:t>
            </a:r>
            <a:r>
              <a:rPr kumimoji="0" lang="en-GB" sz="1900" b="1" i="0" u="none" strike="noStrike" kern="1200" cap="none" spc="0" normalizeH="0" baseline="0" noProof="0" dirty="0">
                <a:ln>
                  <a:noFill/>
                </a:ln>
                <a:solidFill>
                  <a:schemeClr val="tx1"/>
                </a:solidFill>
                <a:effectLst/>
                <a:uLnTx/>
                <a:uFillTx/>
              </a:rPr>
              <a:t>you</a:t>
            </a:r>
            <a:r>
              <a:rPr kumimoji="0" lang="en-GB" sz="1900" b="0" i="0" u="none" strike="noStrike" kern="1200" cap="none" spc="0" normalizeH="0" baseline="0" noProof="0" dirty="0">
                <a:ln>
                  <a:noFill/>
                </a:ln>
                <a:solidFill>
                  <a:schemeClr val="tx1"/>
                </a:solidFill>
                <a:effectLst/>
                <a:uLnTx/>
                <a:uFillTx/>
              </a:rPr>
              <a:t> to choose a career that contributes positively to society?</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1900" b="0" i="0" u="none" strike="noStrike" kern="1200" cap="none" spc="0" normalizeH="0" baseline="0" noProof="0" dirty="0">
                <a:ln>
                  <a:noFill/>
                </a:ln>
                <a:solidFill>
                  <a:schemeClr val="tx1"/>
                </a:solidFill>
                <a:effectLst/>
                <a:uLnTx/>
                <a:uFillTx/>
              </a:rPr>
              <a:t>Which of your </a:t>
            </a:r>
            <a:r>
              <a:rPr kumimoji="0" lang="en-GB" sz="1900" b="1" i="0" u="none" strike="noStrike" kern="1200" cap="none" spc="0" normalizeH="0" baseline="0" noProof="0" dirty="0">
                <a:ln>
                  <a:noFill/>
                </a:ln>
                <a:solidFill>
                  <a:schemeClr val="tx1"/>
                </a:solidFill>
                <a:effectLst/>
                <a:uLnTx/>
                <a:uFillTx/>
              </a:rPr>
              <a:t>strengths</a:t>
            </a:r>
            <a:r>
              <a:rPr kumimoji="0" lang="en-GB" sz="1900" b="0" i="0" u="none" strike="noStrike" kern="1200" cap="none" spc="0" normalizeH="0" baseline="0" noProof="0" dirty="0">
                <a:ln>
                  <a:noFill/>
                </a:ln>
                <a:solidFill>
                  <a:schemeClr val="tx1"/>
                </a:solidFill>
                <a:effectLst/>
                <a:uLnTx/>
                <a:uFillTx/>
              </a:rPr>
              <a:t> do you think would help you the most in this career?</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1900" b="0" i="0" u="none" strike="noStrike" kern="1200" cap="none" spc="0" normalizeH="0" baseline="0" noProof="0" dirty="0">
                <a:ln>
                  <a:noFill/>
                </a:ln>
                <a:solidFill>
                  <a:schemeClr val="tx1"/>
                </a:solidFill>
                <a:effectLst/>
                <a:uLnTx/>
                <a:uFillTx/>
              </a:rPr>
              <a:t>How do your </a:t>
            </a:r>
            <a:r>
              <a:rPr kumimoji="0" lang="en-GB" sz="1900" b="1" i="0" u="none" strike="noStrike" kern="1200" cap="none" spc="0" normalizeH="0" baseline="0" noProof="0" dirty="0">
                <a:ln>
                  <a:noFill/>
                </a:ln>
                <a:solidFill>
                  <a:schemeClr val="tx1"/>
                </a:solidFill>
                <a:effectLst/>
                <a:uLnTx/>
                <a:uFillTx/>
              </a:rPr>
              <a:t>current studies </a:t>
            </a:r>
            <a:r>
              <a:rPr kumimoji="0" lang="en-GB" sz="1900" b="0" i="0" u="none" strike="noStrike" kern="1200" cap="none" spc="0" normalizeH="0" baseline="0" noProof="0" dirty="0">
                <a:ln>
                  <a:noFill/>
                </a:ln>
                <a:solidFill>
                  <a:schemeClr val="tx1"/>
                </a:solidFill>
                <a:effectLst/>
                <a:uLnTx/>
                <a:uFillTx/>
              </a:rPr>
              <a:t>(e.g. A levels or equivalent) relate to this career?</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lang="en-GB" sz="1900" noProof="0" dirty="0">
                <a:solidFill>
                  <a:schemeClr val="tx1"/>
                </a:solidFill>
              </a:rPr>
              <a:t>What are the </a:t>
            </a:r>
            <a:r>
              <a:rPr lang="en-GB" sz="1900" b="1" noProof="0" dirty="0">
                <a:solidFill>
                  <a:schemeClr val="tx1"/>
                </a:solidFill>
              </a:rPr>
              <a:t>next steps </a:t>
            </a:r>
            <a:r>
              <a:rPr lang="en-GB" sz="1900" noProof="0" dirty="0">
                <a:solidFill>
                  <a:schemeClr val="tx1"/>
                </a:solidFill>
              </a:rPr>
              <a:t>you'd need to take to pursue this career after finishing school/college?</a:t>
            </a:r>
          </a:p>
        </p:txBody>
      </p:sp>
      <p:pic>
        <p:nvPicPr>
          <p:cNvPr id="3" name="Picture 2">
            <a:hlinkClick r:id="rId3"/>
            <a:extLst>
              <a:ext uri="{FF2B5EF4-FFF2-40B4-BE49-F238E27FC236}">
                <a16:creationId xmlns:a16="http://schemas.microsoft.com/office/drawing/2014/main" id="{2FED5FF7-3FDE-8A11-37A8-C02CF99143A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21232" y="1882415"/>
            <a:ext cx="3182611" cy="309317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2E35CAA0-026D-9EED-21CC-C7BE5B6B30A8}"/>
              </a:ext>
            </a:extLst>
          </p:cNvPr>
          <p:cNvSpPr>
            <a:spLocks noGrp="1"/>
          </p:cNvSpPr>
          <p:nvPr>
            <p:ph type="title"/>
          </p:nvPr>
        </p:nvSpPr>
        <p:spPr>
          <a:xfrm>
            <a:off x="180654" y="338209"/>
            <a:ext cx="12930228"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November’s career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a:t>
            </a:r>
            <a:r>
              <a:rPr kumimoji="0" lang="en-GB" sz="32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Tax adviser</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82389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8D2E243-5485-CC4B-3BDA-94DAC10F9DA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364015" y="1306505"/>
            <a:ext cx="1782463" cy="1790992"/>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A2CE5EC0-A5AC-D866-F8FA-3ED4DFA7EC9E}"/>
              </a:ext>
            </a:extLst>
          </p:cNvPr>
          <p:cNvSpPr>
            <a:spLocks noGrp="1"/>
          </p:cNvSpPr>
          <p:nvPr>
            <p:ph type="title"/>
          </p:nvPr>
        </p:nvSpPr>
        <p:spPr>
          <a:xfrm>
            <a:off x="386400" y="519846"/>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Curious about </a:t>
            </a:r>
            <a:r>
              <a:rPr lang="en-GB" sz="3200" b="1" dirty="0">
                <a:latin typeface="Open sans" panose="020B0606030504020204" pitchFamily="34" charset="0"/>
                <a:ea typeface="Open sans" panose="020B0606030504020204" pitchFamily="34" charset="0"/>
                <a:cs typeface="Open sans" panose="020B0606030504020204" pitchFamily="34" charset="0"/>
              </a:rPr>
              <a:t>t</a:t>
            </a:r>
            <a:r>
              <a:rPr lang="en-GB" sz="3200" b="1" dirty="0">
                <a:effectLst/>
                <a:latin typeface="Open sans" panose="020B0606030504020204" pitchFamily="34" charset="0"/>
                <a:ea typeface="Open sans" panose="020B0606030504020204" pitchFamily="34" charset="0"/>
                <a:cs typeface="Open sans" panose="020B0606030504020204" pitchFamily="34" charset="0"/>
              </a:rPr>
              <a:t>his </a:t>
            </a:r>
            <a:r>
              <a:rPr lang="en-GB" sz="3200" b="1" dirty="0">
                <a:latin typeface="Open sans" panose="020B0606030504020204" pitchFamily="34" charset="0"/>
                <a:ea typeface="Open sans" panose="020B0606030504020204" pitchFamily="34" charset="0"/>
                <a:cs typeface="Open sans" panose="020B0606030504020204" pitchFamily="34" charset="0"/>
              </a:rPr>
              <a:t>c</a:t>
            </a:r>
            <a:r>
              <a:rPr lang="en-GB" sz="3200" b="1" dirty="0">
                <a:effectLst/>
                <a:latin typeface="Open sans" panose="020B0606030504020204" pitchFamily="34" charset="0"/>
                <a:ea typeface="Open sans" panose="020B0606030504020204" pitchFamily="34" charset="0"/>
                <a:cs typeface="Open sans" panose="020B0606030504020204" pitchFamily="34" charset="0"/>
              </a:rPr>
              <a:t>areer? Discover more on Unifrog!</a:t>
            </a:r>
          </a:p>
        </p:txBody>
      </p:sp>
      <p:sp>
        <p:nvSpPr>
          <p:cNvPr id="3" name="TextBox 2">
            <a:extLst>
              <a:ext uri="{FF2B5EF4-FFF2-40B4-BE49-F238E27FC236}">
                <a16:creationId xmlns:a16="http://schemas.microsoft.com/office/drawing/2014/main" id="{9944CC78-3E86-899A-9D49-DDFA7BB742FD}"/>
              </a:ext>
            </a:extLst>
          </p:cNvPr>
          <p:cNvSpPr txBox="1"/>
          <p:nvPr/>
        </p:nvSpPr>
        <p:spPr>
          <a:xfrm>
            <a:off x="521310" y="1293540"/>
            <a:ext cx="6166629" cy="3443748"/>
          </a:xfrm>
          <a:prstGeom prst="rect">
            <a:avLst/>
          </a:prstGeom>
          <a:solidFill>
            <a:schemeClr val="bg1"/>
          </a:solidFill>
        </p:spPr>
        <p:txBody>
          <a:bodyPr wrap="square" anchor="t" anchorCtr="0">
            <a:noAutofit/>
          </a:bodyPr>
          <a:lstStyle/>
          <a:p>
            <a:pPr marL="342900" indent="-342900">
              <a:lnSpc>
                <a:spcPct val="150000"/>
              </a:lnSpc>
              <a:spcAft>
                <a:spcPts val="3000"/>
              </a:spcAft>
              <a:buFont typeface="Arial" panose="020B0604020202020204" pitchFamily="34" charset="0"/>
              <a:buChar char="•"/>
              <a:defRPr/>
            </a:pP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Explore the</a:t>
            </a:r>
            <a:r>
              <a:rPr lang="en-GB" sz="2200" dirty="0">
                <a:latin typeface="Open Sans" panose="020B0606030504020204" pitchFamily="34" charset="0"/>
                <a:ea typeface="Open Sans" panose="020B0606030504020204" pitchFamily="34" charset="0"/>
                <a:cs typeface="Open Sans" panose="020B0606030504020204" pitchFamily="34" charset="0"/>
              </a:rPr>
              <a:t> </a:t>
            </a:r>
            <a:r>
              <a:rPr lang="en-GB" sz="2200" b="1" dirty="0">
                <a:latin typeface="Open Sans" panose="020B0606030504020204" pitchFamily="34" charset="0"/>
                <a:ea typeface="Open Sans" panose="020B0606030504020204" pitchFamily="34" charset="0"/>
                <a:cs typeface="Open Sans" panose="020B0606030504020204" pitchFamily="34" charset="0"/>
              </a:rPr>
              <a:t>tax adviser</a:t>
            </a:r>
            <a:r>
              <a:rPr lang="en-GB" sz="2200" dirty="0">
                <a:latin typeface="Open Sans" panose="020B0606030504020204" pitchFamily="34" charset="0"/>
                <a:ea typeface="Open Sans" panose="020B0606030504020204" pitchFamily="34" charset="0"/>
                <a:cs typeface="Open Sans" panose="020B0606030504020204" pitchFamily="34" charset="0"/>
              </a:rPr>
              <a:t> career profile and watch Iona’s interview. </a:t>
            </a:r>
          </a:p>
          <a:p>
            <a:pPr marL="342900" indent="-342900">
              <a:lnSpc>
                <a:spcPct val="150000"/>
              </a:lnSpc>
              <a:spcAft>
                <a:spcPts val="30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career profiles, like</a:t>
            </a:r>
            <a:r>
              <a:rPr lang="en-GB" sz="2200" b="1" dirty="0">
                <a:latin typeface="Open Sans" panose="020B0606030504020204" pitchFamily="34" charset="0"/>
                <a:ea typeface="Open Sans" panose="020B0606030504020204" pitchFamily="34" charset="0"/>
                <a:cs typeface="Open Sans" panose="020B0606030504020204" pitchFamily="34" charset="0"/>
              </a:rPr>
              <a:t> auditor </a:t>
            </a:r>
            <a:r>
              <a:rPr lang="en-GB" sz="2200" dirty="0">
                <a:latin typeface="Open Sans" panose="020B0606030504020204" pitchFamily="34" charset="0"/>
                <a:ea typeface="Open Sans" panose="020B0606030504020204" pitchFamily="34" charset="0"/>
                <a:cs typeface="Open Sans" panose="020B0606030504020204" pitchFamily="34" charset="0"/>
              </a:rPr>
              <a:t>and</a:t>
            </a:r>
            <a:r>
              <a:rPr lang="en-GB" sz="2200" b="1" dirty="0">
                <a:latin typeface="Open Sans" panose="020B0606030504020204" pitchFamily="34" charset="0"/>
                <a:ea typeface="Open Sans" panose="020B0606030504020204" pitchFamily="34" charset="0"/>
                <a:cs typeface="Open Sans" panose="020B0606030504020204" pitchFamily="34" charset="0"/>
              </a:rPr>
              <a:t> tax inspector</a:t>
            </a:r>
            <a:r>
              <a:rPr lang="en-GB" sz="2200" dirty="0">
                <a:latin typeface="Open Sans" panose="020B0606030504020204" pitchFamily="34" charset="0"/>
                <a:ea typeface="Open Sans" panose="020B0606030504020204" pitchFamily="34" charset="0"/>
                <a:cs typeface="Open Sans" panose="020B0606030504020204" pitchFamily="34" charset="0"/>
              </a:rPr>
              <a:t>. </a:t>
            </a:r>
          </a:p>
          <a:p>
            <a:pPr marL="342900" indent="-342900">
              <a:lnSpc>
                <a:spcPct val="150000"/>
              </a:lnSpc>
              <a:spcAft>
                <a:spcPts val="30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subject profiles, like </a:t>
            </a:r>
            <a:r>
              <a:rPr lang="en-GB" sz="2200" b="1" dirty="0">
                <a:latin typeface="Open Sans" panose="020B0606030504020204" pitchFamily="34" charset="0"/>
                <a:ea typeface="Open Sans" panose="020B0606030504020204" pitchFamily="34" charset="0"/>
                <a:cs typeface="Open Sans" panose="020B0606030504020204" pitchFamily="34" charset="0"/>
              </a:rPr>
              <a:t>economics</a:t>
            </a:r>
            <a:r>
              <a:rPr lang="en-GB" sz="2200" dirty="0">
                <a:latin typeface="Open Sans" panose="020B0606030504020204" pitchFamily="34" charset="0"/>
                <a:ea typeface="Open Sans" panose="020B0606030504020204" pitchFamily="34" charset="0"/>
                <a:cs typeface="Open Sans" panose="020B0606030504020204" pitchFamily="34" charset="0"/>
              </a:rPr>
              <a:t>.</a:t>
            </a:r>
            <a:endPar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7EF48955-C9BC-525B-825E-AF89BD8A6B3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98121" y="1323553"/>
            <a:ext cx="1826892" cy="1775551"/>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74889799-B295-6085-DFAF-405B4AEA2D6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98121" y="3270944"/>
            <a:ext cx="1826892" cy="1698238"/>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2623DC52-DF16-5C0A-8DBC-F54B246ADC9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319584" y="3278069"/>
            <a:ext cx="1826893" cy="1713008"/>
          </a:xfrm>
          <a:prstGeom prst="rect">
            <a:avLst/>
          </a:prstGeom>
          <a:ln>
            <a:noFill/>
          </a:ln>
          <a:effectLst>
            <a:outerShdw blurRad="292100" dist="139700" dir="2700000" algn="tl" rotWithShape="0">
              <a:srgbClr val="333333">
                <a:alpha val="65000"/>
              </a:srgbClr>
            </a:outerShdw>
          </a:effectLst>
        </p:spPr>
      </p:pic>
      <p:pic>
        <p:nvPicPr>
          <p:cNvPr id="9" name="Graphic 8">
            <a:extLst>
              <a:ext uri="{FF2B5EF4-FFF2-40B4-BE49-F238E27FC236}">
                <a16:creationId xmlns:a16="http://schemas.microsoft.com/office/drawing/2014/main" id="{30DA8610-EBB3-EEE1-073C-645195A03106}"/>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956428">
            <a:off x="8497894" y="2400475"/>
            <a:ext cx="501837" cy="501837"/>
          </a:xfrm>
          <a:prstGeom prst="rect">
            <a:avLst/>
          </a:prstGeom>
        </p:spPr>
      </p:pic>
      <p:sp>
        <p:nvSpPr>
          <p:cNvPr id="10" name="TextBox 9">
            <a:extLst>
              <a:ext uri="{FF2B5EF4-FFF2-40B4-BE49-F238E27FC236}">
                <a16:creationId xmlns:a16="http://schemas.microsoft.com/office/drawing/2014/main" id="{87D62C80-0A5E-2017-046F-F18446CBF7DF}"/>
              </a:ext>
            </a:extLst>
          </p:cNvPr>
          <p:cNvSpPr txBox="1"/>
          <p:nvPr/>
        </p:nvSpPr>
        <p:spPr>
          <a:xfrm>
            <a:off x="386400" y="5199056"/>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0" marR="0" lvl="2"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11" name="Graphic 10">
            <a:extLst>
              <a:ext uri="{FF2B5EF4-FFF2-40B4-BE49-F238E27FC236}">
                <a16:creationId xmlns:a16="http://schemas.microsoft.com/office/drawing/2014/main" id="{932D6D9E-5270-C52E-9FC5-ECAD4C82B06F}"/>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4744" y="5264588"/>
            <a:ext cx="603656" cy="603656"/>
          </a:xfrm>
          <a:prstGeom prst="rect">
            <a:avLst/>
          </a:prstGeom>
        </p:spPr>
      </p:pic>
    </p:spTree>
    <p:extLst>
      <p:ext uri="{BB962C8B-B14F-4D97-AF65-F5344CB8AC3E}">
        <p14:creationId xmlns:p14="http://schemas.microsoft.com/office/powerpoint/2010/main" val="13465738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01163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6987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Subject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13 – November</a:t>
            </a:r>
          </a:p>
        </p:txBody>
      </p:sp>
    </p:spTree>
    <p:extLst>
      <p:ext uri="{BB962C8B-B14F-4D97-AF65-F5344CB8AC3E}">
        <p14:creationId xmlns:p14="http://schemas.microsoft.com/office/powerpoint/2010/main" val="28912322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1419200"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November’s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F31953B9-69B4-6EFC-A534-9CEFDA1F3638}"/>
              </a:ext>
            </a:extLst>
          </p:cNvPr>
          <p:cNvSpPr txBox="1"/>
          <p:nvPr/>
        </p:nvSpPr>
        <p:spPr>
          <a:xfrm>
            <a:off x="592147" y="1361969"/>
            <a:ext cx="5503854" cy="1711971"/>
          </a:xfrm>
          <a:prstGeom prst="roundRect">
            <a:avLst>
              <a:gd name="adj" fmla="val 0"/>
            </a:avLst>
          </a:prstGeom>
          <a:solidFill>
            <a:srgbClr val="CBA7E3"/>
          </a:solidFill>
          <a:ln w="28575">
            <a:noFill/>
          </a:ln>
          <a:effectLst>
            <a:outerShdw blurRad="50800" dist="38100" dir="2700000" algn="tl" rotWithShape="0">
              <a:prstClr val="black">
                <a:alpha val="40000"/>
              </a:prstClr>
            </a:outerShdw>
          </a:effectLst>
        </p:spPr>
        <p:txBody>
          <a:bodyPr wrap="square" tIns="46800" anchor="ctr" anchorCtr="0">
            <a:noAutofit/>
          </a:bodyPr>
          <a:lstStyle/>
          <a:p>
            <a:pPr lvl="0" algn="ctr">
              <a:lnSpc>
                <a:spcPct val="120000"/>
              </a:lnSpc>
              <a:defRPr/>
            </a:pPr>
            <a:r>
              <a:rPr lang="en-GB" sz="3600" b="1" dirty="0">
                <a:solidFill>
                  <a:prstClr val="black"/>
                </a:solidFill>
                <a:latin typeface="Open Sans" panose="020B0606030504020204" pitchFamily="34" charset="0"/>
                <a:ea typeface="Open Sans" panose="020B0606030504020204" pitchFamily="34" charset="0"/>
                <a:cs typeface="Open Sans" panose="020B0606030504020204" pitchFamily="34" charset="0"/>
              </a:rPr>
              <a:t>Agriculture</a:t>
            </a:r>
            <a:endParaRPr kumimoji="0" lang="en-GB" sz="36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2FEDA08F-47AD-1FBC-7D9F-9DDDC2518CE3}"/>
              </a:ext>
            </a:extLst>
          </p:cNvPr>
          <p:cNvSpPr txBox="1"/>
          <p:nvPr/>
        </p:nvSpPr>
        <p:spPr>
          <a:xfrm>
            <a:off x="592147" y="3784060"/>
            <a:ext cx="5503854" cy="1711971"/>
          </a:xfrm>
          <a:prstGeom prst="roundRect">
            <a:avLst>
              <a:gd name="adj" fmla="val 0"/>
            </a:avLst>
          </a:prstGeom>
          <a:solidFill>
            <a:srgbClr val="ECDFF5"/>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Note down at least one thing you think you know about this subject.</a:t>
            </a:r>
          </a:p>
        </p:txBody>
      </p:sp>
      <p:pic>
        <p:nvPicPr>
          <p:cNvPr id="6" name="Graphic 5" descr="Pen with solid fill">
            <a:extLst>
              <a:ext uri="{FF2B5EF4-FFF2-40B4-BE49-F238E27FC236}">
                <a16:creationId xmlns:a16="http://schemas.microsoft.com/office/drawing/2014/main" id="{8D2D4C01-611B-4EAA-1E8C-B06301A899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1094" y="4886431"/>
            <a:ext cx="914400" cy="914400"/>
          </a:xfrm>
          <a:prstGeom prst="rect">
            <a:avLst/>
          </a:prstGeom>
        </p:spPr>
      </p:pic>
      <p:pic>
        <p:nvPicPr>
          <p:cNvPr id="10" name="Graphic 9" descr="Crops with solid fill">
            <a:extLst>
              <a:ext uri="{FF2B5EF4-FFF2-40B4-BE49-F238E27FC236}">
                <a16:creationId xmlns:a16="http://schemas.microsoft.com/office/drawing/2014/main" id="{1A2A5D67-7B10-0245-CDB0-BC635F5A7A0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169527" y="1175077"/>
            <a:ext cx="914400" cy="914400"/>
          </a:xfrm>
          <a:prstGeom prst="rect">
            <a:avLst/>
          </a:prstGeom>
        </p:spPr>
      </p:pic>
      <p:pic>
        <p:nvPicPr>
          <p:cNvPr id="13" name="Graphic 12" descr="Tractor with solid fill">
            <a:extLst>
              <a:ext uri="{FF2B5EF4-FFF2-40B4-BE49-F238E27FC236}">
                <a16:creationId xmlns:a16="http://schemas.microsoft.com/office/drawing/2014/main" id="{C866F7C2-C0FF-3F17-2F79-94E51D4945BA}"/>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39969" y="2217452"/>
            <a:ext cx="1166578" cy="1166578"/>
          </a:xfrm>
          <a:prstGeom prst="rect">
            <a:avLst/>
          </a:prstGeom>
        </p:spPr>
      </p:pic>
      <p:pic>
        <p:nvPicPr>
          <p:cNvPr id="5" name="Picture 4">
            <a:hlinkClick r:id="rId9"/>
            <a:extLst>
              <a:ext uri="{FF2B5EF4-FFF2-40B4-BE49-F238E27FC236}">
                <a16:creationId xmlns:a16="http://schemas.microsoft.com/office/drawing/2014/main" id="{12B9A706-64FE-BF6F-31D8-1A4FBBDFD6B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118360" y="1446203"/>
            <a:ext cx="3872723" cy="39655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6783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4" y="338209"/>
            <a:ext cx="12011346"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November’s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Agriculture</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31F9EC61-BD58-2119-4510-958F70CE0DFD}"/>
              </a:ext>
            </a:extLst>
          </p:cNvPr>
          <p:cNvSpPr txBox="1"/>
          <p:nvPr/>
        </p:nvSpPr>
        <p:spPr>
          <a:xfrm>
            <a:off x="592147" y="1361968"/>
            <a:ext cx="5503854" cy="2067031"/>
          </a:xfrm>
          <a:prstGeom prst="roundRect">
            <a:avLst>
              <a:gd name="adj" fmla="val 0"/>
            </a:avLst>
          </a:prstGeom>
          <a:solidFill>
            <a:srgbClr val="DDC5ED"/>
          </a:solidFill>
          <a:ln w="38100">
            <a:solidFill>
              <a:srgbClr val="BD90DC"/>
            </a:solidFill>
          </a:ln>
        </p:spPr>
        <p:txBody>
          <a:bodyPr wrap="square" tIns="4680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There are lots of degrees that fall under the category of </a:t>
            </a:r>
            <a:r>
              <a:rPr kumimoji="0" lang="en-GB" sz="2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ag</a:t>
            </a:r>
            <a:r>
              <a:rPr lang="en-GB" sz="2100" b="1" dirty="0" err="1">
                <a:solidFill>
                  <a:prstClr val="black"/>
                </a:solidFill>
                <a:latin typeface="Open Sans" panose="020B0606030504020204" pitchFamily="34" charset="0"/>
                <a:ea typeface="Open Sans" panose="020B0606030504020204" pitchFamily="34" charset="0"/>
                <a:cs typeface="Open Sans" panose="020B0606030504020204" pitchFamily="34" charset="0"/>
              </a:rPr>
              <a:t>riculture</a:t>
            </a: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Today we'll be hearing from Huw, who’s </a:t>
            </a:r>
            <a:r>
              <a:rPr kumimoji="0" lang="en-GB" sz="210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an </a:t>
            </a:r>
            <a:r>
              <a:rPr kumimoji="0" lang="en-GB" sz="2100" b="1"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agricultural engineering</a:t>
            </a:r>
            <a:r>
              <a:rPr kumimoji="0" lang="en-GB" sz="2100" b="1" i="0" u="none" strike="noStrike" kern="1200" cap="none" spc="0" normalizeH="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student.</a:t>
            </a:r>
          </a:p>
        </p:txBody>
      </p:sp>
      <p:sp>
        <p:nvSpPr>
          <p:cNvPr id="3" name="TextBox 2">
            <a:extLst>
              <a:ext uri="{FF2B5EF4-FFF2-40B4-BE49-F238E27FC236}">
                <a16:creationId xmlns:a16="http://schemas.microsoft.com/office/drawing/2014/main" id="{868754C6-D3B2-413C-BE8A-43DCA8EC2594}"/>
              </a:ext>
            </a:extLst>
          </p:cNvPr>
          <p:cNvSpPr txBox="1"/>
          <p:nvPr/>
        </p:nvSpPr>
        <p:spPr>
          <a:xfrm>
            <a:off x="592147" y="3783570"/>
            <a:ext cx="5503854" cy="1712460"/>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Whilst you’re watching, think abou</a:t>
            </a:r>
            <a:r>
              <a:rPr kumimoji="0" lang="en-GB" sz="210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t how modern technology can be used in agriculture. </a:t>
            </a:r>
          </a:p>
        </p:txBody>
      </p:sp>
      <p:pic>
        <p:nvPicPr>
          <p:cNvPr id="6" name="Graphic 5" descr="Thought bubble with solid fill">
            <a:extLst>
              <a:ext uri="{FF2B5EF4-FFF2-40B4-BE49-F238E27FC236}">
                <a16:creationId xmlns:a16="http://schemas.microsoft.com/office/drawing/2014/main" id="{10B90474-F298-5AB5-5462-8BC9EF7AD8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18798" y="5038830"/>
            <a:ext cx="914400" cy="914400"/>
          </a:xfrm>
          <a:prstGeom prst="rect">
            <a:avLst/>
          </a:prstGeom>
        </p:spPr>
      </p:pic>
      <p:pic>
        <p:nvPicPr>
          <p:cNvPr id="5" name="Picture 4">
            <a:hlinkClick r:id="rId5"/>
            <a:extLst>
              <a:ext uri="{FF2B5EF4-FFF2-40B4-BE49-F238E27FC236}">
                <a16:creationId xmlns:a16="http://schemas.microsoft.com/office/drawing/2014/main" id="{A829D47E-A80C-EF96-657F-D0AC3E1CEF7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118360" y="1446203"/>
            <a:ext cx="3872723" cy="39655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263140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D69816-A9DA-E0C5-4DEA-42FA859BC7A0}"/>
              </a:ext>
            </a:extLst>
          </p:cNvPr>
          <p:cNvSpPr txBox="1"/>
          <p:nvPr/>
        </p:nvSpPr>
        <p:spPr>
          <a:xfrm>
            <a:off x="398585" y="1007397"/>
            <a:ext cx="7537938" cy="4834604"/>
          </a:xfrm>
          <a:prstGeom prst="roundRect">
            <a:avLst>
              <a:gd name="adj" fmla="val 0"/>
            </a:avLst>
          </a:prstGeom>
          <a:solidFill>
            <a:srgbClr val="ECDFF5"/>
          </a:solidFill>
          <a:ln w="38100">
            <a:solidFill>
              <a:srgbClr val="BD90DC"/>
            </a:solidFill>
          </a:ln>
        </p:spPr>
        <p:txBody>
          <a:bodyPr wrap="square" tIns="46800" anchor="ctr" anchorCtr="0">
            <a:noAutofit/>
          </a:bodyPr>
          <a:lstStyle>
            <a:defPPr>
              <a:defRPr lang="en-US"/>
            </a:defPPr>
            <a:lvl1pPr marR="0" lvl="0" indent="0" algn="ctr" fontAlgn="auto">
              <a:lnSpc>
                <a:spcPct val="150000"/>
              </a:lnSpc>
              <a:spcBef>
                <a:spcPts val="0"/>
              </a:spcBef>
              <a:buClrTx/>
              <a:buSzTx/>
              <a:buFontTx/>
              <a:buNone/>
              <a:tabLst/>
              <a:defRPr kumimoji="0" sz="2200" i="0" u="none" strike="noStrike" cap="none" spc="0" normalizeH="0" baseline="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stStyle>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0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Where could studying this subject take you in the </a:t>
            </a:r>
            <a:r>
              <a:rPr kumimoji="0" lang="en-GB" sz="20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future</a:t>
            </a:r>
            <a:r>
              <a:rPr kumimoji="0" lang="en-GB" sz="20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lang="en-GB" sz="2000" dirty="0">
                <a:solidFill>
                  <a:schemeClr val="tx1"/>
                </a:solidFill>
              </a:rPr>
              <a:t>If you could ask Huw anything about this subject, what </a:t>
            </a:r>
            <a:r>
              <a:rPr lang="en-GB" sz="2000" b="1" dirty="0">
                <a:solidFill>
                  <a:schemeClr val="tx1"/>
                </a:solidFill>
              </a:rPr>
              <a:t>question</a:t>
            </a:r>
            <a:r>
              <a:rPr lang="en-GB" sz="2000" dirty="0">
                <a:solidFill>
                  <a:schemeClr val="tx1"/>
                </a:solidFill>
              </a:rPr>
              <a:t> would you ask him?</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0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What </a:t>
            </a:r>
            <a:r>
              <a:rPr kumimoji="0" lang="en-GB" sz="20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skills</a:t>
            </a:r>
            <a:r>
              <a:rPr kumimoji="0" lang="en-GB" sz="20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or </a:t>
            </a:r>
            <a:r>
              <a:rPr kumimoji="0" lang="en-GB" sz="20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knowledge</a:t>
            </a:r>
            <a:r>
              <a:rPr kumimoji="0" lang="en-GB" sz="20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from your school/college subjects are most relevant to this subject?</a:t>
            </a:r>
          </a:p>
          <a:p>
            <a:pPr marL="457200" marR="0" lvl="0" indent="-457200" algn="l" defTabSz="914400" rtl="0" eaLnBrk="1" fontAlgn="auto" latinLnBrk="0" hangingPunct="1">
              <a:lnSpc>
                <a:spcPct val="150000"/>
              </a:lnSpc>
              <a:spcBef>
                <a:spcPts val="0"/>
              </a:spcBef>
              <a:spcAft>
                <a:spcPts val="1600"/>
              </a:spcAft>
              <a:buClrTx/>
              <a:buSzTx/>
              <a:buFont typeface="+mj-lt"/>
              <a:buAutoNum type="arabicPeriod"/>
              <a:tabLst/>
              <a:defRPr/>
            </a:pPr>
            <a:r>
              <a:rPr kumimoji="0" lang="en-GB" sz="20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What </a:t>
            </a:r>
            <a:r>
              <a:rPr kumimoji="0" lang="en-GB" sz="20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challenges</a:t>
            </a:r>
            <a:r>
              <a:rPr kumimoji="0" lang="en-GB" sz="20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did Huw mention about the degree? How do these challenges affect </a:t>
            </a:r>
            <a:r>
              <a:rPr kumimoji="0" lang="en-GB" sz="2000" b="1"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your</a:t>
            </a:r>
            <a:r>
              <a:rPr kumimoji="0" lang="en-GB" sz="20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interest in pursuing this subject?</a:t>
            </a:r>
          </a:p>
        </p:txBody>
      </p:sp>
      <p:sp>
        <p:nvSpPr>
          <p:cNvPr id="4" name="Title 1">
            <a:extLst>
              <a:ext uri="{FF2B5EF4-FFF2-40B4-BE49-F238E27FC236}">
                <a16:creationId xmlns:a16="http://schemas.microsoft.com/office/drawing/2014/main" id="{DB8E7B2B-E64E-404A-8345-4F0D5D2319EC}"/>
              </a:ext>
            </a:extLst>
          </p:cNvPr>
          <p:cNvSpPr>
            <a:spLocks noGrp="1"/>
          </p:cNvSpPr>
          <p:nvPr>
            <p:ph type="title"/>
          </p:nvPr>
        </p:nvSpPr>
        <p:spPr>
          <a:xfrm>
            <a:off x="180653" y="338209"/>
            <a:ext cx="12298217" cy="669188"/>
          </a:xfrm>
        </p:spPr>
        <p:txBody>
          <a:bodyPr>
            <a:noAutofit/>
          </a:bodyPr>
          <a:lstStyle/>
          <a:p>
            <a:pPr>
              <a:lnSpc>
                <a:spcPct val="107000"/>
              </a:lnSpc>
              <a:spcAft>
                <a:spcPts val="800"/>
              </a:spcAft>
            </a:pPr>
            <a:r>
              <a:rPr lang="en-GB" sz="3200" b="1" dirty="0">
                <a:effectLst/>
                <a:latin typeface="Open sans" panose="020B0606030504020204" pitchFamily="34" charset="0"/>
                <a:ea typeface="Open sans" panose="020B0606030504020204" pitchFamily="34" charset="0"/>
                <a:cs typeface="Open sans" panose="020B0606030504020204" pitchFamily="34" charset="0"/>
              </a:rPr>
              <a:t>November’s subject of th</a:t>
            </a:r>
            <a:r>
              <a:rPr lang="en-GB" sz="3200" b="1" dirty="0">
                <a:latin typeface="Open sans" panose="020B0606030504020204" pitchFamily="34" charset="0"/>
                <a:ea typeface="Open sans" panose="020B0606030504020204" pitchFamily="34" charset="0"/>
                <a:cs typeface="Open sans" panose="020B0606030504020204" pitchFamily="34" charset="0"/>
              </a:rPr>
              <a:t>e month is… Agriculture</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hlinkClick r:id="rId3"/>
            <a:extLst>
              <a:ext uri="{FF2B5EF4-FFF2-40B4-BE49-F238E27FC236}">
                <a16:creationId xmlns:a16="http://schemas.microsoft.com/office/drawing/2014/main" id="{C83522C2-7D46-CAB1-51C8-CF7C9E481C4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40749" y="1769696"/>
            <a:ext cx="3240888" cy="33186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66418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BDBE4-6277-3F55-C058-6482AB43F70D}"/>
              </a:ext>
            </a:extLst>
          </p:cNvPr>
          <p:cNvSpPr>
            <a:spLocks noGrp="1"/>
          </p:cNvSpPr>
          <p:nvPr>
            <p:ph type="title"/>
          </p:nvPr>
        </p:nvSpPr>
        <p:spPr>
          <a:xfrm>
            <a:off x="386400" y="531516"/>
            <a:ext cx="11419200" cy="669188"/>
          </a:xfrm>
        </p:spPr>
        <p:txBody>
          <a:bodyPr>
            <a:noAutofit/>
          </a:bodyPr>
          <a:lstStyle/>
          <a:p>
            <a:pPr>
              <a:lnSpc>
                <a:spcPct val="107000"/>
              </a:lnSpc>
              <a:spcAft>
                <a:spcPts val="800"/>
              </a:spcAft>
            </a:pPr>
            <a:r>
              <a:rPr lang="en-GB" sz="3200" b="1" dirty="0">
                <a:latin typeface="Open sans" panose="020B0606030504020204" pitchFamily="34" charset="0"/>
                <a:ea typeface="Open sans" panose="020B0606030504020204" pitchFamily="34" charset="0"/>
                <a:cs typeface="Open sans" panose="020B0606030504020204" pitchFamily="34" charset="0"/>
              </a:rPr>
              <a:t>Fascinated by this field? Find out more on Unifrog!</a:t>
            </a:r>
            <a:endParaRPr lang="en-GB" sz="32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391A7598-E612-B624-007F-88598A231382}"/>
              </a:ext>
            </a:extLst>
          </p:cNvPr>
          <p:cNvSpPr txBox="1"/>
          <p:nvPr/>
        </p:nvSpPr>
        <p:spPr>
          <a:xfrm>
            <a:off x="386400" y="5199056"/>
            <a:ext cx="11419200" cy="669188"/>
          </a:xfrm>
          <a:prstGeom prst="rect">
            <a:avLst/>
          </a:prstGeom>
          <a:solidFill>
            <a:srgbClr val="FFD5E4"/>
          </a:solidFill>
          <a:ln w="12700">
            <a:solidFill>
              <a:schemeClr val="tx1"/>
            </a:solidFill>
          </a:ln>
          <a:effectLst/>
        </p:spPr>
        <p:txBody>
          <a:bodyPr wrap="square" lIns="180000" tIns="180000" rIns="180000" bIns="180000" anchor="ctr" anchorCtr="0">
            <a:noAutofit/>
          </a:bodyPr>
          <a:lstStyle/>
          <a:p>
            <a:pPr marL="0" marR="0" lvl="2"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Remember to click the heart symbol to add a profile to your Favourites!</a:t>
            </a:r>
          </a:p>
        </p:txBody>
      </p:sp>
      <p:pic>
        <p:nvPicPr>
          <p:cNvPr id="4" name="Graphic 3">
            <a:extLst>
              <a:ext uri="{FF2B5EF4-FFF2-40B4-BE49-F238E27FC236}">
                <a16:creationId xmlns:a16="http://schemas.microsoft.com/office/drawing/2014/main" id="{B01C8B34-033A-9966-F7CA-133ADAA8C8A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4744" y="5264588"/>
            <a:ext cx="603656" cy="603656"/>
          </a:xfrm>
          <a:prstGeom prst="rect">
            <a:avLst/>
          </a:prstGeom>
        </p:spPr>
      </p:pic>
      <p:pic>
        <p:nvPicPr>
          <p:cNvPr id="6" name="Picture 5">
            <a:extLst>
              <a:ext uri="{FF2B5EF4-FFF2-40B4-BE49-F238E27FC236}">
                <a16:creationId xmlns:a16="http://schemas.microsoft.com/office/drawing/2014/main" id="{161B6AE3-6979-D9DF-CDC9-FFF813147BE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510512" y="1211374"/>
            <a:ext cx="1774165" cy="181671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2E46ACD-96BD-9543-7282-20D6D175BED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652529" y="1207869"/>
            <a:ext cx="1774165" cy="1811825"/>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3AFF7E20-A5A3-3CC1-0F90-BE9150C378E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501580" y="3153567"/>
            <a:ext cx="1783097" cy="1811824"/>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F88F14A9-2201-5C01-F006-A026C41A79B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652529" y="3118869"/>
            <a:ext cx="1774165" cy="1811825"/>
          </a:xfrm>
          <a:prstGeom prst="rect">
            <a:avLst/>
          </a:prstGeom>
          <a:ln>
            <a:noFill/>
          </a:ln>
          <a:effectLst>
            <a:outerShdw blurRad="292100" dist="139700" dir="2700000" algn="tl" rotWithShape="0">
              <a:srgbClr val="333333">
                <a:alpha val="65000"/>
              </a:srgbClr>
            </a:outerShdw>
          </a:effectLst>
        </p:spPr>
      </p:pic>
      <p:pic>
        <p:nvPicPr>
          <p:cNvPr id="11" name="Graphic 10">
            <a:extLst>
              <a:ext uri="{FF2B5EF4-FFF2-40B4-BE49-F238E27FC236}">
                <a16:creationId xmlns:a16="http://schemas.microsoft.com/office/drawing/2014/main" id="{8C629A21-61E2-5357-1D0E-80E3DF9A0699}"/>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956428">
            <a:off x="8968738" y="2271375"/>
            <a:ext cx="512635" cy="512635"/>
          </a:xfrm>
          <a:prstGeom prst="rect">
            <a:avLst/>
          </a:prstGeom>
        </p:spPr>
      </p:pic>
      <p:sp>
        <p:nvSpPr>
          <p:cNvPr id="12" name="TextBox 11">
            <a:extLst>
              <a:ext uri="{FF2B5EF4-FFF2-40B4-BE49-F238E27FC236}">
                <a16:creationId xmlns:a16="http://schemas.microsoft.com/office/drawing/2014/main" id="{2CB603A4-3D7B-1E3B-2946-C6A26716065F}"/>
              </a:ext>
            </a:extLst>
          </p:cNvPr>
          <p:cNvSpPr txBox="1"/>
          <p:nvPr/>
        </p:nvSpPr>
        <p:spPr>
          <a:xfrm>
            <a:off x="386400" y="1391158"/>
            <a:ext cx="6491329" cy="3443748"/>
          </a:xfrm>
          <a:prstGeom prst="rect">
            <a:avLst/>
          </a:prstGeom>
          <a:solidFill>
            <a:schemeClr val="bg1"/>
          </a:solidFill>
        </p:spPr>
        <p:txBody>
          <a:bodyPr wrap="square" anchor="t" anchorCtr="0">
            <a:noAutofit/>
          </a:bodyPr>
          <a:lstStyle/>
          <a:p>
            <a:pPr marL="342900" indent="-342900">
              <a:lnSpc>
                <a:spcPct val="150000"/>
              </a:lnSpc>
              <a:spcAft>
                <a:spcPts val="3600"/>
              </a:spcAft>
              <a:buFont typeface="Arial" panose="020B0604020202020204" pitchFamily="34" charset="0"/>
              <a:buChar char="•"/>
              <a:defRPr/>
            </a:pPr>
            <a:r>
              <a:rPr kumimoji="0" lang="en-GB" sz="2200" i="0" u="none" strike="noStrike" kern="120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Explore the</a:t>
            </a:r>
            <a:r>
              <a:rPr lang="en-GB" sz="2200" dirty="0">
                <a:latin typeface="Open Sans" panose="020B0606030504020204" pitchFamily="34" charset="0"/>
                <a:ea typeface="Open Sans" panose="020B0606030504020204" pitchFamily="34" charset="0"/>
                <a:cs typeface="Open Sans" panose="020B0606030504020204" pitchFamily="34" charset="0"/>
              </a:rPr>
              <a:t> </a:t>
            </a:r>
            <a:r>
              <a:rPr lang="en-GB" sz="2200" b="1" dirty="0">
                <a:latin typeface="Open Sans" panose="020B0606030504020204" pitchFamily="34" charset="0"/>
                <a:ea typeface="Open Sans" panose="020B0606030504020204" pitchFamily="34" charset="0"/>
                <a:cs typeface="Open Sans" panose="020B0606030504020204" pitchFamily="34" charset="0"/>
              </a:rPr>
              <a:t>agriculture</a:t>
            </a:r>
            <a:r>
              <a:rPr lang="en-GB" sz="2200" dirty="0">
                <a:latin typeface="Open Sans" panose="020B0606030504020204" pitchFamily="34" charset="0"/>
                <a:ea typeface="Open Sans" panose="020B0606030504020204" pitchFamily="34" charset="0"/>
                <a:cs typeface="Open Sans" panose="020B0606030504020204" pitchFamily="34" charset="0"/>
              </a:rPr>
              <a:t> subject profile. </a:t>
            </a:r>
          </a:p>
          <a:p>
            <a:pPr marL="342900" indent="-342900">
              <a:lnSpc>
                <a:spcPct val="150000"/>
              </a:lnSpc>
              <a:spcAft>
                <a:spcPts val="36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subject profiles, like</a:t>
            </a:r>
            <a:r>
              <a:rPr lang="en-GB" sz="2200" b="1" dirty="0">
                <a:latin typeface="Open Sans" panose="020B0606030504020204" pitchFamily="34" charset="0"/>
                <a:ea typeface="Open Sans" panose="020B0606030504020204" pitchFamily="34" charset="0"/>
                <a:cs typeface="Open Sans" panose="020B0606030504020204" pitchFamily="34" charset="0"/>
              </a:rPr>
              <a:t> geography.</a:t>
            </a:r>
            <a:endParaRPr lang="en-GB" sz="2200" dirty="0">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50000"/>
              </a:lnSpc>
              <a:spcAft>
                <a:spcPts val="3600"/>
              </a:spcAft>
              <a:buFont typeface="Arial" panose="020B0604020202020204" pitchFamily="34" charset="0"/>
              <a:buChar char="•"/>
              <a:defRPr/>
            </a:pPr>
            <a:r>
              <a:rPr lang="en-GB" sz="2200" dirty="0">
                <a:latin typeface="Open Sans" panose="020B0606030504020204" pitchFamily="34" charset="0"/>
                <a:ea typeface="Open Sans" panose="020B0606030504020204" pitchFamily="34" charset="0"/>
                <a:cs typeface="Open Sans" panose="020B0606030504020204" pitchFamily="34" charset="0"/>
              </a:rPr>
              <a:t>Explore related career profiles, like </a:t>
            </a:r>
            <a:r>
              <a:rPr lang="en-GB" sz="2200" b="1" dirty="0">
                <a:latin typeface="Open Sans" panose="020B0606030504020204" pitchFamily="34" charset="0"/>
                <a:ea typeface="Open Sans" panose="020B0606030504020204" pitchFamily="34" charset="0"/>
                <a:cs typeface="Open Sans" panose="020B0606030504020204" pitchFamily="34" charset="0"/>
              </a:rPr>
              <a:t>farmer</a:t>
            </a:r>
            <a:r>
              <a:rPr lang="en-GB" sz="2200" dirty="0">
                <a:latin typeface="Open Sans" panose="020B0606030504020204" pitchFamily="34" charset="0"/>
                <a:ea typeface="Open Sans" panose="020B0606030504020204" pitchFamily="34" charset="0"/>
                <a:cs typeface="Open Sans" panose="020B0606030504020204" pitchFamily="34" charset="0"/>
              </a:rPr>
              <a:t> and </a:t>
            </a:r>
            <a:r>
              <a:rPr lang="en-GB" sz="2200" b="1" dirty="0">
                <a:latin typeface="Open Sans" panose="020B0606030504020204" pitchFamily="34" charset="0"/>
                <a:ea typeface="Open Sans" panose="020B0606030504020204" pitchFamily="34" charset="0"/>
                <a:cs typeface="Open Sans" panose="020B0606030504020204" pitchFamily="34" charset="0"/>
              </a:rPr>
              <a:t>rural surveyor</a:t>
            </a:r>
            <a:r>
              <a:rPr lang="en-GB" sz="2200" dirty="0">
                <a:latin typeface="Open Sans" panose="020B0606030504020204" pitchFamily="34" charset="0"/>
                <a:ea typeface="Open Sans" panose="020B0606030504020204" pitchFamily="34" charset="0"/>
                <a:cs typeface="Open Sans" panose="020B0606030504020204" pitchFamily="34" charset="0"/>
              </a:rPr>
              <a:t>.</a:t>
            </a:r>
          </a:p>
          <a:p>
            <a:pPr marL="342900" indent="-342900">
              <a:lnSpc>
                <a:spcPct val="150000"/>
              </a:lnSpc>
              <a:buFont typeface="Arial" panose="020B0604020202020204" pitchFamily="34" charset="0"/>
              <a:buChar char="•"/>
              <a:defRPr/>
            </a:pPr>
            <a:endParaRPr lang="en-GB" sz="2200" dirty="0">
              <a:latin typeface="Open Sans" panose="020B0606030504020204" pitchFamily="34" charset="0"/>
              <a:ea typeface="Open Sans" panose="020B0606030504020204" pitchFamily="34" charset="0"/>
              <a:cs typeface="Open Sans" panose="020B0606030504020204" pitchFamily="34" charset="0"/>
            </a:endParaRPr>
          </a:p>
          <a:p>
            <a:pPr>
              <a:lnSpc>
                <a:spcPct val="150000"/>
              </a:lnSpc>
              <a:defRPr/>
            </a:pPr>
            <a:endParaRPr lang="en-GB" sz="2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328014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783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A99C96D-E9B1-41A7-82FD-190A1F26198A}"/>
              </a:ext>
            </a:extLst>
          </p:cNvPr>
          <p:cNvSpPr>
            <a:spLocks noGrp="1"/>
          </p:cNvSpPr>
          <p:nvPr>
            <p:ph type="subTitle" idx="1"/>
          </p:nvPr>
        </p:nvSpPr>
        <p:spPr>
          <a:xfrm>
            <a:off x="1524000" y="3055279"/>
            <a:ext cx="9144000" cy="2855663"/>
          </a:xfrm>
        </p:spPr>
        <p:txBody>
          <a:bodyPr>
            <a:normAutofit/>
          </a:bodyPr>
          <a:lstStyle/>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Subject of the month</a:t>
            </a:r>
          </a:p>
          <a:p>
            <a:pPr algn="l"/>
            <a:endParaRPr lang="en-GB" sz="16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l"/>
            <a:r>
              <a:rPr lang="en-GB" sz="5600" dirty="0">
                <a:solidFill>
                  <a:schemeClr val="bg1"/>
                </a:solidFill>
                <a:latin typeface="Open Sans" panose="020B0606030504020204" pitchFamily="34" charset="0"/>
                <a:ea typeface="Open Sans" panose="020B0606030504020204" pitchFamily="34" charset="0"/>
                <a:cs typeface="Open Sans" panose="020B0606030504020204" pitchFamily="34" charset="0"/>
              </a:rPr>
              <a:t>Year 7 – November</a:t>
            </a:r>
          </a:p>
        </p:txBody>
      </p:sp>
    </p:spTree>
    <p:extLst>
      <p:ext uri="{BB962C8B-B14F-4D97-AF65-F5344CB8AC3E}">
        <p14:creationId xmlns:p14="http://schemas.microsoft.com/office/powerpoint/2010/main" val="1917046835"/>
      </p:ext>
    </p:extLst>
  </p:cSld>
  <p:clrMapOvr>
    <a:masterClrMapping/>
  </p:clrMapOvr>
</p:sld>
</file>

<file path=ppt/theme/theme1.xml><?xml version="1.0" encoding="utf-8"?>
<a:theme xmlns:a="http://schemas.openxmlformats.org/drawingml/2006/main" name="Office Theme">
  <a:themeElements>
    <a:clrScheme name="Unifrog trio">
      <a:dk1>
        <a:sysClr val="windowText" lastClr="000000"/>
      </a:dk1>
      <a:lt1>
        <a:sysClr val="window" lastClr="FFFFFF"/>
      </a:lt1>
      <a:dk2>
        <a:srgbClr val="44546A"/>
      </a:dk2>
      <a:lt2>
        <a:srgbClr val="E7E6E6"/>
      </a:lt2>
      <a:accent1>
        <a:srgbClr val="33CC99"/>
      </a:accent1>
      <a:accent2>
        <a:srgbClr val="4BC7C8"/>
      </a:accent2>
      <a:accent3>
        <a:srgbClr val="FF7901"/>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Unifrog trio">
      <a:dk1>
        <a:sysClr val="windowText" lastClr="000000"/>
      </a:dk1>
      <a:lt1>
        <a:sysClr val="window" lastClr="FFFFFF"/>
      </a:lt1>
      <a:dk2>
        <a:srgbClr val="44546A"/>
      </a:dk2>
      <a:lt2>
        <a:srgbClr val="E7E6E6"/>
      </a:lt2>
      <a:accent1>
        <a:srgbClr val="33CC99"/>
      </a:accent1>
      <a:accent2>
        <a:srgbClr val="4BC7C8"/>
      </a:accent2>
      <a:accent3>
        <a:srgbClr val="FF7901"/>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10282</TotalTime>
  <Words>10448</Words>
  <Application>Microsoft Office PowerPoint</Application>
  <PresentationFormat>Widescreen</PresentationFormat>
  <Paragraphs>930</Paragraphs>
  <Slides>86</Slides>
  <Notes>72</Notes>
  <HiddenSlides>0</HiddenSlides>
  <MMClips>0</MMClips>
  <ScaleCrop>false</ScaleCrop>
  <HeadingPairs>
    <vt:vector size="4" baseType="variant">
      <vt:variant>
        <vt:lpstr>Theme</vt:lpstr>
      </vt:variant>
      <vt:variant>
        <vt:i4>2</vt:i4>
      </vt:variant>
      <vt:variant>
        <vt:lpstr>Slide Titles</vt:lpstr>
      </vt:variant>
      <vt:variant>
        <vt:i4>86</vt:i4>
      </vt:variant>
    </vt:vector>
  </HeadingPairs>
  <TitlesOfParts>
    <vt:vector size="88" baseType="lpstr">
      <vt:lpstr>Office Theme</vt:lpstr>
      <vt:lpstr>4_Office Theme</vt:lpstr>
      <vt:lpstr>PowerPoint Presentation</vt:lpstr>
      <vt:lpstr>November</vt:lpstr>
      <vt:lpstr>PowerPoint Presentation</vt:lpstr>
      <vt:lpstr>November’s career of the month is…</vt:lpstr>
      <vt:lpstr>November’s career of the month is… Headteacher</vt:lpstr>
      <vt:lpstr>PowerPoint Presentation</vt:lpstr>
      <vt:lpstr>Curious about this career? Discover more on Unifrog!</vt:lpstr>
      <vt:lpstr>PowerPoint Presentation</vt:lpstr>
      <vt:lpstr>PowerPoint Presentation</vt:lpstr>
      <vt:lpstr>November’s subject of the month is…</vt:lpstr>
      <vt:lpstr>November’s subject of the month is… Materials science</vt:lpstr>
      <vt:lpstr>November’s subject of the month is… Materials science</vt:lpstr>
      <vt:lpstr>Fascinated by this field? Find out more on Unifrog!</vt:lpstr>
      <vt:lpstr>PowerPoint Presentation</vt:lpstr>
      <vt:lpstr>PowerPoint Presentation</vt:lpstr>
      <vt:lpstr>November’s career of the month is…</vt:lpstr>
      <vt:lpstr>November’s career of the month is… Supply chain manager</vt:lpstr>
      <vt:lpstr>November’s career of the month is… Supply chain manager</vt:lpstr>
      <vt:lpstr>Curious about this career? Discover more on Unifrog!</vt:lpstr>
      <vt:lpstr>PowerPoint Presentation</vt:lpstr>
      <vt:lpstr>PowerPoint Presentation</vt:lpstr>
      <vt:lpstr>November’s subject of the month is…</vt:lpstr>
      <vt:lpstr>November’s subject of the month is… Spanish studies</vt:lpstr>
      <vt:lpstr>PowerPoint Presentation</vt:lpstr>
      <vt:lpstr>Fascinated by this field? Find out more on Unifrog!</vt:lpstr>
      <vt:lpstr>PowerPoint Presentation</vt:lpstr>
      <vt:lpstr>PowerPoint Presentation</vt:lpstr>
      <vt:lpstr>November’s career of the month is…</vt:lpstr>
      <vt:lpstr>November’s career of the month is… Osteopath</vt:lpstr>
      <vt:lpstr>November’s career of the month is… Osteopath</vt:lpstr>
      <vt:lpstr>Curious about this career? Discover more on Unifrog!</vt:lpstr>
      <vt:lpstr>PowerPoint Presentation</vt:lpstr>
      <vt:lpstr>PowerPoint Presentation</vt:lpstr>
      <vt:lpstr>November’s subject of the month is…</vt:lpstr>
      <vt:lpstr>PowerPoint Presentation</vt:lpstr>
      <vt:lpstr>PowerPoint Presentation</vt:lpstr>
      <vt:lpstr>Fascinated by this field? Find out more on Unifrog!</vt:lpstr>
      <vt:lpstr>PowerPoint Presentation</vt:lpstr>
      <vt:lpstr>PowerPoint Presentation</vt:lpstr>
      <vt:lpstr>November’s career of the month is…</vt:lpstr>
      <vt:lpstr>November’s career of the month is… IT support technician</vt:lpstr>
      <vt:lpstr>November’s career of the month is… IT support technician</vt:lpstr>
      <vt:lpstr>Curious about this career? Discover more on Unifrog!</vt:lpstr>
      <vt:lpstr>PowerPoint Presentation</vt:lpstr>
      <vt:lpstr>PowerPoint Presentation</vt:lpstr>
      <vt:lpstr>November’s subject of the month is…</vt:lpstr>
      <vt:lpstr>PowerPoint Presentation</vt:lpstr>
      <vt:lpstr>PowerPoint Presentation</vt:lpstr>
      <vt:lpstr>Fascinated by this field? Find out more on Unifrog!</vt:lpstr>
      <vt:lpstr>PowerPoint Presentation</vt:lpstr>
      <vt:lpstr>PowerPoint Presentation</vt:lpstr>
      <vt:lpstr>November’s career of the month is…</vt:lpstr>
      <vt:lpstr>November’s career of the month is… Lighting technician</vt:lpstr>
      <vt:lpstr>PowerPoint Presentation</vt:lpstr>
      <vt:lpstr>Curious about this career? Discover more on Unifrog!</vt:lpstr>
      <vt:lpstr>PowerPoint Presentation</vt:lpstr>
      <vt:lpstr>PowerPoint Presentation</vt:lpstr>
      <vt:lpstr>November’s subject of the month is…</vt:lpstr>
      <vt:lpstr>November’s subject of the month is… Accounting</vt:lpstr>
      <vt:lpstr>November’s subject of the month is… Accounting</vt:lpstr>
      <vt:lpstr>Fascinated by this field? Find out more on Unifrog!</vt:lpstr>
      <vt:lpstr>PowerPoint Presentation</vt:lpstr>
      <vt:lpstr>PowerPoint Presentation</vt:lpstr>
      <vt:lpstr>November’s career of the month is…</vt:lpstr>
      <vt:lpstr>November’s career of the month is… Activist</vt:lpstr>
      <vt:lpstr>November’s career of the month is… Activist</vt:lpstr>
      <vt:lpstr>Curious about this career? Discover more on Unifrog!</vt:lpstr>
      <vt:lpstr>PowerPoint Presentation</vt:lpstr>
      <vt:lpstr>PowerPoint Presentation</vt:lpstr>
      <vt:lpstr>November’s subject of the month is…</vt:lpstr>
      <vt:lpstr>November’s subject of the month is… Textiles and fashion</vt:lpstr>
      <vt:lpstr>November’s subject of the month is… Textiles and fashion</vt:lpstr>
      <vt:lpstr>Fascinated by this field? Find out more on Unifrog!</vt:lpstr>
      <vt:lpstr>PowerPoint Presentation</vt:lpstr>
      <vt:lpstr>PowerPoint Presentation</vt:lpstr>
      <vt:lpstr>November’s career of the month is…</vt:lpstr>
      <vt:lpstr>November’s career of the month is… Tax adviser</vt:lpstr>
      <vt:lpstr>November’s career of the month is… Tax adviser</vt:lpstr>
      <vt:lpstr>Curious about this career? Discover more on Unifrog!</vt:lpstr>
      <vt:lpstr>PowerPoint Presentation</vt:lpstr>
      <vt:lpstr>PowerPoint Presentation</vt:lpstr>
      <vt:lpstr>November’s subject of the month is…</vt:lpstr>
      <vt:lpstr>November’s subject of the month is… Agriculture</vt:lpstr>
      <vt:lpstr>November’s subject of the month is… Agriculture</vt:lpstr>
      <vt:lpstr>Fascinated by this field? Find out more on Unifrog!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Adkins</dc:creator>
  <cp:lastModifiedBy>Emily Adkins</cp:lastModifiedBy>
  <cp:revision>1150</cp:revision>
  <dcterms:created xsi:type="dcterms:W3CDTF">2021-12-13T14:38:16Z</dcterms:created>
  <dcterms:modified xsi:type="dcterms:W3CDTF">2025-02-10T13:29:49Z</dcterms:modified>
</cp:coreProperties>
</file>