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96"/>
  </p:notesMasterIdLst>
  <p:sldIdLst>
    <p:sldId id="740" r:id="rId3"/>
    <p:sldId id="1094" r:id="rId4"/>
    <p:sldId id="256" r:id="rId5"/>
    <p:sldId id="966" r:id="rId6"/>
    <p:sldId id="1008" r:id="rId7"/>
    <p:sldId id="1009" r:id="rId8"/>
    <p:sldId id="878" r:id="rId9"/>
    <p:sldId id="1110" r:id="rId10"/>
    <p:sldId id="400" r:id="rId11"/>
    <p:sldId id="1010" r:id="rId12"/>
    <p:sldId id="1011" r:id="rId13"/>
    <p:sldId id="1012" r:id="rId14"/>
    <p:sldId id="1013" r:id="rId15"/>
    <p:sldId id="1096" r:id="rId16"/>
    <p:sldId id="1016" r:id="rId17"/>
    <p:sldId id="1032" r:id="rId18"/>
    <p:sldId id="1033" r:id="rId19"/>
    <p:sldId id="1034" r:id="rId20"/>
    <p:sldId id="1035" r:id="rId21"/>
    <p:sldId id="1097" r:id="rId22"/>
    <p:sldId id="1111" r:id="rId23"/>
    <p:sldId id="1037" r:id="rId24"/>
    <p:sldId id="1026" r:id="rId25"/>
    <p:sldId id="1027" r:id="rId26"/>
    <p:sldId id="1028" r:id="rId27"/>
    <p:sldId id="1029" r:id="rId28"/>
    <p:sldId id="1104" r:id="rId29"/>
    <p:sldId id="1031" r:id="rId30"/>
    <p:sldId id="1020" r:id="rId31"/>
    <p:sldId id="1021" r:id="rId32"/>
    <p:sldId id="1022" r:id="rId33"/>
    <p:sldId id="1023" r:id="rId34"/>
    <p:sldId id="1098" r:id="rId35"/>
    <p:sldId id="1025" r:id="rId36"/>
    <p:sldId id="1038" r:id="rId37"/>
    <p:sldId id="1039" r:id="rId38"/>
    <p:sldId id="1040" r:id="rId39"/>
    <p:sldId id="1041" r:id="rId40"/>
    <p:sldId id="1105" r:id="rId41"/>
    <p:sldId id="1092" r:id="rId42"/>
    <p:sldId id="1043" r:id="rId43"/>
    <p:sldId id="1044" r:id="rId44"/>
    <p:sldId id="1045" r:id="rId45"/>
    <p:sldId id="1046" r:id="rId46"/>
    <p:sldId id="1099" r:id="rId47"/>
    <p:sldId id="1112" r:id="rId48"/>
    <p:sldId id="1049" r:id="rId49"/>
    <p:sldId id="1050" r:id="rId50"/>
    <p:sldId id="1051" r:id="rId51"/>
    <p:sldId id="1052" r:id="rId52"/>
    <p:sldId id="1053" r:id="rId53"/>
    <p:sldId id="1106" r:id="rId54"/>
    <p:sldId id="1061" r:id="rId55"/>
    <p:sldId id="1055" r:id="rId56"/>
    <p:sldId id="1056" r:id="rId57"/>
    <p:sldId id="1057" r:id="rId58"/>
    <p:sldId id="1058" r:id="rId59"/>
    <p:sldId id="1100" r:id="rId60"/>
    <p:sldId id="1060" r:id="rId61"/>
    <p:sldId id="1062" r:id="rId62"/>
    <p:sldId id="1063" r:id="rId63"/>
    <p:sldId id="1064" r:id="rId64"/>
    <p:sldId id="1065" r:id="rId65"/>
    <p:sldId id="1107" r:id="rId66"/>
    <p:sldId id="1113" r:id="rId67"/>
    <p:sldId id="1067" r:id="rId68"/>
    <p:sldId id="1068" r:id="rId69"/>
    <p:sldId id="1069" r:id="rId70"/>
    <p:sldId id="1070" r:id="rId71"/>
    <p:sldId id="1071" r:id="rId72"/>
    <p:sldId id="1101" r:id="rId73"/>
    <p:sldId id="1114" r:id="rId74"/>
    <p:sldId id="1073" r:id="rId75"/>
    <p:sldId id="1074" r:id="rId76"/>
    <p:sldId id="1075" r:id="rId77"/>
    <p:sldId id="1076" r:id="rId78"/>
    <p:sldId id="1077" r:id="rId79"/>
    <p:sldId id="1108" r:id="rId80"/>
    <p:sldId id="884" r:id="rId81"/>
    <p:sldId id="1079" r:id="rId82"/>
    <p:sldId id="1080" r:id="rId83"/>
    <p:sldId id="1081" r:id="rId84"/>
    <p:sldId id="1082" r:id="rId85"/>
    <p:sldId id="1083" r:id="rId86"/>
    <p:sldId id="1102" r:id="rId87"/>
    <p:sldId id="1115" r:id="rId88"/>
    <p:sldId id="1085" r:id="rId89"/>
    <p:sldId id="1086" r:id="rId90"/>
    <p:sldId id="1087" r:id="rId91"/>
    <p:sldId id="1088" r:id="rId92"/>
    <p:sldId id="1089" r:id="rId93"/>
    <p:sldId id="1109" r:id="rId94"/>
    <p:sldId id="1091"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879BBB-0E67-4D39-A556-4A747D80AFDD}">
          <p14:sldIdLst>
            <p14:sldId id="740"/>
            <p14:sldId id="1094"/>
          </p14:sldIdLst>
        </p14:section>
        <p14:section name="Year 7 career" id="{3217A35A-F6BC-4950-907F-8C09DF84E2E9}">
          <p14:sldIdLst>
            <p14:sldId id="256"/>
            <p14:sldId id="966"/>
            <p14:sldId id="1008"/>
            <p14:sldId id="1009"/>
            <p14:sldId id="878"/>
            <p14:sldId id="1110"/>
            <p14:sldId id="400"/>
          </p14:sldIdLst>
        </p14:section>
        <p14:section name="Year 7 subject" id="{3D3D4C5A-A613-4798-89C3-B546AE1CCA3E}">
          <p14:sldIdLst>
            <p14:sldId id="1010"/>
            <p14:sldId id="1011"/>
            <p14:sldId id="1012"/>
            <p14:sldId id="1013"/>
            <p14:sldId id="1096"/>
            <p14:sldId id="1016"/>
          </p14:sldIdLst>
        </p14:section>
        <p14:section name="Year 8 career" id="{FCE5492E-A7C5-41D1-9647-A7C87BFD4605}">
          <p14:sldIdLst>
            <p14:sldId id="1032"/>
            <p14:sldId id="1033"/>
            <p14:sldId id="1034"/>
            <p14:sldId id="1035"/>
            <p14:sldId id="1097"/>
            <p14:sldId id="1111"/>
            <p14:sldId id="1037"/>
          </p14:sldIdLst>
        </p14:section>
        <p14:section name="Year 8 subject" id="{E3516B76-60F0-4E52-9F25-8BA0AEC62408}">
          <p14:sldIdLst>
            <p14:sldId id="1026"/>
            <p14:sldId id="1027"/>
            <p14:sldId id="1028"/>
            <p14:sldId id="1029"/>
            <p14:sldId id="1104"/>
            <p14:sldId id="1031"/>
          </p14:sldIdLst>
        </p14:section>
        <p14:section name="Year 9 career" id="{BC52FCA3-5BBE-4017-8F2D-1CC1AD669B89}">
          <p14:sldIdLst>
            <p14:sldId id="1020"/>
            <p14:sldId id="1021"/>
            <p14:sldId id="1022"/>
            <p14:sldId id="1023"/>
            <p14:sldId id="1098"/>
            <p14:sldId id="1025"/>
          </p14:sldIdLst>
        </p14:section>
        <p14:section name="Year 9 subject" id="{A4D95E4F-D9EC-4006-B65F-23E69EE379AD}">
          <p14:sldIdLst>
            <p14:sldId id="1038"/>
            <p14:sldId id="1039"/>
            <p14:sldId id="1040"/>
            <p14:sldId id="1041"/>
            <p14:sldId id="1105"/>
            <p14:sldId id="1092"/>
          </p14:sldIdLst>
        </p14:section>
        <p14:section name="Year 10 career" id="{F7CF4A5B-ABE6-430A-8BD2-E0A95ADB9835}">
          <p14:sldIdLst>
            <p14:sldId id="1043"/>
            <p14:sldId id="1044"/>
            <p14:sldId id="1045"/>
            <p14:sldId id="1046"/>
            <p14:sldId id="1099"/>
            <p14:sldId id="1112"/>
            <p14:sldId id="1049"/>
          </p14:sldIdLst>
        </p14:section>
        <p14:section name="Year 10 subject" id="{76FD2251-8577-4AB1-B8BF-CFB1163872D0}">
          <p14:sldIdLst>
            <p14:sldId id="1050"/>
            <p14:sldId id="1051"/>
            <p14:sldId id="1052"/>
            <p14:sldId id="1053"/>
            <p14:sldId id="1106"/>
            <p14:sldId id="1061"/>
          </p14:sldIdLst>
        </p14:section>
        <p14:section name="Year 11 career" id="{E749F417-73A3-4945-8762-7B3C31E7DC2C}">
          <p14:sldIdLst>
            <p14:sldId id="1055"/>
            <p14:sldId id="1056"/>
            <p14:sldId id="1057"/>
            <p14:sldId id="1058"/>
            <p14:sldId id="1100"/>
            <p14:sldId id="1060"/>
          </p14:sldIdLst>
        </p14:section>
        <p14:section name="Year 11 subject" id="{36F782D0-D336-4964-9735-B829CDDCE332}">
          <p14:sldIdLst>
            <p14:sldId id="1062"/>
            <p14:sldId id="1063"/>
            <p14:sldId id="1064"/>
            <p14:sldId id="1065"/>
            <p14:sldId id="1107"/>
            <p14:sldId id="1113"/>
            <p14:sldId id="1067"/>
          </p14:sldIdLst>
        </p14:section>
        <p14:section name="Year 12 career" id="{077707E6-7E4C-4E20-A049-66A3EEDFC0DE}">
          <p14:sldIdLst>
            <p14:sldId id="1068"/>
            <p14:sldId id="1069"/>
            <p14:sldId id="1070"/>
            <p14:sldId id="1071"/>
            <p14:sldId id="1101"/>
            <p14:sldId id="1114"/>
            <p14:sldId id="1073"/>
          </p14:sldIdLst>
        </p14:section>
        <p14:section name="Year 12 subject" id="{B0B98E0A-66CE-4585-BC9D-DB5F2191A6FF}">
          <p14:sldIdLst>
            <p14:sldId id="1074"/>
            <p14:sldId id="1075"/>
            <p14:sldId id="1076"/>
            <p14:sldId id="1077"/>
            <p14:sldId id="1108"/>
            <p14:sldId id="884"/>
            <p14:sldId id="1079"/>
          </p14:sldIdLst>
        </p14:section>
        <p14:section name="Year 13 career" id="{8C51FA2C-375B-4FB0-BDC7-9A8C682E3FC6}">
          <p14:sldIdLst>
            <p14:sldId id="1080"/>
            <p14:sldId id="1081"/>
            <p14:sldId id="1082"/>
            <p14:sldId id="1083"/>
            <p14:sldId id="1102"/>
            <p14:sldId id="1115"/>
            <p14:sldId id="1085"/>
          </p14:sldIdLst>
        </p14:section>
        <p14:section name="Year 13 subject" id="{3C7C8692-EB64-400E-BD41-82005C49929B}">
          <p14:sldIdLst>
            <p14:sldId id="1086"/>
            <p14:sldId id="1087"/>
            <p14:sldId id="1088"/>
            <p14:sldId id="1089"/>
            <p14:sldId id="1109"/>
            <p14:sldId id="10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D113E-AB4E-D874-9315-1DDF7A0A364F}" name="Emily Adkins" initials="EA" userId="221ef2226ed9685a" providerId="Windows Live"/>
  <p188:author id="{84778A66-3B65-C3C1-7F24-7E9D77E26929}" name="Lauren Uddin-Moss" initials="LU" userId="S::lauren@unifrogtrce.onmicrosoft.com::40fdc48f-fae8-45e7-b3be-e6ee3ef02e27" providerId="AD"/>
  <p188:author id="{9E6B8E73-77B9-C749-1960-4F789FA7ABEE}" name="Emily Adkins" initials="EA" userId="24de325377db37fc" providerId="Windows Live"/>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bel McDonald" initials="AM" lastIdx="113" clrIdx="0">
    <p:extLst>
      <p:ext uri="{19B8F6BF-5375-455C-9EA6-DF929625EA0E}">
        <p15:presenceInfo xmlns:p15="http://schemas.microsoft.com/office/powerpoint/2012/main" userId="df39f375605b57fc" providerId="Windows Live"/>
      </p:ext>
    </p:extLst>
  </p:cmAuthor>
  <p:cmAuthor id="2" name="Kate Garlick" initials="KG" lastIdx="14" clrIdx="1">
    <p:extLst>
      <p:ext uri="{19B8F6BF-5375-455C-9EA6-DF929625EA0E}">
        <p15:presenceInfo xmlns:p15="http://schemas.microsoft.com/office/powerpoint/2012/main" userId="247d839a940f1946" providerId="Windows Live"/>
      </p:ext>
    </p:extLst>
  </p:cmAuthor>
  <p:cmAuthor id="3" name="Emily Adkins" initials="EA" lastIdx="49" clrIdx="2">
    <p:extLst>
      <p:ext uri="{19B8F6BF-5375-455C-9EA6-DF929625EA0E}">
        <p15:presenceInfo xmlns:p15="http://schemas.microsoft.com/office/powerpoint/2012/main" userId="221ef2226ed968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90DC"/>
    <a:srgbClr val="DDC5ED"/>
    <a:srgbClr val="CBA7E3"/>
    <a:srgbClr val="ECDFF5"/>
    <a:srgbClr val="FFE699"/>
    <a:srgbClr val="FFC000"/>
    <a:srgbClr val="FFD966"/>
    <a:srgbClr val="FFF2CC"/>
    <a:srgbClr val="B7E9E9"/>
    <a:srgbClr val="BCB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72222" autoAdjust="0"/>
  </p:normalViewPr>
  <p:slideViewPr>
    <p:cSldViewPr snapToGrid="0">
      <p:cViewPr varScale="1">
        <p:scale>
          <a:sx n="80" d="100"/>
          <a:sy n="80" d="100"/>
        </p:scale>
        <p:origin x="576" y="8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microsoft.com/office/2018/10/relationships/authors" Target="author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AC97-46B4-4203-B359-6F6C3FB6D647}"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460CA-E4DF-44B0-820C-F2AC221EA031}" type="slidenum">
              <a:rPr lang="en-GB" smtClean="0"/>
              <a:t>‹#›</a:t>
            </a:fld>
            <a:endParaRPr lang="en-GB"/>
          </a:p>
        </p:txBody>
      </p:sp>
    </p:spTree>
    <p:extLst>
      <p:ext uri="{BB962C8B-B14F-4D97-AF65-F5344CB8AC3E}">
        <p14:creationId xmlns:p14="http://schemas.microsoft.com/office/powerpoint/2010/main" val="420229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Teacher’s notes:</a:t>
            </a:r>
            <a:endParaRPr lang="en-GB" b="0" u="none" dirty="0"/>
          </a:p>
          <a:p>
            <a:r>
              <a:rPr lang="en-GB" b="0" u="none" dirty="0"/>
              <a:t>To further support these benchmarks, you could arrange a talk from a former student, FE/HE institution, or employer about a subject/career featured each month. </a:t>
            </a:r>
            <a:endParaRPr lang="en-GB"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223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Japanese studies</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2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t>
            </a:r>
            <a:r>
              <a:rPr lang="en-GB" sz="1800" b="1" u="none" dirty="0" err="1">
                <a:effectLst/>
                <a:latin typeface="Times New Roman" panose="02020603050405020304" pitchFamily="18" charset="0"/>
                <a:ea typeface="Times New Roman" panose="02020603050405020304" pitchFamily="18" charset="0"/>
              </a:rPr>
              <a:t>japanese</a:t>
            </a:r>
            <a:r>
              <a:rPr lang="en-GB" sz="1800" b="1" u="none" dirty="0">
                <a:effectLst/>
                <a:latin typeface="Times New Roman" panose="02020603050405020304" pitchFamily="18" charset="0"/>
                <a:ea typeface="Times New Roman" panose="02020603050405020304" pitchFamily="18" charset="0"/>
              </a:rPr>
              <a:t>-studies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0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I find Japanese language the most interesting because I like learning new languages and figuring out how words sound and look.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4000" dirty="0"/>
              <a:t>You’d need good memory to remember Kanji and be organised to keep up with all the lessons and homework.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5400" dirty="0"/>
              <a:t>Maria says it’s important to manage your time well and practice regularly to get better at Kanji.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5400" dirty="0"/>
              <a:t>Joining a language club or watching Japanese movies could help improve my understanding and listening skills.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41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January’s career of the month for year 8 is: Biotechnologist.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1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Biotechnologist.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8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unifrog.org/student/careers/direct/biotechnologist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6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US" sz="4000" dirty="0"/>
              <a:t>I find medical biotechnology most interesting because I like the idea of helping people by finding new treatments and cures for diseases.</a:t>
            </a:r>
          </a:p>
          <a:p>
            <a:pPr marL="342900" indent="-342900">
              <a:buAutoNum type="arabicPeriod"/>
            </a:pPr>
            <a:r>
              <a:rPr lang="en-US" sz="7200" dirty="0"/>
              <a:t>You’d need attention to detail, problem-solving skills, creativity, and the ability to work well with others to handle complex tasks, solve issues, and collaborate effectively in the lab.</a:t>
            </a:r>
          </a:p>
          <a:p>
            <a:pPr marL="342900" indent="-342900">
              <a:buAutoNum type="arabicPeriod"/>
            </a:pPr>
            <a:r>
              <a:rPr lang="en-US" sz="7200" dirty="0"/>
              <a:t>Molly’s job needs creativity to try new methods and problem solving to fix issues that come up in the lab.</a:t>
            </a:r>
          </a:p>
          <a:p>
            <a:pPr marL="342900" indent="-342900">
              <a:buAutoNum type="arabicPeriod"/>
            </a:pPr>
            <a:r>
              <a:rPr lang="en-US" sz="7200" dirty="0"/>
              <a:t>Molly’s work can help develop new medicines and treatments that could save lives and improve health.</a:t>
            </a:r>
            <a:endParaRPr lang="en-US" sz="4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9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79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6201-93C9-D3F3-F4E3-0CBE20683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7CD82-9A21-FCF0-8567-02C8392F0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8F0DA-05DB-BA55-ACA5-E471324DBD44}"/>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815F5201-C335-9926-977E-8500093E7D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54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t>Teacher’s notes:</a:t>
            </a:r>
          </a:p>
          <a:p>
            <a:r>
              <a:rPr lang="en-GB" sz="1800" u="none" dirty="0"/>
              <a:t>There are separate PowerPoints available for each month of the academic year within the resource profile ‘Career and subject of the month’. </a:t>
            </a:r>
          </a:p>
          <a:p>
            <a:endParaRPr lang="en-GB" sz="1800" u="none" dirty="0"/>
          </a:p>
          <a:p>
            <a:r>
              <a:rPr lang="en-GB" sz="1800" u="none" dirty="0"/>
              <a:t>Click the hyperlinked text boxes on this slide to be taken to the slides for the year group selected.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subject of the month for year 8 is: </a:t>
            </a:r>
            <a:r>
              <a:rPr lang="en-GB" sz="1200" u="none" dirty="0">
                <a:effectLst/>
                <a:latin typeface="Times New Roman" panose="02020603050405020304" pitchFamily="18" charset="0"/>
                <a:ea typeface="Times New Roman" panose="02020603050405020304" pitchFamily="18" charset="0"/>
              </a:rPr>
              <a:t>Business and management</a:t>
            </a:r>
            <a:r>
              <a:rPr lang="en-GB" u="none"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56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Times New Roman" panose="02020603050405020304" pitchFamily="18" charset="0"/>
                <a:ea typeface="Times New Roman" panose="02020603050405020304" pitchFamily="18" charset="0"/>
              </a:rPr>
              <a:t>Click to reveal the subject of the month: Business and management.</a:t>
            </a:r>
            <a:endParaRPr lang="en-GB" sz="1800" u="none" dirty="0"/>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56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unifrog.org/student/subjects/direct/business-and-management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4000" dirty="0"/>
              <a:t>You need communication, </a:t>
            </a:r>
            <a:r>
              <a:rPr lang="en-US" sz="4000" dirty="0" err="1"/>
              <a:t>organisation</a:t>
            </a:r>
            <a:r>
              <a:rPr lang="en-US" sz="4000" dirty="0"/>
              <a:t>, and problem-solving skills because they help you work well with others, manage tasks, and find solutions to challenges.</a:t>
            </a:r>
          </a:p>
          <a:p>
            <a:pPr marL="514350" indent="-514350">
              <a:buFont typeface="+mj-lt"/>
              <a:buAutoNum type="arabicPeriod"/>
            </a:pPr>
            <a:r>
              <a:rPr lang="en-US" sz="2800" dirty="0"/>
              <a:t>Understanding business helps you make smarter decisions when shopping, saving money, or planning your future.</a:t>
            </a:r>
          </a:p>
          <a:p>
            <a:pPr marL="514350" indent="-514350">
              <a:buFont typeface="+mj-lt"/>
              <a:buAutoNum type="arabicPeriod"/>
            </a:pPr>
            <a:r>
              <a:rPr lang="en-US" sz="4000" dirty="0"/>
              <a:t>Businesses face problems like poor sales or unhappy customers, and managers solve them by making plans, changing strategies, or improving customer service.</a:t>
            </a:r>
          </a:p>
          <a:p>
            <a:pPr marL="514350" indent="-514350">
              <a:buFont typeface="+mj-lt"/>
              <a:buAutoNum type="arabicPeriod"/>
            </a:pPr>
            <a:r>
              <a:rPr lang="en-US" sz="2800" dirty="0"/>
              <a:t>Business and management can create jobs, improve products, and help the economy grow.</a:t>
            </a:r>
            <a:endParaRPr lang="en-GB" sz="1800" u="sng"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82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475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January’s career of the month for year 9 is: Ecologist</a:t>
            </a:r>
            <a:r>
              <a:rPr lang="en-GB" sz="1200" u="none" dirty="0">
                <a:effectLst/>
                <a:latin typeface="Times New Roman" panose="02020603050405020304" pitchFamily="18" charset="0"/>
                <a:ea typeface="Times New Roman" panose="02020603050405020304" pitchFamily="18" charset="0"/>
              </a:rPr>
              <a:t>.</a:t>
            </a:r>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21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Ecologist.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463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unifrog.org/student/careers/direct/ecologist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4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US" sz="5400" dirty="0"/>
              <a:t>Biology, geography, and data analysis skills could be helpful for studying ecosystems and interpreting research.</a:t>
            </a:r>
          </a:p>
          <a:p>
            <a:pPr marL="342900" indent="-342900">
              <a:buAutoNum type="arabicPeriod"/>
            </a:pPr>
            <a:r>
              <a:rPr lang="en-US" sz="5400" dirty="0"/>
              <a:t>I could volunteer with conservation groups, join local wildlife surveys, or visit nature reserves to observe biodiversity.</a:t>
            </a:r>
          </a:p>
          <a:p>
            <a:pPr marL="342900" indent="-342900">
              <a:buAutoNum type="arabicPeriod"/>
            </a:pPr>
            <a:r>
              <a:rPr lang="en-US" sz="4000" dirty="0"/>
              <a:t>Carrying out fieldwork to study specific animals or plants seems exciting because it involves working directly with nature.</a:t>
            </a:r>
          </a:p>
          <a:p>
            <a:pPr marL="342900" indent="-342900">
              <a:buAutoNum type="arabicPeriod"/>
            </a:pPr>
            <a:r>
              <a:rPr lang="en-US" sz="5400" dirty="0"/>
              <a:t>Long hours outdoors in varying weather could be tough, so building resilience and gaining practical experience could help.</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404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January’s career of the month for year 7 is: Chemical technician.</a:t>
            </a:r>
          </a:p>
        </p:txBody>
      </p:sp>
      <p:sp>
        <p:nvSpPr>
          <p:cNvPr id="4" name="Slide Number Placeholder 3"/>
          <p:cNvSpPr>
            <a:spLocks noGrp="1"/>
          </p:cNvSpPr>
          <p:nvPr>
            <p:ph type="sldNum" sz="quarter" idx="5"/>
          </p:nvPr>
        </p:nvSpPr>
        <p:spPr/>
        <p:txBody>
          <a:bodyPr/>
          <a:lstStyle/>
          <a:p>
            <a:fld id="{EF8460CA-E4DF-44B0-820C-F2AC221EA031}" type="slidenum">
              <a:rPr lang="en-GB" smtClean="0"/>
              <a:t>3</a:t>
            </a:fld>
            <a:endParaRPr lang="en-GB"/>
          </a:p>
        </p:txBody>
      </p:sp>
    </p:spTree>
    <p:extLst>
      <p:ext uri="{BB962C8B-B14F-4D97-AF65-F5344CB8AC3E}">
        <p14:creationId xmlns:p14="http://schemas.microsoft.com/office/powerpoint/2010/main" val="203914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indent="0">
              <a:buFont typeface="Arial" panose="020B0604020202020204" pitchFamily="34" charset="0"/>
              <a:buNone/>
            </a:pPr>
            <a:r>
              <a:rPr lang="en-GB" u="none" dirty="0"/>
              <a:t>January’s subject of the month for year 9 is: </a:t>
            </a:r>
            <a:r>
              <a:rPr lang="en-GB" sz="1200" b="0" dirty="0">
                <a:latin typeface="Open sans" panose="020B0606030504020204" pitchFamily="34" charset="0"/>
                <a:ea typeface="Open sans" panose="020B0606030504020204" pitchFamily="34" charset="0"/>
                <a:cs typeface="Open sans" panose="020B0606030504020204" pitchFamily="34" charset="0"/>
              </a:rPr>
              <a:t>North and South American studies</a:t>
            </a:r>
            <a:r>
              <a:rPr lang="en-GB" sz="1200" b="0" u="none"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81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North and South American 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80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unifrog.org/student/subjects/direct/north-and-south-</a:t>
            </a:r>
            <a:r>
              <a:rPr lang="en-GB" sz="1800" b="1" u="none" dirty="0" err="1">
                <a:effectLst/>
                <a:latin typeface="Times New Roman" panose="02020603050405020304" pitchFamily="18" charset="0"/>
                <a:ea typeface="Times New Roman" panose="02020603050405020304" pitchFamily="18" charset="0"/>
              </a:rPr>
              <a:t>american</a:t>
            </a:r>
            <a:r>
              <a:rPr lang="en-GB" sz="1800" b="1" u="none" dirty="0">
                <a:effectLst/>
                <a:latin typeface="Times New Roman" panose="02020603050405020304" pitchFamily="18" charset="0"/>
                <a:ea typeface="Times New Roman" panose="02020603050405020304" pitchFamily="18" charset="0"/>
              </a:rPr>
              <a:t>-studies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5400" dirty="0"/>
              <a:t>History, geography, politics, and languages like Spanish or Portuguese might be useful.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b="0" i="0" dirty="0">
                <a:solidFill>
                  <a:srgbClr val="606060"/>
                </a:solidFill>
                <a:effectLst/>
                <a:latin typeface="Open Sans" panose="020B0606030504020204" pitchFamily="34" charset="0"/>
              </a:rPr>
              <a:t>I was surprised to learn that part of the year abroad for this course (at Nottingham University) is to spend time in Berlin!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5400" dirty="0"/>
              <a:t>Learning about colonial history and global trade in history class could help understand the region's development.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4000" dirty="0"/>
              <a:t>I could read books or articles about American cultures, watch documentaries, or follow current events in the Americas.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59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338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January’s career of the month for year 10 is: </a:t>
            </a:r>
            <a:r>
              <a:rPr lang="en-GB" sz="1200" b="0" dirty="0">
                <a:latin typeface="Open sans" panose="020B0606030504020204" pitchFamily="34" charset="0"/>
                <a:ea typeface="Open sans" panose="020B0606030504020204" pitchFamily="34" charset="0"/>
                <a:cs typeface="Open sans" panose="020B0606030504020204" pitchFamily="34" charset="0"/>
              </a:rPr>
              <a:t>Armed forces personnel.</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80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b="0" dirty="0">
                <a:latin typeface="Open sans" panose="020B0606030504020204" pitchFamily="34" charset="0"/>
                <a:ea typeface="Open sans" panose="020B0606030504020204" pitchFamily="34" charset="0"/>
                <a:cs typeface="Open sans" panose="020B0606030504020204" pitchFamily="34" charset="0"/>
              </a:rPr>
              <a:t>Armed forces personnel.</a:t>
            </a: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21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a:t>
            </a:r>
            <a:r>
              <a:rPr lang="en-GB" sz="1800" b="1" dirty="0">
                <a:latin typeface="Open sans" panose="020B0606030504020204" pitchFamily="34" charset="0"/>
                <a:ea typeface="Open sans" panose="020B0606030504020204" pitchFamily="34" charset="0"/>
                <a:cs typeface="Open sans" panose="020B0606030504020204" pitchFamily="34" charset="0"/>
              </a:rPr>
              <a:t>soldier</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47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4000" dirty="0"/>
              <a:t>His focus on teamwork and solving real-world problems as part of a larger mission is inspiring.</a:t>
            </a:r>
          </a:p>
          <a:p>
            <a:pPr marL="514350" indent="-514350">
              <a:buFont typeface="+mj-lt"/>
              <a:buAutoNum type="arabicPeriod"/>
            </a:pPr>
            <a:r>
              <a:rPr lang="en-US" sz="4000" dirty="0"/>
              <a:t>Spending long periods in confined spaces away from family could be tough.</a:t>
            </a:r>
          </a:p>
          <a:p>
            <a:pPr marL="514350" indent="-514350">
              <a:buFont typeface="+mj-lt"/>
              <a:buAutoNum type="arabicPeriod"/>
            </a:pPr>
            <a:r>
              <a:rPr lang="en-US" sz="4000" dirty="0"/>
              <a:t>Adaptability, problem solving, teamwork, and clear communication are key.</a:t>
            </a:r>
          </a:p>
          <a:p>
            <a:pPr marL="514350" indent="-514350">
              <a:buFont typeface="+mj-lt"/>
              <a:buAutoNum type="arabicPeriod"/>
            </a:pPr>
            <a:r>
              <a:rPr lang="en-US" sz="4000" dirty="0"/>
              <a:t>Joining cadet groups like Sea Cadets or Air Cadets is a great way to get started. I could also complete the British Army course on Unifrog!</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3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57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Chemical technician.</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02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C0DD9-C748-7FDE-53CA-D72C47615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AE31D-9DC2-9745-EA0D-018A5A1DA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B0885-D6CF-1017-7750-FEA0DE957DF8}"/>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235A707F-11CE-D085-129B-BFF6025EFC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71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subject of the month for year 10 is: Chinese studies.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60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C</a:t>
            </a:r>
            <a:r>
              <a:rPr lang="en-GB" sz="1800" u="none" dirty="0"/>
              <a:t>hinese 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3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t>
            </a:r>
            <a:r>
              <a:rPr lang="en-GB" sz="1800" b="1" u="none" dirty="0" err="1">
                <a:effectLst/>
                <a:latin typeface="Times New Roman" panose="02020603050405020304" pitchFamily="18" charset="0"/>
                <a:ea typeface="Times New Roman" panose="02020603050405020304" pitchFamily="18" charset="0"/>
              </a:rPr>
              <a:t>chinese</a:t>
            </a:r>
            <a:r>
              <a:rPr lang="en-GB" sz="1800" b="1" u="none" dirty="0">
                <a:effectLst/>
                <a:latin typeface="Times New Roman" panose="02020603050405020304" pitchFamily="18" charset="0"/>
                <a:ea typeface="Times New Roman" panose="02020603050405020304" pitchFamily="18" charset="0"/>
              </a:rPr>
              <a:t>-studies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703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4000" dirty="0"/>
              <a:t>Jobs like translator, diplomat, or international business manager could come from studying Chinese.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Being open-minded is important because it would help me understand and appreciate different cultures, ideas, and perspectives that come with studying the language and its speakers.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4000" dirty="0"/>
              <a:t>Subjects like Mandarin, history, or geography would be useful.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I would like to know about study opportunities and experiences in China. I could find this information </a:t>
            </a:r>
            <a:r>
              <a:rPr lang="en-GB" sz="1800" u="none" dirty="0">
                <a:solidFill>
                  <a:srgbClr val="000000"/>
                </a:solidFill>
                <a:effectLst/>
                <a:latin typeface="Open Sans" panose="020B0606030504020204" pitchFamily="34" charset="0"/>
                <a:ea typeface="Times New Roman" panose="02020603050405020304" pitchFamily="18" charset="0"/>
              </a:rPr>
              <a:t>within the Unifrog subject profile and by using the university search tools.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985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23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career of the month for year 11 is: </a:t>
            </a:r>
            <a:r>
              <a:rPr lang="en-GB" sz="1200" b="0" dirty="0">
                <a:latin typeface="Open sans" panose="020B0606030504020204" pitchFamily="34" charset="0"/>
                <a:ea typeface="Open sans" panose="020B0606030504020204" pitchFamily="34" charset="0"/>
                <a:cs typeface="Open sans" panose="020B0606030504020204" pitchFamily="34" charset="0"/>
              </a:rPr>
              <a:t>Audiologist.</a:t>
            </a:r>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17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Audiologist.</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85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a:t>
            </a:r>
            <a:r>
              <a:rPr lang="en-GB" sz="1800" b="1" u="none" dirty="0">
                <a:effectLst/>
                <a:latin typeface="Open sans" panose="020B0606030504020204" pitchFamily="34" charset="0"/>
                <a:ea typeface="Open sans" panose="020B0606030504020204" pitchFamily="34" charset="0"/>
                <a:cs typeface="Open sans" panose="020B0606030504020204" pitchFamily="34" charset="0"/>
              </a:rPr>
              <a:t>a</a:t>
            </a:r>
            <a:r>
              <a:rPr lang="en-GB" sz="1800" b="1" dirty="0">
                <a:latin typeface="Open sans" panose="020B0606030504020204" pitchFamily="34" charset="0"/>
                <a:ea typeface="Open sans" panose="020B0606030504020204" pitchFamily="34" charset="0"/>
                <a:cs typeface="Open sans" panose="020B0606030504020204" pitchFamily="34" charset="0"/>
              </a:rPr>
              <a:t>udiologist</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24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4000" dirty="0"/>
              <a:t>Working in a shop or café could help you learn how to deal with different types of people, handle complaints, and provide good customer service, which are all important in this career.</a:t>
            </a:r>
          </a:p>
          <a:p>
            <a:pPr marL="514350" indent="-514350">
              <a:buFont typeface="+mj-lt"/>
              <a:buAutoNum type="arabicPeriod"/>
            </a:pPr>
            <a:r>
              <a:rPr lang="en-US" sz="4000" dirty="0"/>
              <a:t>Managing admin tasks might be a challenge because it takes time, requires attention to detail, and needs to be done alongside seeing patients.</a:t>
            </a:r>
          </a:p>
          <a:p>
            <a:pPr marL="514350" indent="-514350">
              <a:buFont typeface="+mj-lt"/>
              <a:buAutoNum type="arabicPeriod"/>
            </a:pPr>
            <a:r>
              <a:rPr lang="en-US" sz="4000" dirty="0"/>
              <a:t>Science could help you understand how the ear works and how to test for hearing loss, while </a:t>
            </a:r>
            <a:r>
              <a:rPr lang="en-US" sz="4000" dirty="0" err="1"/>
              <a:t>maths</a:t>
            </a:r>
            <a:r>
              <a:rPr lang="en-US" sz="4000" dirty="0"/>
              <a:t> could be useful for </a:t>
            </a:r>
            <a:r>
              <a:rPr lang="en-US" sz="4000" dirty="0" err="1"/>
              <a:t>analysing</a:t>
            </a:r>
            <a:r>
              <a:rPr lang="en-US" sz="4000" dirty="0"/>
              <a:t> results or measuring for hearing aids.</a:t>
            </a:r>
          </a:p>
          <a:p>
            <a:pPr marL="514350" indent="-514350">
              <a:buFont typeface="+mj-lt"/>
              <a:buAutoNum type="arabicPeriod"/>
            </a:pPr>
            <a:r>
              <a:rPr lang="en-US" sz="4000" dirty="0"/>
              <a:t>Teamwork and clear communication are important because audiologists need to share accurate information with other professionals to make sure patients get the right care.</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2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unifrog.org/student/careers/direct/chemical-technician</a:t>
            </a:r>
            <a:endParaRPr lang="en-GB" sz="2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38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52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subject of the month for year 11 is: </a:t>
            </a:r>
            <a:r>
              <a:rPr lang="en-GB" sz="1200" u="none" dirty="0"/>
              <a:t>Criminology</a:t>
            </a:r>
            <a:r>
              <a:rPr lang="en-GB" u="none"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91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Criminology.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96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unifrog.org/student/subjects/direct/c</a:t>
            </a:r>
            <a:r>
              <a:rPr lang="en-GB" sz="1800" b="1" u="none" dirty="0"/>
              <a:t>riminology</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911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4000" dirty="0"/>
              <a:t>Volunteering with community </a:t>
            </a:r>
            <a:r>
              <a:rPr lang="en-US" sz="4000" dirty="0" err="1"/>
              <a:t>organisations</a:t>
            </a:r>
            <a:r>
              <a:rPr lang="en-US" sz="4000" dirty="0"/>
              <a:t>, youth </a:t>
            </a:r>
            <a:r>
              <a:rPr lang="en-US" sz="4000" dirty="0" err="1"/>
              <a:t>centres</a:t>
            </a:r>
            <a:r>
              <a:rPr lang="en-US" sz="4000" dirty="0"/>
              <a:t>, or the police cadets could help you understand social issues and crime prevention.</a:t>
            </a:r>
          </a:p>
          <a:p>
            <a:pPr marL="514350" indent="-514350">
              <a:buFont typeface="+mj-lt"/>
              <a:buAutoNum type="arabicPeriod"/>
            </a:pPr>
            <a:r>
              <a:rPr lang="en-US" sz="4000" dirty="0"/>
              <a:t>Learning how to understand why crimes happen and finding ways to prevent them could feel really rewarding.</a:t>
            </a:r>
          </a:p>
          <a:p>
            <a:pPr marL="514350" indent="-514350">
              <a:buFont typeface="+mj-lt"/>
              <a:buAutoNum type="arabicPeriod"/>
            </a:pPr>
            <a:r>
              <a:rPr lang="en-US" sz="4000" dirty="0"/>
              <a:t>English helps you </a:t>
            </a:r>
            <a:r>
              <a:rPr lang="en-US" sz="4000" dirty="0" err="1"/>
              <a:t>analyse</a:t>
            </a:r>
            <a:r>
              <a:rPr lang="en-US" sz="4000" dirty="0"/>
              <a:t> information and communicate clearly, while history can help you understand how crime and laws have changed over time.</a:t>
            </a:r>
          </a:p>
          <a:p>
            <a:pPr marL="514350" indent="-514350">
              <a:buFont typeface="+mj-lt"/>
              <a:buAutoNum type="arabicPeriod"/>
            </a:pPr>
            <a:r>
              <a:rPr lang="en-US" sz="4000" dirty="0"/>
              <a:t>Criminologists need to share evidence and research with professionals like police officers and lawyers to make sure investigations and decisions are based on facts.</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33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68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529B0-847B-9F6C-3262-30EFB0CD7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1F3DF-51E1-0082-7E70-464B032AF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F5CF8-51B6-98D1-F77C-CCD11307313C}"/>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CC24F6A5-95BB-761B-BF8C-27364619CA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60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January’s career of the month for year 12 is: Broadcast journalist.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43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Broadcast journalist.</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862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unifrog.org/student/careers/direct/broadcast-journalist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4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7200" dirty="0"/>
              <a:t>Problem solving is important because they need to fix issues during experiments. I </a:t>
            </a:r>
            <a:r>
              <a:rPr lang="en-US" sz="7200" dirty="0" err="1"/>
              <a:t>practise</a:t>
            </a:r>
            <a:r>
              <a:rPr lang="en-US" sz="7200" dirty="0"/>
              <a:t> it when solving tricky </a:t>
            </a:r>
            <a:r>
              <a:rPr lang="en-US" sz="7200" dirty="0" err="1"/>
              <a:t>maths</a:t>
            </a:r>
            <a:r>
              <a:rPr lang="en-US" sz="7200" dirty="0"/>
              <a:t> problems. </a:t>
            </a:r>
            <a:r>
              <a:rPr lang="en-US" sz="7200" dirty="0" err="1"/>
              <a:t>Organisation</a:t>
            </a:r>
            <a:r>
              <a:rPr lang="en-US" sz="7200" dirty="0"/>
              <a:t> is also key, like when I plan my homework. </a:t>
            </a:r>
          </a:p>
          <a:p>
            <a:pPr marL="514350" indent="-514350">
              <a:buFont typeface="+mj-lt"/>
              <a:buAutoNum type="arabicPeriod"/>
            </a:pPr>
            <a:r>
              <a:rPr lang="en-US" sz="5400" dirty="0"/>
              <a:t>I’d enjoy designing experiments because it sounds creative and fun to test new ideas.</a:t>
            </a:r>
          </a:p>
          <a:p>
            <a:pPr marL="514350" indent="-514350">
              <a:buFont typeface="+mj-lt"/>
              <a:buAutoNum type="arabicPeriod"/>
            </a:pPr>
            <a:r>
              <a:rPr lang="en-US" sz="5400" dirty="0"/>
              <a:t>Teamwork is important in labs, like when testing materials, so everyone’s part is done right, just like a group project.</a:t>
            </a:r>
          </a:p>
          <a:p>
            <a:pPr marL="514350" indent="-514350">
              <a:buFont typeface="+mj-lt"/>
              <a:buAutoNum type="arabicPeriod"/>
            </a:pPr>
            <a:r>
              <a:rPr lang="en-US" sz="5400" dirty="0"/>
              <a:t>I like doing science experiments and building Lego sets because they help me </a:t>
            </a:r>
            <a:r>
              <a:rPr lang="en-US" sz="5400" dirty="0" err="1"/>
              <a:t>practise</a:t>
            </a:r>
            <a:r>
              <a:rPr lang="en-US" sz="5400" dirty="0"/>
              <a:t> testing ideas and following instructions.</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08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US" sz="4000" dirty="0"/>
              <a:t>Jobs in busy environments, like working in a shop or café, could help with time management, multitasking, and communication skills.</a:t>
            </a:r>
          </a:p>
          <a:p>
            <a:pPr marL="342900" indent="-342900">
              <a:buAutoNum type="arabicPeriod"/>
            </a:pPr>
            <a:r>
              <a:rPr lang="en-US" sz="4000" dirty="0"/>
              <a:t>Writing about topics you’re passionate about and seeing your name on published work would be really exciting.</a:t>
            </a:r>
          </a:p>
          <a:p>
            <a:pPr marL="342900" indent="-342900">
              <a:buAutoNum type="arabicPeriod"/>
            </a:pPr>
            <a:r>
              <a:rPr lang="en-US" sz="4000" dirty="0"/>
              <a:t>Law helps with understanding rights and ethics, sociology helps you understand people and society, and business could help with media management.</a:t>
            </a:r>
          </a:p>
          <a:p>
            <a:pPr marL="342900" indent="-342900">
              <a:buAutoNum type="arabicPeriod"/>
            </a:pPr>
            <a:r>
              <a:rPr lang="en-US" sz="4000" dirty="0"/>
              <a:t>Feedback helps journalists improve their writing and storytelling skills, making their work more engaging and professional.</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37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97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E41E-AC58-7DD0-83EC-37F4BFF58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0488D-CA3D-CD50-6C4F-608F3F6FF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1CCC2-2558-6CDB-5B2E-BEFA0E0A4D4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49C3E675-0F58-F5C6-F99B-9F04930465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8317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subject of the month for year 12 is: </a:t>
            </a:r>
            <a:r>
              <a:rPr lang="en-GB" sz="1200" b="0" dirty="0">
                <a:latin typeface="Open sans" panose="020B0606030504020204" pitchFamily="34" charset="0"/>
                <a:ea typeface="Open sans" panose="020B0606030504020204" pitchFamily="34" charset="0"/>
                <a:cs typeface="Open sans" panose="020B0606030504020204" pitchFamily="34" charset="0"/>
              </a:rPr>
              <a:t>Chemical engineering</a:t>
            </a:r>
            <a:r>
              <a:rPr lang="en-GB" b="0" u="none" dirty="0"/>
              <a:t>.</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792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b="0" dirty="0">
                <a:latin typeface="Open sans" panose="020B0606030504020204" pitchFamily="34" charset="0"/>
                <a:ea typeface="Open sans" panose="020B0606030504020204" pitchFamily="34" charset="0"/>
                <a:cs typeface="Open sans" panose="020B0606030504020204" pitchFamily="34" charset="0"/>
              </a:rPr>
              <a:t>Chemical engineering</a:t>
            </a:r>
            <a:r>
              <a:rPr lang="en-GB" sz="1800" b="0" u="none" dirty="0"/>
              <a: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86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unifrog.org/student/subjects/direct/chemical-engineering</a:t>
            </a:r>
          </a:p>
          <a:p>
            <a:pPr marL="0" indent="0">
              <a:buFont typeface="Arial" panose="020B0604020202020204" pitchFamily="34" charset="0"/>
              <a:buNone/>
            </a:pPr>
            <a:endParaRPr lang="en-GB" sz="1800" b="1"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effectLst/>
                <a:latin typeface="Times New Roman" panose="02020603050405020304" pitchFamily="18" charset="0"/>
                <a:ea typeface="Times New Roman" panose="02020603050405020304" pitchFamily="18" charset="0"/>
              </a:rPr>
              <a:t>Please note, there are two videos available on this career profile: Melissa and </a:t>
            </a:r>
            <a:r>
              <a:rPr lang="en-GB" sz="1800" u="none" dirty="0" err="1">
                <a:effectLst/>
                <a:latin typeface="Times New Roman" panose="02020603050405020304" pitchFamily="18" charset="0"/>
                <a:ea typeface="Times New Roman" panose="02020603050405020304" pitchFamily="18" charset="0"/>
              </a:rPr>
              <a:t>Daanyal</a:t>
            </a:r>
            <a:r>
              <a:rPr lang="en-GB" sz="1800" u="none" dirty="0">
                <a:effectLst/>
                <a:latin typeface="Times New Roman" panose="02020603050405020304" pitchFamily="18" charset="0"/>
                <a:ea typeface="Times New Roman" panose="02020603050405020304" pitchFamily="18" charset="0"/>
              </a:rPr>
              <a:t>.</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66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4000" dirty="0"/>
              <a:t>Participating in STEM activities or projects helps you build problem-solving skills, creativity, and teamwork, which are all essential for chemical engineers when tackling complex challenges.</a:t>
            </a:r>
          </a:p>
          <a:p>
            <a:pPr marL="514350" indent="-514350">
              <a:buFont typeface="+mj-lt"/>
              <a:buAutoNum type="arabicPeriod"/>
            </a:pPr>
            <a:r>
              <a:rPr lang="en-US" sz="5400" dirty="0"/>
              <a:t>Attention to detail, critical thinking, and the ability to manage complex calculations and processes are vital for engineers working on large projects.</a:t>
            </a:r>
          </a:p>
          <a:p>
            <a:pPr marL="514350" indent="-514350">
              <a:buFont typeface="+mj-lt"/>
              <a:buAutoNum type="arabicPeriod"/>
            </a:pPr>
            <a:r>
              <a:rPr lang="en-US" sz="5400" dirty="0"/>
              <a:t>Understanding environmental issues is crucial to designing processes that </a:t>
            </a:r>
            <a:r>
              <a:rPr lang="en-US" sz="5400" dirty="0" err="1"/>
              <a:t>minimise</a:t>
            </a:r>
            <a:r>
              <a:rPr lang="en-US" sz="5400" dirty="0"/>
              <a:t> waste, energy use, and harmful emissions, promoting sustainability.</a:t>
            </a:r>
          </a:p>
          <a:p>
            <a:pPr marL="514350" indent="-514350">
              <a:buFont typeface="+mj-lt"/>
              <a:buAutoNum type="arabicPeriod"/>
            </a:pPr>
            <a:r>
              <a:rPr lang="en-US" sz="5400" dirty="0"/>
              <a:t>Teamwork allows chemical engineers to combine their expertise with others, leading to more innovative solutions and sharing of diverse perspectives.</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617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116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BDC63-C94F-0482-7C24-521A7F4B5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96858-0878-B214-A8E6-804B5D200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38CCC-123E-4772-D1A6-B8E46F329BE8}"/>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Unifrog courses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21A1AC0C-8C62-CDFB-E184-291E5BD309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719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career of the month for year 13 is: </a:t>
            </a:r>
            <a:r>
              <a:rPr lang="en-GB" sz="1200" u="none" dirty="0"/>
              <a:t>Early years practitioner</a:t>
            </a:r>
            <a:r>
              <a:rPr lang="en-GB" u="none"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2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Early years practitioner.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500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unifrog.org/student/careers/direct/nursery-worker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effectLst/>
                <a:latin typeface="Times New Roman" panose="02020603050405020304" pitchFamily="18" charset="0"/>
                <a:ea typeface="Times New Roman" panose="02020603050405020304" pitchFamily="18" charset="0"/>
              </a:rPr>
              <a:t>Please note, there are two videos available on this subject profile: Amy and Nawal.</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48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4000" dirty="0"/>
              <a:t>An early years practitioner supports children’s development through activities like messy play, helps with daily routines such as mealtimes and naps, and communicates with parents/carers about the children’s progress.</a:t>
            </a:r>
          </a:p>
          <a:p>
            <a:pPr marL="514350" indent="-514350">
              <a:buFont typeface="+mj-lt"/>
              <a:buAutoNum type="arabicPeriod"/>
            </a:pPr>
            <a:r>
              <a:rPr lang="en-US" sz="4000" dirty="0"/>
              <a:t>Amy finds working with children rewarding because of the special relationships they form, witnessing milestones like a child’s first steps or words, and the joy these moments bring.</a:t>
            </a:r>
          </a:p>
          <a:p>
            <a:pPr marL="514350" indent="-514350">
              <a:buFont typeface="+mj-lt"/>
              <a:buAutoNum type="arabicPeriod"/>
            </a:pPr>
            <a:r>
              <a:rPr lang="en-US" sz="4000" dirty="0"/>
              <a:t>Play is crucial in early years education because it helps children develop essential skills, like fine motor skills, while allowing them to have fun and engage in learning in a natural way.</a:t>
            </a:r>
          </a:p>
          <a:p>
            <a:pPr marL="514350" indent="-514350">
              <a:buFont typeface="+mj-lt"/>
              <a:buAutoNum type="arabicPeriod"/>
            </a:pPr>
            <a:r>
              <a:rPr lang="en-US" sz="4000" dirty="0"/>
              <a:t>Amy started as a Level 3 apprentice after working in hospitality, and through promotions and further training, advanced to the role of deputy manager. Her advice is to gain work experience in a nursery and consider various career paths within early years education.</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6956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305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3FE0-3D8B-6710-00BA-28EEF9B9A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064B4-F61E-CAA3-653A-F53921C30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4CC26-0CC0-3BDB-37BF-225C96EEF04F}"/>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F5D98E58-C5D8-66BB-9E7C-3084BA84E7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083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subject of the month for year 13 is: </a:t>
            </a:r>
            <a:r>
              <a:rPr lang="en-GB" sz="1200" u="none" dirty="0"/>
              <a:t>Nursing and midwifery.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150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Nursing and midwifery.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0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unifrog.org/student/subjects/direct/n</a:t>
            </a:r>
            <a:r>
              <a:rPr lang="en-GB" sz="1800" b="1" u="none" dirty="0"/>
              <a:t>ursing-and-midwifery.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48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Children’s nurses provide care, </a:t>
            </a:r>
            <a:r>
              <a:rPr lang="en-US" sz="5400" dirty="0" err="1"/>
              <a:t>practise</a:t>
            </a:r>
            <a:r>
              <a:rPr lang="en-US" sz="5400" dirty="0"/>
              <a:t> clinical skills like giving injections or managing wounds, and work with children and families in wards, schools, or emergency settings.</a:t>
            </a:r>
          </a:p>
          <a:p>
            <a:pPr marL="914400" indent="-914400">
              <a:buFont typeface="+mj-lt"/>
              <a:buAutoNum type="arabicPeriod"/>
            </a:pPr>
            <a:r>
              <a:rPr lang="en-US" sz="5400" dirty="0"/>
              <a:t>Nurses deal with long hours and emotional challenges, so self-care and resilience help them stay healthy and perform well, especially during tough days.</a:t>
            </a:r>
          </a:p>
          <a:p>
            <a:pPr marL="914400" indent="-914400">
              <a:buFont typeface="+mj-lt"/>
              <a:buAutoNum type="arabicPeriod"/>
            </a:pPr>
            <a:r>
              <a:rPr lang="en-US" sz="5400" dirty="0"/>
              <a:t>Useful skills include empathy, teamwork, and communication, plus experiences like working as a healthcare assistant or studying biology.</a:t>
            </a:r>
          </a:p>
          <a:p>
            <a:pPr marL="914400" indent="-914400">
              <a:buFont typeface="+mj-lt"/>
              <a:buAutoNum type="arabicPeriod"/>
            </a:pPr>
            <a:r>
              <a:rPr lang="en-US" sz="5400" dirty="0"/>
              <a:t>At university, there’s a mix of hands-on practice and classroom learning, while school and college are more theory-based and focused on exams.</a:t>
            </a:r>
            <a:endParaRPr lang="en-US" sz="4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987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70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9DDB-3295-87A3-CAE2-8AC608FBD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0116C-8547-961D-A6F1-DA8848E0B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F0D6C-20AF-CB7B-850D-477F0112AD09}"/>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FA89611C-717F-DA35-A142-7352D87427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9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January’s subject of the month for year 7 is: Japanese studies.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1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C19E-6003-405A-A598-FF69F0384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31039A-6193-463B-84BB-4B932160A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F0C71-6325-4293-8E43-F245DD14860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DAD74499-BDB3-4097-9E62-53DB86DFD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4D520-AFEA-4F8F-A8D8-21CE23D44BA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6420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FE77-9662-4B2F-BB26-D327B04F4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495FED-715B-449F-8F23-800E5F9D0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CFEA6-2B01-43E8-BEA3-8CA92CC57A8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8167B90-6C8E-41BB-A405-EB195BC99D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C8EBF-98A6-4AAF-BB2D-C6408CEB017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44839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769C-4D08-4C2E-B0D3-8DD3C98C5B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DE806F-B0E8-43A1-BCBB-CF13C123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B579C-6B3D-4C32-92D0-A60D1B4C2E87}"/>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B978726E-216C-4E7F-8DD6-50DCFAEA8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1157A-9CF1-442D-BACC-54E3584D356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018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3666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28576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24851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47808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36747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81142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75722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1290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1580-CA97-400A-A099-5758B2FAC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05BA8-6186-41FC-B7CA-12BFFE193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BDE8AC-7766-490A-814B-9B54DC7C7381}"/>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84502B55-69DA-4EE6-B296-BE8BE95DD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99F90-60AC-4EF6-9798-2FA63A75F1A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135693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52634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8136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322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0E27-D6E4-476C-B385-7DF3F5EFB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0DDEB3-7D4E-453C-A4B5-31B9C20AB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13186-15C0-4895-9A18-46ADB818F15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278B5C9D-0541-4333-98F3-8B6CBE8FB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250F9-9ACC-4837-86DA-45BB00C70182}"/>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959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AB5-2BC4-43FE-AF66-8982C4E21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1829DF-3D04-45CD-8C47-1D73EEA3C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42241-96D8-4399-B141-6F733D902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2A9D8E-B321-492D-80B7-AED55AF91AE9}"/>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E1242442-29D8-44C3-BBEA-91656455AB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7DC593-8AA7-4F8A-A417-C9946CD2E7F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8569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1B1E-6BBE-4DDB-87B2-536815616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4E0D30-FD4E-4FB4-B20D-7DDFB2455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8113F-87E3-4249-8E41-60C88AFE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3820DD-3351-4F43-A3B4-AD2FC4721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09F19-6CB8-4BD4-A725-F7117C1FE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F6F97D-A223-447A-9B51-A90B45316A0B}"/>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8" name="Footer Placeholder 7">
            <a:extLst>
              <a:ext uri="{FF2B5EF4-FFF2-40B4-BE49-F238E27FC236}">
                <a16:creationId xmlns:a16="http://schemas.microsoft.com/office/drawing/2014/main" id="{930C5A07-CEAF-4AF9-800A-E54067D525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E3E23-3195-4908-A4DC-AFFCD58D0C1F}"/>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190068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00F4-3C3A-47D2-87F8-4E8E79B2D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94CC89-262D-4509-9237-1E4F9A633374}"/>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4" name="Footer Placeholder 3">
            <a:extLst>
              <a:ext uri="{FF2B5EF4-FFF2-40B4-BE49-F238E27FC236}">
                <a16:creationId xmlns:a16="http://schemas.microsoft.com/office/drawing/2014/main" id="{0C1720AD-565B-4D21-A9E0-E1642CE79A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9B617B-4BF7-49EF-A6CD-490C96DC6E9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13526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C35D8-4E25-4D5A-9A97-20AD8FBDD8C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3" name="Footer Placeholder 2">
            <a:extLst>
              <a:ext uri="{FF2B5EF4-FFF2-40B4-BE49-F238E27FC236}">
                <a16:creationId xmlns:a16="http://schemas.microsoft.com/office/drawing/2014/main" id="{C480AB88-934B-4593-B002-3C507AE00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11A704-7605-4359-8098-A0DFDC3690B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7427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5C7-7734-4BFE-8CAF-BBC7E2467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ED9DB6-0AB3-4B2F-ADE8-BF012E3FC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645F5B-371E-4323-8F1F-1751172B5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0E439-C476-43C9-A7AC-6E19033B5963}"/>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79358B25-7C04-4CA9-9A02-A76C5EBE4B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970FC-30BA-474A-B13F-75C3119611E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86131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A9DC-DEBE-48F6-818F-05F0B253E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678859-2157-498A-9C12-17577B37D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7234D3-2AB1-48D3-9D93-E5A75AF1B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4E824-9B50-46D4-8C1C-A741C47444DE}"/>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0E453A0C-269F-4226-BB6F-7560E32DCE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F035B6-7314-41A7-942F-DA17E5956DF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7649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8657C-C0C7-4C76-A1EF-73AA7FBF8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9E9F91-0AB0-4C6D-999A-096BAC695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4D9E0-3275-4C74-8987-5647EE505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E7983C8-4286-49E6-9DBA-EE1CF6571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0BA1CF-D007-4906-B844-961379DA2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46B58-C15E-4093-B915-2F68D88E18C0}" type="slidenum">
              <a:rPr lang="en-GB" smtClean="0"/>
              <a:t>‹#›</a:t>
            </a:fld>
            <a:endParaRPr lang="en-GB"/>
          </a:p>
        </p:txBody>
      </p:sp>
    </p:spTree>
    <p:extLst>
      <p:ext uri="{BB962C8B-B14F-4D97-AF65-F5344CB8AC3E}">
        <p14:creationId xmlns:p14="http://schemas.microsoft.com/office/powerpoint/2010/main" val="182630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10724778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34.svg"/><Relationship Id="rId9" Type="http://schemas.openxmlformats.org/officeDocument/2006/relationships/hyperlink" Target="https://www.unifrog.org/student/subjects/direct/japanese-stud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hyperlink" Target="https://www.unifrog.org/student/subjects/direct/japanese-studies" TargetMode="Externa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hyperlink" Target="https://www.unifrog.org/student/subjects/direct/japanese-studie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43.sv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33.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34.svg"/><Relationship Id="rId9" Type="http://schemas.openxmlformats.org/officeDocument/2006/relationships/hyperlink" Target="https://www.unifrog.org/student/careers/direct/biotechnologis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hyperlink" Target="https://www.unifrog.org/student/careers/direct/biotechnologist" TargetMode="Externa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hyperlink" Target="https://www.unifrog.org/student/careers/direct/biotechnologis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3" Type="http://schemas.openxmlformats.org/officeDocument/2006/relationships/slide" Target="slide67.xml"/><Relationship Id="rId18" Type="http://schemas.openxmlformats.org/officeDocument/2006/relationships/image" Target="../media/image3.svg"/><Relationship Id="rId26" Type="http://schemas.openxmlformats.org/officeDocument/2006/relationships/image" Target="../media/image11.sv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svg"/><Relationship Id="rId42" Type="http://schemas.openxmlformats.org/officeDocument/2006/relationships/image" Target="../media/image27.svg"/><Relationship Id="rId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slide" Target="slide74.xml"/><Relationship Id="rId29"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81.xml"/><Relationship Id="rId11" Type="http://schemas.openxmlformats.org/officeDocument/2006/relationships/slide" Target="slide16.xml"/><Relationship Id="rId24" Type="http://schemas.openxmlformats.org/officeDocument/2006/relationships/image" Target="../media/image9.svg"/><Relationship Id="rId32" Type="http://schemas.openxmlformats.org/officeDocument/2006/relationships/image" Target="../media/image17.svg"/><Relationship Id="rId37" Type="http://schemas.openxmlformats.org/officeDocument/2006/relationships/image" Target="../media/image22.png"/><Relationship Id="rId40" Type="http://schemas.openxmlformats.org/officeDocument/2006/relationships/image" Target="../media/image25.svg"/><Relationship Id="rId45" Type="http://schemas.openxmlformats.org/officeDocument/2006/relationships/image" Target="../media/image30.png"/><Relationship Id="rId5" Type="http://schemas.openxmlformats.org/officeDocument/2006/relationships/slide" Target="slide54.xml"/><Relationship Id="rId15" Type="http://schemas.openxmlformats.org/officeDocument/2006/relationships/slide" Target="slide48.xml"/><Relationship Id="rId23" Type="http://schemas.openxmlformats.org/officeDocument/2006/relationships/image" Target="../media/image8.png"/><Relationship Id="rId28" Type="http://schemas.openxmlformats.org/officeDocument/2006/relationships/image" Target="../media/image13.svg"/><Relationship Id="rId36" Type="http://schemas.openxmlformats.org/officeDocument/2006/relationships/image" Target="../media/image21.svg"/><Relationship Id="rId10" Type="http://schemas.openxmlformats.org/officeDocument/2006/relationships/slide" Target="slide88.xml"/><Relationship Id="rId19" Type="http://schemas.openxmlformats.org/officeDocument/2006/relationships/image" Target="../media/image4.png"/><Relationship Id="rId31" Type="http://schemas.openxmlformats.org/officeDocument/2006/relationships/image" Target="../media/image16.png"/><Relationship Id="rId44" Type="http://schemas.openxmlformats.org/officeDocument/2006/relationships/image" Target="../media/image29.svg"/><Relationship Id="rId4" Type="http://schemas.openxmlformats.org/officeDocument/2006/relationships/slide" Target="slide29.xml"/><Relationship Id="rId9" Type="http://schemas.openxmlformats.org/officeDocument/2006/relationships/slide" Target="slide60.xml"/><Relationship Id="rId14" Type="http://schemas.openxmlformats.org/officeDocument/2006/relationships/slide" Target="slide23.xml"/><Relationship Id="rId22" Type="http://schemas.openxmlformats.org/officeDocument/2006/relationships/image" Target="../media/image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20.png"/><Relationship Id="rId43" Type="http://schemas.openxmlformats.org/officeDocument/2006/relationships/image" Target="../media/image28.png"/><Relationship Id="rId8" Type="http://schemas.openxmlformats.org/officeDocument/2006/relationships/slide" Target="slide35.xml"/><Relationship Id="rId3" Type="http://schemas.openxmlformats.org/officeDocument/2006/relationships/slide" Target="slide3.xml"/><Relationship Id="rId12" Type="http://schemas.openxmlformats.org/officeDocument/2006/relationships/slide" Target="slide41.xml"/><Relationship Id="rId17" Type="http://schemas.openxmlformats.org/officeDocument/2006/relationships/image" Target="../media/image2.png"/><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svg"/><Relationship Id="rId46" Type="http://schemas.openxmlformats.org/officeDocument/2006/relationships/image" Target="../media/image31.svg"/><Relationship Id="rId20" Type="http://schemas.openxmlformats.org/officeDocument/2006/relationships/image" Target="../media/image5.svg"/><Relationship Id="rId41"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43.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68.png"/><Relationship Id="rId4" Type="http://schemas.openxmlformats.org/officeDocument/2006/relationships/image" Target="../media/image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3.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34.svg"/><Relationship Id="rId9" Type="http://schemas.openxmlformats.org/officeDocument/2006/relationships/hyperlink" Target="https://www.unifrog.org/student/subjects/direct/business-and-managemen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hyperlink" Target="https://www.unifrog.org/student/subjects/direct/business-and-management" TargetMode="Externa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hyperlink" Target="https://www.unifrog.org/student/subjects/direct/business-and-management"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png"/><Relationship Id="rId7" Type="http://schemas.openxmlformats.org/officeDocument/2006/relationships/image" Target="../media/image3.sv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33.png"/><Relationship Id="rId7"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34.svg"/><Relationship Id="rId9" Type="http://schemas.openxmlformats.org/officeDocument/2006/relationships/hyperlink" Target="https://www.unifrog.org/student/careers/direct/ecologis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hyperlink" Target="https://www.unifrog.org/student/careers/direct/ecologist" TargetMode="External"/><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hyperlink" Target="https://www.unifrog.org/student/careers/direct/ecologist"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png"/><Relationship Id="rId7" Type="http://schemas.openxmlformats.org/officeDocument/2006/relationships/image" Target="../media/image43.sv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33.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34.svg"/><Relationship Id="rId9" Type="http://schemas.openxmlformats.org/officeDocument/2006/relationships/hyperlink" Target="https://www.unifrog.org/student/subjects/direct/north-and-south-american-studi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hyperlink" Target="https://www.unifrog.org/student/subjects/direct/north-and-south-american-studies" TargetMode="External"/><Relationship Id="rId4"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hyperlink" Target="https://www.unifrog.org/student/subjects/direct/north-and-south-american-studies"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https://www.unifrog.org/student/subjects/direct/north-and-south-american-studies" TargetMode="External"/><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3.svg"/><Relationship Id="rId11" Type="http://schemas.openxmlformats.org/officeDocument/2006/relationships/image" Target="../media/image91.png"/><Relationship Id="rId5" Type="http://schemas.openxmlformats.org/officeDocument/2006/relationships/image" Target="../media/image42.png"/><Relationship Id="rId10"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svg"/><Relationship Id="rId9" Type="http://schemas.openxmlformats.org/officeDocument/2006/relationships/hyperlink" Target="https://www.unifrog.org/student/careers/direct/chemical-technicia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33.png"/><Relationship Id="rId7"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34.svg"/><Relationship Id="rId9" Type="http://schemas.openxmlformats.org/officeDocument/2006/relationships/hyperlink" Target="https://www.unifrog.org/student/careers/direct/soldie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hyperlink" Target="https://www.unifrog.org/student/careers/direct/soldier" TargetMode="External"/><Relationship Id="rId4" Type="http://schemas.openxmlformats.org/officeDocument/2006/relationships/image" Target="../media/image41.svg"/></Relationships>
</file>

<file path=ppt/slides/_rels/slide44.xml.rels><?xml version="1.0" encoding="UTF-8" standalone="yes"?>
<Relationships xmlns="http://schemas.openxmlformats.org/package/2006/relationships"><Relationship Id="rId3" Type="http://schemas.openxmlformats.org/officeDocument/2006/relationships/hyperlink" Target="https://www.unifrog.org/student/careers/direct/soldier"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6.png"/><Relationship Id="rId7" Type="http://schemas.openxmlformats.org/officeDocument/2006/relationships/image" Target="../media/image43.sv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99.png"/><Relationship Id="rId4" Type="http://schemas.openxmlformats.org/officeDocument/2006/relationships/image" Target="../media/image2.png"/><Relationship Id="rId9"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49.sv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33.png"/><Relationship Id="rId7"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34.svg"/><Relationship Id="rId9" Type="http://schemas.openxmlformats.org/officeDocument/2006/relationships/hyperlink" Target="https://www.unifrog.org/student/subjects/direct/chinese-stud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s://www.unifrog.org/student/careers/direct/chemical-technician" TargetMode="External"/><Relationship Id="rId4" Type="http://schemas.openxmlformats.org/officeDocument/2006/relationships/image" Target="../media/image41.sv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hyperlink" Target="https://www.unifrog.org/student/subjects/direct/chinese-studies" TargetMode="External"/><Relationship Id="rId4" Type="http://schemas.openxmlformats.org/officeDocument/2006/relationships/image" Target="../media/image41.svg"/></Relationships>
</file>

<file path=ppt/slides/_rels/slide51.xml.rels><?xml version="1.0" encoding="UTF-8" standalone="yes"?>
<Relationships xmlns="http://schemas.openxmlformats.org/package/2006/relationships"><Relationship Id="rId3" Type="http://schemas.openxmlformats.org/officeDocument/2006/relationships/hyperlink" Target="https://www.unifrog.org/student/subjects/direct/chinese-studies"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06.png"/><Relationship Id="rId7"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43.svg"/><Relationship Id="rId10" Type="http://schemas.openxmlformats.org/officeDocument/2006/relationships/image" Target="../media/image109.png"/><Relationship Id="rId4" Type="http://schemas.openxmlformats.org/officeDocument/2006/relationships/image" Target="../media/image42.png"/><Relationship Id="rId9" Type="http://schemas.openxmlformats.org/officeDocument/2006/relationships/image" Target="../media/image108.png"/></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33.png"/><Relationship Id="rId7"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34.svg"/><Relationship Id="rId9" Type="http://schemas.openxmlformats.org/officeDocument/2006/relationships/hyperlink" Target="https://www.unifrog.org/student/careers/direct/audiologis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hyperlink" Target="https://www.unifrog.org/student/careers/direct/audiologist" TargetMode="External"/><Relationship Id="rId4" Type="http://schemas.openxmlformats.org/officeDocument/2006/relationships/image" Target="../media/image41.svg"/></Relationships>
</file>

<file path=ppt/slides/_rels/slide57.xml.rels><?xml version="1.0" encoding="UTF-8" standalone="yes"?>
<Relationships xmlns="http://schemas.openxmlformats.org/package/2006/relationships"><Relationship Id="rId3" Type="http://schemas.openxmlformats.org/officeDocument/2006/relationships/hyperlink" Target="https://www.unifrog.org/student/careers/direct/audiologist"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4.png"/><Relationship Id="rId7" Type="http://schemas.openxmlformats.org/officeDocument/2006/relationships/image" Target="../media/image43.sv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17.png"/><Relationship Id="rId4" Type="http://schemas.openxmlformats.org/officeDocument/2006/relationships/image" Target="../media/image2.png"/><Relationship Id="rId9" Type="http://schemas.openxmlformats.org/officeDocument/2006/relationships/image" Target="../media/image116.png"/></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unifrog.org/student/careers/direct/chemical-technician"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33.png"/><Relationship Id="rId7"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34.svg"/><Relationship Id="rId9" Type="http://schemas.openxmlformats.org/officeDocument/2006/relationships/hyperlink" Target="https://www.unifrog.org/student/subjects/direct/criminology"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hyperlink" Target="https://www.unifrog.org/student/subjects/direct/criminology" TargetMode="External"/><Relationship Id="rId4" Type="http://schemas.openxmlformats.org/officeDocument/2006/relationships/image" Target="../media/image41.svg"/></Relationships>
</file>

<file path=ppt/slides/_rels/slide63.xml.rels><?xml version="1.0" encoding="UTF-8" standalone="yes"?>
<Relationships xmlns="http://schemas.openxmlformats.org/package/2006/relationships"><Relationship Id="rId3" Type="http://schemas.openxmlformats.org/officeDocument/2006/relationships/hyperlink" Target="https://www.unifrog.org/student/subjects/direct/criminology"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2.png"/><Relationship Id="rId7" Type="http://schemas.openxmlformats.org/officeDocument/2006/relationships/image" Target="../media/image3.sv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25.png"/><Relationship Id="rId4" Type="http://schemas.openxmlformats.org/officeDocument/2006/relationships/image" Target="../media/image42.png"/><Relationship Id="rId9"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49.sv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33.png"/><Relationship Id="rId7"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2.png"/><Relationship Id="rId4" Type="http://schemas.openxmlformats.org/officeDocument/2006/relationships/image" Target="../media/image34.svg"/><Relationship Id="rId9" Type="http://schemas.openxmlformats.org/officeDocument/2006/relationships/hyperlink" Target="https://www.unifrog.org/student/careers/keywords/broadcast-journalis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hyperlink" Target="https://www.unifrog.org/student/careers/keywords/broadcast-journalist" TargetMode="External"/><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45.png"/></Relationships>
</file>

<file path=ppt/slides/_rels/slide70.xml.rels><?xml version="1.0" encoding="UTF-8" standalone="yes"?>
<Relationships xmlns="http://schemas.openxmlformats.org/package/2006/relationships"><Relationship Id="rId3" Type="http://schemas.openxmlformats.org/officeDocument/2006/relationships/hyperlink" Target="https://www.unifrog.org/student/careers/keywords/broadcast-journalist"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2.png"/><Relationship Id="rId7" Type="http://schemas.openxmlformats.org/officeDocument/2006/relationships/image" Target="../media/image43.sv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35.png"/><Relationship Id="rId4" Type="http://schemas.openxmlformats.org/officeDocument/2006/relationships/image" Target="../media/image2.png"/><Relationship Id="rId9"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49.sv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33.png"/><Relationship Id="rId7" Type="http://schemas.openxmlformats.org/officeDocument/2006/relationships/image" Target="../media/image138.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140.png"/><Relationship Id="rId4" Type="http://schemas.openxmlformats.org/officeDocument/2006/relationships/image" Target="../media/image34.svg"/><Relationship Id="rId9" Type="http://schemas.openxmlformats.org/officeDocument/2006/relationships/hyperlink" Target="https://www.unifrog.org/student/subjects/direct/chemical-engineerin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40.png"/><Relationship Id="rId5" Type="http://schemas.openxmlformats.org/officeDocument/2006/relationships/hyperlink" Target="https://www.unifrog.org/student/subjects/direct/chemical-engineering" TargetMode="External"/><Relationship Id="rId4" Type="http://schemas.openxmlformats.org/officeDocument/2006/relationships/image" Target="../media/image41.svg"/></Relationships>
</file>

<file path=ppt/slides/_rels/slide77.xml.rels><?xml version="1.0" encoding="UTF-8" standalone="yes"?>
<Relationships xmlns="http://schemas.openxmlformats.org/package/2006/relationships"><Relationship Id="rId3" Type="http://schemas.openxmlformats.org/officeDocument/2006/relationships/hyperlink" Target="https://www.unifrog.org/student/subjects/direct/chemical-engineering"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7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40.png"/><Relationship Id="rId7" Type="http://schemas.openxmlformats.org/officeDocument/2006/relationships/image" Target="../media/image3.sv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43.png"/><Relationship Id="rId4" Type="http://schemas.openxmlformats.org/officeDocument/2006/relationships/image" Target="../media/image42.png"/><Relationship Id="rId9" Type="http://schemas.openxmlformats.org/officeDocument/2006/relationships/image" Target="../media/image142.png"/></Relationships>
</file>

<file path=ppt/slides/_rels/slide7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44.png"/><Relationship Id="rId7"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46.png"/><Relationship Id="rId5" Type="http://schemas.openxmlformats.org/officeDocument/2006/relationships/image" Target="../media/image47.png"/><Relationship Id="rId4" Type="http://schemas.openxmlformats.org/officeDocument/2006/relationships/image" Target="../media/image145.png"/><Relationship Id="rId9"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33.png"/><Relationship Id="rId7" Type="http://schemas.openxmlformats.org/officeDocument/2006/relationships/image" Target="../media/image150.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49.svg"/><Relationship Id="rId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34.svg"/><Relationship Id="rId9" Type="http://schemas.openxmlformats.org/officeDocument/2006/relationships/hyperlink" Target="https://www.unifrog.org/student/careers/direct/nursery-worker"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hyperlink" Target="https://www.unifrog.org/student/careers/direct/nursery-worker" TargetMode="Externa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3" Type="http://schemas.openxmlformats.org/officeDocument/2006/relationships/hyperlink" Target="https://www.unifrog.org/student/careers/direct/nursery-worker"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8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2.png"/><Relationship Id="rId7" Type="http://schemas.openxmlformats.org/officeDocument/2006/relationships/image" Target="../media/image43.sv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55.png"/><Relationship Id="rId4" Type="http://schemas.openxmlformats.org/officeDocument/2006/relationships/image" Target="../media/image2.png"/><Relationship Id="rId9" Type="http://schemas.openxmlformats.org/officeDocument/2006/relationships/image" Target="../media/image154.pn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57.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49.sv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33.png"/><Relationship Id="rId7" Type="http://schemas.openxmlformats.org/officeDocument/2006/relationships/image" Target="../media/image160.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59.svg"/><Relationship Id="rId5" Type="http://schemas.openxmlformats.org/officeDocument/2006/relationships/image" Target="../media/image158.png"/><Relationship Id="rId10" Type="http://schemas.openxmlformats.org/officeDocument/2006/relationships/image" Target="../media/image162.png"/><Relationship Id="rId4" Type="http://schemas.openxmlformats.org/officeDocument/2006/relationships/image" Target="../media/image34.svg"/><Relationship Id="rId9" Type="http://schemas.openxmlformats.org/officeDocument/2006/relationships/hyperlink" Target="https://www.unifrog.org/student/subjects/direct/nursing-and-midwifer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162.png"/><Relationship Id="rId5" Type="http://schemas.openxmlformats.org/officeDocument/2006/relationships/hyperlink" Target="https://www.unifrog.org/student/subjects/direct/nursing-and-midwifery" TargetMode="External"/><Relationship Id="rId4" Type="http://schemas.openxmlformats.org/officeDocument/2006/relationships/image" Target="../media/image41.svg"/></Relationships>
</file>

<file path=ppt/slides/_rels/slide91.xml.rels><?xml version="1.0" encoding="UTF-8" standalone="yes"?>
<Relationships xmlns="http://schemas.openxmlformats.org/package/2006/relationships"><Relationship Id="rId3" Type="http://schemas.openxmlformats.org/officeDocument/2006/relationships/hyperlink" Target="https://www.unifrog.org/student/subjects/direct/nursing-and-midwifery"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62.png"/></Relationships>
</file>

<file path=ppt/slides/_rels/slide9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2.png"/><Relationship Id="rId7" Type="http://schemas.openxmlformats.org/officeDocument/2006/relationships/image" Target="../media/image3.sv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65.png"/><Relationship Id="rId4" Type="http://schemas.openxmlformats.org/officeDocument/2006/relationships/image" Target="../media/image42.png"/><Relationship Id="rId9" Type="http://schemas.openxmlformats.org/officeDocument/2006/relationships/image" Target="../media/image164.png"/></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2E8519-ECDC-4990-9284-C8FE9737022A}"/>
              </a:ext>
            </a:extLst>
          </p:cNvPr>
          <p:cNvSpPr txBox="1"/>
          <p:nvPr/>
        </p:nvSpPr>
        <p:spPr>
          <a:xfrm>
            <a:off x="224117" y="162157"/>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 Gatsby Benchmarks</a:t>
            </a:r>
          </a:p>
        </p:txBody>
      </p:sp>
      <p:graphicFrame>
        <p:nvGraphicFramePr>
          <p:cNvPr id="12" name="Table 11">
            <a:extLst>
              <a:ext uri="{FF2B5EF4-FFF2-40B4-BE49-F238E27FC236}">
                <a16:creationId xmlns:a16="http://schemas.microsoft.com/office/drawing/2014/main" id="{BA93014B-6047-1E70-90F1-52D1B13178FB}"/>
              </a:ext>
            </a:extLst>
          </p:cNvPr>
          <p:cNvGraphicFramePr>
            <a:graphicFrameLocks noGrp="1"/>
          </p:cNvGraphicFramePr>
          <p:nvPr>
            <p:extLst>
              <p:ext uri="{D42A27DB-BD31-4B8C-83A1-F6EECF244321}">
                <p14:modId xmlns:p14="http://schemas.microsoft.com/office/powerpoint/2010/main" val="2551150511"/>
              </p:ext>
            </p:extLst>
          </p:nvPr>
        </p:nvGraphicFramePr>
        <p:xfrm>
          <a:off x="224117" y="2135527"/>
          <a:ext cx="11743766" cy="4598416"/>
        </p:xfrm>
        <a:graphic>
          <a:graphicData uri="http://schemas.openxmlformats.org/drawingml/2006/table">
            <a:tbl>
              <a:tblPr/>
              <a:tblGrid>
                <a:gridCol w="5871883">
                  <a:extLst>
                    <a:ext uri="{9D8B030D-6E8A-4147-A177-3AD203B41FA5}">
                      <a16:colId xmlns:a16="http://schemas.microsoft.com/office/drawing/2014/main" val="2107808640"/>
                    </a:ext>
                  </a:extLst>
                </a:gridCol>
                <a:gridCol w="5871883">
                  <a:extLst>
                    <a:ext uri="{9D8B030D-6E8A-4147-A177-3AD203B41FA5}">
                      <a16:colId xmlns:a16="http://schemas.microsoft.com/office/drawing/2014/main" val="676799223"/>
                    </a:ext>
                  </a:extLst>
                </a:gridCol>
              </a:tblGrid>
              <a:tr h="0">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A stable careers programme</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Learning from career and labour market information</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460911834"/>
                  </a:ext>
                </a:extLst>
              </a:tr>
              <a:tr h="241806">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Regular timetabled sessions to discuss careers and subjects can form part of your stable careers programme. During these sessions you could also make links and remind students of what’s happening in your wider careers programme. </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Watching the videos can</a:t>
                      </a:r>
                      <a:r>
                        <a:rPr lang="en-GB" sz="1200" b="1"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help students to understand the skills, qualifications, and challenges related to specific jobs. You can support this by exploring the career or subject profile together, including linking to labour market information (LMI) contained in the profiles.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9653148"/>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Addressing the needs of each pupil</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Linking curriculum learning to careers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766775748"/>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promote tailored personal reflection. Students could record and upload their reflections to their </a:t>
                      </a:r>
                      <a:r>
                        <a:rPr lang="en-GB" sz="1200" b="0" i="0" u="none" strike="noStrike"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Locker. A range of careers and subjects are used to help students raise aspirations and challenge stereotypes.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help students to reflect on how school subjects connect to real-world careers, helping them see the relevance of their studies to future job opportunities.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7579399"/>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Encounters with employers and employees</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Experiences of workplaces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652160371"/>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employers, they provide insights into work environments and cultures, offering students a realistic view of different career paths.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work experience, they can broaden students' awareness of different workplaces and help them identify areas they'd like to explore further.</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24021457"/>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 Encounters with further and higher education</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 Personal guidance</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26305960"/>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further and higher education, they can help students understand the educational pathways needed for various subjects and careers, helping them understand their options for further study or training.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Students can draw on their discussions and reflections of a variety of careers and subjects in their personal guidance 1:1s.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7909015"/>
                  </a:ext>
                </a:extLst>
              </a:tr>
            </a:tbl>
          </a:graphicData>
        </a:graphic>
      </p:graphicFrame>
      <p:sp>
        <p:nvSpPr>
          <p:cNvPr id="11" name="TextBox 10">
            <a:extLst>
              <a:ext uri="{FF2B5EF4-FFF2-40B4-BE49-F238E27FC236}">
                <a16:creationId xmlns:a16="http://schemas.microsoft.com/office/drawing/2014/main" id="{8225AB72-6D48-6A60-9121-32053F5672DB}"/>
              </a:ext>
            </a:extLst>
          </p:cNvPr>
          <p:cNvSpPr txBox="1"/>
          <p:nvPr/>
        </p:nvSpPr>
        <p:spPr>
          <a:xfrm>
            <a:off x="224117" y="836340"/>
            <a:ext cx="11743765" cy="1169551"/>
          </a:xfrm>
          <a:prstGeom prst="rect">
            <a:avLst/>
          </a:prstGeom>
          <a:noFill/>
          <a:ln w="12700">
            <a:solidFill>
              <a:schemeClr val="accent1"/>
            </a:solidFill>
          </a:ln>
        </p:spPr>
        <p:txBody>
          <a:bodyPr wrap="square">
            <a:spAutoFit/>
          </a:bodyPr>
          <a:lstStyle/>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 support you in meeting the Gatsby Benchmarks, we suggest dedicating one day per month to a ‘career of the month' and one day to a ‘subject of the month' for each year group. This can be done during registration or form time, in a 15-minute session. Students will watch a video from the </a:t>
            </a:r>
            <a:r>
              <a:rPr lang="en-GB" sz="14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platform and answer questions, either through group discussion or written responses.</a:t>
            </a:r>
          </a:p>
          <a:p>
            <a:pPr rtl="0"/>
            <a:endPar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Delivering these sessions can support the Gatsby Benchmarks as follows:</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87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January</a:t>
            </a:r>
          </a:p>
        </p:txBody>
      </p:sp>
    </p:spTree>
    <p:extLst>
      <p:ext uri="{BB962C8B-B14F-4D97-AF65-F5344CB8AC3E}">
        <p14:creationId xmlns:p14="http://schemas.microsoft.com/office/powerpoint/2010/main" val="191704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Japanese studies</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subject.</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Origami with solid fill">
            <a:extLst>
              <a:ext uri="{FF2B5EF4-FFF2-40B4-BE49-F238E27FC236}">
                <a16:creationId xmlns:a16="http://schemas.microsoft.com/office/drawing/2014/main" id="{422B6CFD-33AF-7FDA-9A81-627A5E7115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8730" y="2616740"/>
            <a:ext cx="914400" cy="914400"/>
          </a:xfrm>
          <a:prstGeom prst="rect">
            <a:avLst/>
          </a:prstGeom>
        </p:spPr>
      </p:pic>
      <p:pic>
        <p:nvPicPr>
          <p:cNvPr id="9" name="Graphic 8" descr="Bonsai with solid fill">
            <a:extLst>
              <a:ext uri="{FF2B5EF4-FFF2-40B4-BE49-F238E27FC236}">
                <a16:creationId xmlns:a16="http://schemas.microsoft.com/office/drawing/2014/main" id="{05A1D9A0-FF2D-8E01-EA1F-9A8F63B2A11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64406" y="1024128"/>
            <a:ext cx="914400" cy="914400"/>
          </a:xfrm>
          <a:prstGeom prst="rect">
            <a:avLst/>
          </a:prstGeom>
        </p:spPr>
      </p:pic>
      <p:pic>
        <p:nvPicPr>
          <p:cNvPr id="8" name="Picture 7">
            <a:hlinkClick r:id="rId9"/>
            <a:extLst>
              <a:ext uri="{FF2B5EF4-FFF2-40B4-BE49-F238E27FC236}">
                <a16:creationId xmlns:a16="http://schemas.microsoft.com/office/drawing/2014/main" id="{C0878BC1-BF1E-09C3-9591-3FB3D7757D8F}"/>
              </a:ext>
            </a:extLst>
          </p:cNvPr>
          <p:cNvPicPr>
            <a:picLocks noChangeAspect="1"/>
          </p:cNvPicPr>
          <p:nvPr/>
        </p:nvPicPr>
        <p:blipFill>
          <a:blip r:embed="rId10"/>
          <a:stretch>
            <a:fillRect/>
          </a:stretch>
        </p:blipFill>
        <p:spPr>
          <a:xfrm>
            <a:off x="6870810" y="1361969"/>
            <a:ext cx="4277354" cy="4198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Japanese studies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6" y="1361969"/>
            <a:ext cx="5741051" cy="2392449"/>
          </a:xfrm>
          <a:prstGeom prst="roundRect">
            <a:avLst>
              <a:gd name="adj" fmla="val 0"/>
            </a:avLst>
          </a:prstGeom>
          <a:solidFill>
            <a:srgbClr val="DDC5ED"/>
          </a:solidFill>
          <a:ln w="38100">
            <a:solidFill>
              <a:srgbClr val="BD90DC"/>
            </a:solidFill>
          </a:ln>
        </p:spPr>
        <p:txBody>
          <a:bodyPr wrap="square" tIns="46800" anchor="ctr" anchorCtr="0">
            <a:noAutofit/>
          </a:bodyPr>
          <a:lstStyle/>
          <a:p>
            <a:pPr lvl="0" algn="ctr">
              <a:lnSpc>
                <a:spcPct val="150000"/>
              </a:lnSpc>
              <a:defRPr/>
            </a:pP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There are lots of subjects that fall under the category of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Japanese studies.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Maria, who’s a</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Japanese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 </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915784"/>
            <a:ext cx="5741050" cy="1839557"/>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t</a:t>
            </a:r>
            <a:r>
              <a:rPr lang="en-US" dirty="0"/>
              <a:t>he </a:t>
            </a:r>
            <a:r>
              <a:rPr lang="en-US" b="1" dirty="0"/>
              <a:t>different challenges </a:t>
            </a:r>
            <a:r>
              <a:rPr lang="en-US" dirty="0"/>
              <a:t>Maria faces in her Japanese course</a:t>
            </a:r>
            <a:r>
              <a:rPr lang="en-GB" dirty="0"/>
              <a:t>. </a:t>
            </a:r>
            <a:endParaRPr lang="en-GB" dirty="0">
              <a:solidFill>
                <a:schemeClr val="tx1"/>
              </a:solidFill>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5997" y="5250818"/>
            <a:ext cx="914400" cy="914400"/>
          </a:xfrm>
          <a:prstGeom prst="rect">
            <a:avLst/>
          </a:prstGeom>
        </p:spPr>
      </p:pic>
      <p:pic>
        <p:nvPicPr>
          <p:cNvPr id="7" name="Picture 6">
            <a:hlinkClick r:id="rId5"/>
            <a:extLst>
              <a:ext uri="{FF2B5EF4-FFF2-40B4-BE49-F238E27FC236}">
                <a16:creationId xmlns:a16="http://schemas.microsoft.com/office/drawing/2014/main" id="{970B4368-DF37-F320-BD98-64387808A1EA}"/>
              </a:ext>
            </a:extLst>
          </p:cNvPr>
          <p:cNvPicPr>
            <a:picLocks noChangeAspect="1"/>
          </p:cNvPicPr>
          <p:nvPr/>
        </p:nvPicPr>
        <p:blipFill>
          <a:blip r:embed="rId6"/>
          <a:stretch>
            <a:fillRect/>
          </a:stretch>
        </p:blipFill>
        <p:spPr>
          <a:xfrm>
            <a:off x="6870810" y="1361969"/>
            <a:ext cx="4277354" cy="4198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203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279748" y="1166030"/>
            <a:ext cx="7823200" cy="4525935"/>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sz="2100" dirty="0">
                <a:solidFill>
                  <a:schemeClr val="tx1"/>
                </a:solidFill>
              </a:rPr>
              <a:t>Maria studies Japanese language, literature, history, and politics. Which of these areas </a:t>
            </a:r>
            <a:r>
              <a:rPr lang="en-US" sz="2100" b="1" dirty="0">
                <a:solidFill>
                  <a:schemeClr val="tx1"/>
                </a:solidFill>
              </a:rPr>
              <a:t>interests you </a:t>
            </a:r>
            <a:r>
              <a:rPr lang="en-US" sz="2100" dirty="0">
                <a:solidFill>
                  <a:schemeClr val="tx1"/>
                </a:solidFill>
              </a:rPr>
              <a:t>the most, and why?</a:t>
            </a:r>
          </a:p>
          <a:p>
            <a:pPr marL="457200" indent="-457200" algn="l">
              <a:buFont typeface="+mj-lt"/>
              <a:buAutoNum type="arabicPeriod"/>
            </a:pPr>
            <a:r>
              <a:rPr lang="en-US" sz="2100" dirty="0">
                <a:solidFill>
                  <a:schemeClr val="tx1"/>
                </a:solidFill>
              </a:rPr>
              <a:t>What </a:t>
            </a:r>
            <a:r>
              <a:rPr lang="en-US" sz="2100" b="1" dirty="0">
                <a:solidFill>
                  <a:schemeClr val="tx1"/>
                </a:solidFill>
              </a:rPr>
              <a:t>skills </a:t>
            </a:r>
            <a:r>
              <a:rPr lang="en-US" sz="2100" dirty="0">
                <a:solidFill>
                  <a:schemeClr val="tx1"/>
                </a:solidFill>
              </a:rPr>
              <a:t>would be helpful for succeeding in a Japanese course?</a:t>
            </a:r>
          </a:p>
          <a:p>
            <a:pPr marL="457200" indent="-457200" algn="l">
              <a:buFont typeface="+mj-lt"/>
              <a:buAutoNum type="arabicPeriod"/>
            </a:pPr>
            <a:r>
              <a:rPr lang="en-US" sz="2100" dirty="0">
                <a:solidFill>
                  <a:schemeClr val="tx1"/>
                </a:solidFill>
              </a:rPr>
              <a:t>What advice does Maria give for </a:t>
            </a:r>
            <a:r>
              <a:rPr lang="en-US" sz="2100" b="1" dirty="0">
                <a:solidFill>
                  <a:schemeClr val="tx1"/>
                </a:solidFill>
              </a:rPr>
              <a:t>managing the challenges </a:t>
            </a:r>
            <a:r>
              <a:rPr lang="en-US" sz="2100" dirty="0">
                <a:solidFill>
                  <a:schemeClr val="tx1"/>
                </a:solidFill>
              </a:rPr>
              <a:t>of studying Japanese?</a:t>
            </a:r>
          </a:p>
          <a:p>
            <a:pPr marL="457200" indent="-457200" algn="l">
              <a:buFont typeface="+mj-lt"/>
              <a:buAutoNum type="arabicPeriod"/>
            </a:pPr>
            <a:r>
              <a:rPr lang="en-US" sz="2100" dirty="0">
                <a:solidFill>
                  <a:schemeClr val="tx1"/>
                </a:solidFill>
              </a:rPr>
              <a:t>What </a:t>
            </a:r>
            <a:r>
              <a:rPr lang="en-US" sz="2100" b="1" dirty="0">
                <a:solidFill>
                  <a:schemeClr val="tx1"/>
                </a:solidFill>
              </a:rPr>
              <a:t>extracurricular activities </a:t>
            </a:r>
            <a:r>
              <a:rPr lang="en-US" sz="2100" dirty="0">
                <a:solidFill>
                  <a:schemeClr val="tx1"/>
                </a:solidFill>
              </a:rPr>
              <a:t>could you do to prepare to study Japanese?</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Japanese studies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9F57DE92-9D25-65B9-A822-F6DF09821996}"/>
              </a:ext>
            </a:extLst>
          </p:cNvPr>
          <p:cNvPicPr>
            <a:picLocks noChangeAspect="1"/>
          </p:cNvPicPr>
          <p:nvPr/>
        </p:nvPicPr>
        <p:blipFill>
          <a:blip r:embed="rId4"/>
          <a:stretch>
            <a:fillRect/>
          </a:stretch>
        </p:blipFill>
        <p:spPr>
          <a:xfrm>
            <a:off x="8252146" y="1732153"/>
            <a:ext cx="3457244" cy="3393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21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40607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264588"/>
            <a:ext cx="11419200" cy="603656"/>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374504"/>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Japanese studies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Asian studies.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historian</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bilingual secretary</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8E50E7B4-BF60-E39A-9507-7F86F2BE7A70}"/>
              </a:ext>
            </a:extLst>
          </p:cNvPr>
          <p:cNvPicPr>
            <a:picLocks noChangeAspect="1"/>
          </p:cNvPicPr>
          <p:nvPr/>
        </p:nvPicPr>
        <p:blipFill>
          <a:blip r:embed="rId5"/>
          <a:stretch>
            <a:fillRect/>
          </a:stretch>
        </p:blipFill>
        <p:spPr>
          <a:xfrm>
            <a:off x="7315200" y="1117150"/>
            <a:ext cx="1842446" cy="1808577"/>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861572" y="2240142"/>
            <a:ext cx="512635" cy="512635"/>
          </a:xfrm>
          <a:prstGeom prst="rect">
            <a:avLst/>
          </a:prstGeom>
        </p:spPr>
      </p:pic>
      <p:pic>
        <p:nvPicPr>
          <p:cNvPr id="7" name="Picture 6">
            <a:extLst>
              <a:ext uri="{FF2B5EF4-FFF2-40B4-BE49-F238E27FC236}">
                <a16:creationId xmlns:a16="http://schemas.microsoft.com/office/drawing/2014/main" id="{340F3E99-3B06-D02C-924D-2DB839DD1149}"/>
              </a:ext>
            </a:extLst>
          </p:cNvPr>
          <p:cNvPicPr>
            <a:picLocks noChangeAspect="1"/>
          </p:cNvPicPr>
          <p:nvPr/>
        </p:nvPicPr>
        <p:blipFill>
          <a:blip r:embed="rId8"/>
          <a:stretch>
            <a:fillRect/>
          </a:stretch>
        </p:blipFill>
        <p:spPr>
          <a:xfrm>
            <a:off x="9595955" y="1082565"/>
            <a:ext cx="1854561" cy="184092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9415324-EF3A-AE28-4468-AE1B647CF8D9}"/>
              </a:ext>
            </a:extLst>
          </p:cNvPr>
          <p:cNvPicPr>
            <a:picLocks noChangeAspect="1"/>
          </p:cNvPicPr>
          <p:nvPr/>
        </p:nvPicPr>
        <p:blipFill>
          <a:blip r:embed="rId9"/>
          <a:stretch>
            <a:fillRect/>
          </a:stretch>
        </p:blipFill>
        <p:spPr>
          <a:xfrm>
            <a:off x="9602985" y="3173034"/>
            <a:ext cx="1856155" cy="185249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4983A9A-A243-C1FD-D2E4-5BA4C9A1BD54}"/>
              </a:ext>
            </a:extLst>
          </p:cNvPr>
          <p:cNvPicPr>
            <a:picLocks noChangeAspect="1"/>
          </p:cNvPicPr>
          <p:nvPr/>
        </p:nvPicPr>
        <p:blipFill>
          <a:blip r:embed="rId10"/>
          <a:stretch>
            <a:fillRect/>
          </a:stretch>
        </p:blipFill>
        <p:spPr>
          <a:xfrm>
            <a:off x="7329858" y="3173033"/>
            <a:ext cx="1842446" cy="1852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92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2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January</a:t>
            </a:r>
          </a:p>
        </p:txBody>
      </p:sp>
    </p:spTree>
    <p:extLst>
      <p:ext uri="{BB962C8B-B14F-4D97-AF65-F5344CB8AC3E}">
        <p14:creationId xmlns:p14="http://schemas.microsoft.com/office/powerpoint/2010/main" val="30739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75032"/>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Biotechnologist</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5" name="Graphic 4" descr="Germ with solid fill">
            <a:extLst>
              <a:ext uri="{FF2B5EF4-FFF2-40B4-BE49-F238E27FC236}">
                <a16:creationId xmlns:a16="http://schemas.microsoft.com/office/drawing/2014/main" id="{02BF0626-8735-9D35-97A0-D24650EC95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31431" y="1196651"/>
            <a:ext cx="962597" cy="962597"/>
          </a:xfrm>
          <a:prstGeom prst="rect">
            <a:avLst/>
          </a:prstGeom>
        </p:spPr>
      </p:pic>
      <p:pic>
        <p:nvPicPr>
          <p:cNvPr id="7" name="Graphic 6" descr="Germ with solid fill">
            <a:extLst>
              <a:ext uri="{FF2B5EF4-FFF2-40B4-BE49-F238E27FC236}">
                <a16:creationId xmlns:a16="http://schemas.microsoft.com/office/drawing/2014/main" id="{7FA4406C-8B09-DC6F-B93B-CF19C84C48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66887" y="2556479"/>
            <a:ext cx="982280" cy="982280"/>
          </a:xfrm>
          <a:prstGeom prst="rect">
            <a:avLst/>
          </a:prstGeom>
        </p:spPr>
      </p:pic>
      <p:pic>
        <p:nvPicPr>
          <p:cNvPr id="2" name="Picture 1">
            <a:hlinkClick r:id="rId9"/>
            <a:extLst>
              <a:ext uri="{FF2B5EF4-FFF2-40B4-BE49-F238E27FC236}">
                <a16:creationId xmlns:a16="http://schemas.microsoft.com/office/drawing/2014/main" id="{3C4208B7-5B25-0CC6-4AEA-39D69B066972}"/>
              </a:ext>
            </a:extLst>
          </p:cNvPr>
          <p:cNvPicPr>
            <a:picLocks noChangeAspect="1"/>
          </p:cNvPicPr>
          <p:nvPr/>
        </p:nvPicPr>
        <p:blipFill>
          <a:blip r:embed="rId10"/>
          <a:stretch>
            <a:fillRect/>
          </a:stretch>
        </p:blipFill>
        <p:spPr>
          <a:xfrm>
            <a:off x="7051166" y="1234025"/>
            <a:ext cx="4235915" cy="4389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922952"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lang="en-GB" sz="2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iotechnologist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Molly</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scientist</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GSK</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3783572"/>
            <a:ext cx="5922953"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lvl="0">
              <a:defRPr/>
            </a:pPr>
            <a:r>
              <a:rPr lang="en-US" dirty="0"/>
              <a:t>Whilst you’re watching, think about the </a:t>
            </a:r>
            <a:r>
              <a:rPr lang="en-US" b="1" dirty="0"/>
              <a:t>tasks</a:t>
            </a:r>
            <a:r>
              <a:rPr lang="en-US" dirty="0"/>
              <a:t> a biotechnologist does in the lab and how they </a:t>
            </a:r>
            <a:r>
              <a:rPr lang="en-US" b="1" dirty="0"/>
              <a:t>solve problems </a:t>
            </a:r>
            <a:r>
              <a:rPr lang="en-US" dirty="0"/>
              <a:t>with teams.</a:t>
            </a:r>
            <a:endParaRPr kumimoji="0" lang="en-GB" sz="220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7899" y="5038831"/>
            <a:ext cx="914400" cy="914400"/>
          </a:xfrm>
          <a:prstGeom prst="rect">
            <a:avLst/>
          </a:prstGeom>
        </p:spPr>
      </p:pic>
      <p:pic>
        <p:nvPicPr>
          <p:cNvPr id="2" name="Picture 1">
            <a:hlinkClick r:id="rId5"/>
            <a:extLst>
              <a:ext uri="{FF2B5EF4-FFF2-40B4-BE49-F238E27FC236}">
                <a16:creationId xmlns:a16="http://schemas.microsoft.com/office/drawing/2014/main" id="{FBE1FEC3-6D22-EFED-5228-AAB133C03F5E}"/>
              </a:ext>
            </a:extLst>
          </p:cNvPr>
          <p:cNvPicPr>
            <a:picLocks noChangeAspect="1"/>
          </p:cNvPicPr>
          <p:nvPr/>
        </p:nvPicPr>
        <p:blipFill>
          <a:blip r:embed="rId6"/>
          <a:stretch>
            <a:fillRect/>
          </a:stretch>
        </p:blipFill>
        <p:spPr>
          <a:xfrm>
            <a:off x="7051166" y="1234025"/>
            <a:ext cx="4235915" cy="4389949"/>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12CDDEB8-229F-BA61-F040-0D304FE7D0BA}"/>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Biotechnologist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492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205727" y="1092199"/>
            <a:ext cx="7722121"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Molly works in </a:t>
            </a:r>
            <a:r>
              <a:rPr lang="en-US" b="1" dirty="0"/>
              <a:t>medical </a:t>
            </a:r>
            <a:r>
              <a:rPr lang="en-US" dirty="0"/>
              <a:t>biotechnology. Which area of biotechnology would you find most interesting: </a:t>
            </a:r>
            <a:r>
              <a:rPr lang="en-US" b="1" dirty="0"/>
              <a:t>environmental, industrial</a:t>
            </a:r>
            <a:r>
              <a:rPr lang="en-US" dirty="0"/>
              <a:t>, or </a:t>
            </a:r>
            <a:r>
              <a:rPr lang="en-US" b="1" dirty="0"/>
              <a:t>medical</a:t>
            </a:r>
            <a:r>
              <a:rPr lang="en-US" dirty="0"/>
              <a:t>? Why? </a:t>
            </a:r>
          </a:p>
          <a:p>
            <a:pPr marL="457200" indent="-457200" algn="l">
              <a:buFont typeface="+mj-lt"/>
              <a:buAutoNum type="arabicPeriod"/>
            </a:pPr>
            <a:r>
              <a:rPr lang="en-US" dirty="0"/>
              <a:t>What </a:t>
            </a:r>
            <a:r>
              <a:rPr lang="en-US" b="1" dirty="0"/>
              <a:t>skills</a:t>
            </a:r>
            <a:r>
              <a:rPr lang="en-US" dirty="0"/>
              <a:t> would be helpful for a career as a biotechnologist?</a:t>
            </a:r>
          </a:p>
          <a:p>
            <a:pPr marL="457200" indent="-457200" algn="l">
              <a:buFont typeface="+mj-lt"/>
              <a:buAutoNum type="arabicPeriod"/>
            </a:pPr>
            <a:r>
              <a:rPr lang="en-US" dirty="0"/>
              <a:t>How does Molly’s job require </a:t>
            </a:r>
            <a:r>
              <a:rPr lang="en-US" b="1" dirty="0"/>
              <a:t>creativity</a:t>
            </a:r>
            <a:r>
              <a:rPr lang="en-US" dirty="0"/>
              <a:t> and </a:t>
            </a:r>
            <a:r>
              <a:rPr lang="en-US" b="1" dirty="0"/>
              <a:t>problem solving</a:t>
            </a:r>
            <a:r>
              <a:rPr lang="en-US" dirty="0"/>
              <a:t>?</a:t>
            </a:r>
          </a:p>
          <a:p>
            <a:pPr marL="457200" indent="-457200" algn="l">
              <a:buFont typeface="+mj-lt"/>
              <a:buAutoNum type="arabicPeriod"/>
            </a:pPr>
            <a:r>
              <a:rPr lang="en-US" dirty="0"/>
              <a:t>What are some ways Molly’s work might </a:t>
            </a:r>
            <a:r>
              <a:rPr lang="en-US" b="1" dirty="0"/>
              <a:t>make a difference </a:t>
            </a:r>
            <a:r>
              <a:rPr lang="en-US" dirty="0"/>
              <a:t>in medicine?</a:t>
            </a:r>
          </a:p>
        </p:txBody>
      </p:sp>
      <p:pic>
        <p:nvPicPr>
          <p:cNvPr id="2" name="Picture 1">
            <a:hlinkClick r:id="rId3"/>
            <a:extLst>
              <a:ext uri="{FF2B5EF4-FFF2-40B4-BE49-F238E27FC236}">
                <a16:creationId xmlns:a16="http://schemas.microsoft.com/office/drawing/2014/main" id="{2AC77A7C-8E52-7E5E-8F55-0293089D4B7A}"/>
              </a:ext>
            </a:extLst>
          </p:cNvPr>
          <p:cNvPicPr>
            <a:picLocks noChangeAspect="1"/>
          </p:cNvPicPr>
          <p:nvPr/>
        </p:nvPicPr>
        <p:blipFill>
          <a:blip r:embed="rId4"/>
          <a:stretch>
            <a:fillRect/>
          </a:stretch>
        </p:blipFill>
        <p:spPr>
          <a:xfrm>
            <a:off x="8217738" y="1892300"/>
            <a:ext cx="3196343" cy="3312574"/>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A378FA29-8A67-526E-5C2B-2BAE23963932}"/>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Biotechnologist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717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74261955-9BB6-7811-CDEE-961B4DDD1C4D}"/>
              </a:ext>
            </a:extLst>
          </p:cNvPr>
          <p:cNvSpPr/>
          <p:nvPr/>
        </p:nvSpPr>
        <p:spPr>
          <a:xfrm>
            <a:off x="398792" y="1189861"/>
            <a:ext cx="1484027" cy="2166004"/>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7" name="Rectangle 6">
            <a:hlinkClick r:id="rId4" action="ppaction://hlinksldjump"/>
            <a:extLst>
              <a:ext uri="{FF2B5EF4-FFF2-40B4-BE49-F238E27FC236}">
                <a16:creationId xmlns:a16="http://schemas.microsoft.com/office/drawing/2014/main" id="{F62B8931-200A-308B-B093-850068A92A75}"/>
              </a:ext>
            </a:extLst>
          </p:cNvPr>
          <p:cNvSpPr/>
          <p:nvPr/>
        </p:nvSpPr>
        <p:spPr>
          <a:xfrm>
            <a:off x="3702643" y="1189861"/>
            <a:ext cx="1484027" cy="2162973"/>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9" name="Rectangle 8">
            <a:hlinkClick r:id="rId5" action="ppaction://hlinksldjump"/>
            <a:extLst>
              <a:ext uri="{FF2B5EF4-FFF2-40B4-BE49-F238E27FC236}">
                <a16:creationId xmlns:a16="http://schemas.microsoft.com/office/drawing/2014/main" id="{703DA76E-5E41-47EE-70DD-9EE03F6B70A9}"/>
              </a:ext>
            </a:extLst>
          </p:cNvPr>
          <p:cNvSpPr/>
          <p:nvPr/>
        </p:nvSpPr>
        <p:spPr>
          <a:xfrm>
            <a:off x="6991162" y="1185341"/>
            <a:ext cx="1484027" cy="2194711"/>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Career of the month</a:t>
            </a:r>
          </a:p>
        </p:txBody>
      </p:sp>
      <p:sp>
        <p:nvSpPr>
          <p:cNvPr id="11" name="Rectangle 10">
            <a:hlinkClick r:id="rId6" action="ppaction://hlinksldjump"/>
            <a:extLst>
              <a:ext uri="{FF2B5EF4-FFF2-40B4-BE49-F238E27FC236}">
                <a16:creationId xmlns:a16="http://schemas.microsoft.com/office/drawing/2014/main" id="{9F5BC1C3-CB7E-EB48-478F-E791F19B1A7E}"/>
              </a:ext>
            </a:extLst>
          </p:cNvPr>
          <p:cNvSpPr/>
          <p:nvPr/>
        </p:nvSpPr>
        <p:spPr>
          <a:xfrm>
            <a:off x="10310765" y="1169893"/>
            <a:ext cx="1484027" cy="2209851"/>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2" name="Rectangle 11">
            <a:hlinkClick r:id="rId7" action="ppaction://hlinksldjump"/>
            <a:extLst>
              <a:ext uri="{FF2B5EF4-FFF2-40B4-BE49-F238E27FC236}">
                <a16:creationId xmlns:a16="http://schemas.microsoft.com/office/drawing/2014/main" id="{2ACF7417-5421-0728-5AE5-D2613BF1DC76}"/>
              </a:ext>
            </a:extLst>
          </p:cNvPr>
          <p:cNvSpPr/>
          <p:nvPr/>
        </p:nvSpPr>
        <p:spPr>
          <a:xfrm>
            <a:off x="397208" y="3622478"/>
            <a:ext cx="1484027" cy="2184343"/>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3" name="Rectangle 12">
            <a:hlinkClick r:id="rId8" action="ppaction://hlinksldjump"/>
            <a:extLst>
              <a:ext uri="{FF2B5EF4-FFF2-40B4-BE49-F238E27FC236}">
                <a16:creationId xmlns:a16="http://schemas.microsoft.com/office/drawing/2014/main" id="{B633B70A-7453-DB43-4883-9C085C125FA7}"/>
              </a:ext>
            </a:extLst>
          </p:cNvPr>
          <p:cNvSpPr/>
          <p:nvPr/>
        </p:nvSpPr>
        <p:spPr>
          <a:xfrm>
            <a:off x="3707004" y="3622599"/>
            <a:ext cx="1478969" cy="2194711"/>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4" name="Rectangle 13">
            <a:hlinkClick r:id="rId9" action="ppaction://hlinksldjump"/>
            <a:extLst>
              <a:ext uri="{FF2B5EF4-FFF2-40B4-BE49-F238E27FC236}">
                <a16:creationId xmlns:a16="http://schemas.microsoft.com/office/drawing/2014/main" id="{F9E553F3-E8C9-BBB9-C249-BBF0E74CAD7C}"/>
              </a:ext>
            </a:extLst>
          </p:cNvPr>
          <p:cNvSpPr/>
          <p:nvPr/>
        </p:nvSpPr>
        <p:spPr>
          <a:xfrm>
            <a:off x="6990407" y="3622600"/>
            <a:ext cx="1484026" cy="2194710"/>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5" name="Rectangle 14">
            <a:hlinkClick r:id="rId10" action="ppaction://hlinksldjump"/>
            <a:extLst>
              <a:ext uri="{FF2B5EF4-FFF2-40B4-BE49-F238E27FC236}">
                <a16:creationId xmlns:a16="http://schemas.microsoft.com/office/drawing/2014/main" id="{92FA6274-D234-D9FF-6D25-20D30EF161C4}"/>
              </a:ext>
            </a:extLst>
          </p:cNvPr>
          <p:cNvSpPr>
            <a:spLocks/>
          </p:cNvSpPr>
          <p:nvPr/>
        </p:nvSpPr>
        <p:spPr>
          <a:xfrm>
            <a:off x="10310764" y="3622478"/>
            <a:ext cx="1484027" cy="2184344"/>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6" name="Rectangle 15">
            <a:hlinkClick r:id="rId11" action="ppaction://hlinksldjump"/>
            <a:extLst>
              <a:ext uri="{FF2B5EF4-FFF2-40B4-BE49-F238E27FC236}">
                <a16:creationId xmlns:a16="http://schemas.microsoft.com/office/drawing/2014/main" id="{F2FD1A02-43E1-159E-F383-F5E9AE25466C}"/>
              </a:ext>
            </a:extLst>
          </p:cNvPr>
          <p:cNvSpPr/>
          <p:nvPr/>
        </p:nvSpPr>
        <p:spPr>
          <a:xfrm>
            <a:off x="2049968" y="1189860"/>
            <a:ext cx="1484027" cy="2194711"/>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7" name="Rectangle 16">
            <a:hlinkClick r:id="rId12" action="ppaction://hlinksldjump"/>
            <a:extLst>
              <a:ext uri="{FF2B5EF4-FFF2-40B4-BE49-F238E27FC236}">
                <a16:creationId xmlns:a16="http://schemas.microsoft.com/office/drawing/2014/main" id="{19D2E599-6D52-21ED-2221-9E5CDCA3CD38}"/>
              </a:ext>
            </a:extLst>
          </p:cNvPr>
          <p:cNvSpPr/>
          <p:nvPr/>
        </p:nvSpPr>
        <p:spPr>
          <a:xfrm>
            <a:off x="5336619" y="1185341"/>
            <a:ext cx="1484027"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8" name="Rectangle 17">
            <a:hlinkClick r:id="rId13" action="ppaction://hlinksldjump"/>
            <a:extLst>
              <a:ext uri="{FF2B5EF4-FFF2-40B4-BE49-F238E27FC236}">
                <a16:creationId xmlns:a16="http://schemas.microsoft.com/office/drawing/2014/main" id="{40A95F47-67F0-C0AE-CF4E-48BEAD19D690}"/>
              </a:ext>
            </a:extLst>
          </p:cNvPr>
          <p:cNvSpPr/>
          <p:nvPr/>
        </p:nvSpPr>
        <p:spPr>
          <a:xfrm>
            <a:off x="8659589" y="1185341"/>
            <a:ext cx="1484027" cy="2194710"/>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9" name="Rectangle 18">
            <a:hlinkClick r:id="rId14" action="ppaction://hlinksldjump"/>
            <a:extLst>
              <a:ext uri="{FF2B5EF4-FFF2-40B4-BE49-F238E27FC236}">
                <a16:creationId xmlns:a16="http://schemas.microsoft.com/office/drawing/2014/main" id="{8D08FA37-F467-4D9E-CD80-52847B6F7FCF}"/>
              </a:ext>
            </a:extLst>
          </p:cNvPr>
          <p:cNvSpPr/>
          <p:nvPr/>
        </p:nvSpPr>
        <p:spPr>
          <a:xfrm>
            <a:off x="2032768" y="3604014"/>
            <a:ext cx="1478969" cy="2213295"/>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0" name="Rectangle 19">
            <a:hlinkClick r:id="rId15" action="ppaction://hlinksldjump"/>
            <a:extLst>
              <a:ext uri="{FF2B5EF4-FFF2-40B4-BE49-F238E27FC236}">
                <a16:creationId xmlns:a16="http://schemas.microsoft.com/office/drawing/2014/main" id="{3D194855-EB1B-EAC4-947C-B75AFAB6C639}"/>
              </a:ext>
            </a:extLst>
          </p:cNvPr>
          <p:cNvSpPr/>
          <p:nvPr/>
        </p:nvSpPr>
        <p:spPr>
          <a:xfrm>
            <a:off x="5336619" y="3622599"/>
            <a:ext cx="1478969"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2" name="Rectangle 21">
            <a:hlinkClick r:id="rId16" action="ppaction://hlinksldjump"/>
            <a:extLst>
              <a:ext uri="{FF2B5EF4-FFF2-40B4-BE49-F238E27FC236}">
                <a16:creationId xmlns:a16="http://schemas.microsoft.com/office/drawing/2014/main" id="{E9BEE5AF-A626-5D4B-98EE-D9E20B49415B}"/>
              </a:ext>
            </a:extLst>
          </p:cNvPr>
          <p:cNvSpPr/>
          <p:nvPr/>
        </p:nvSpPr>
        <p:spPr>
          <a:xfrm>
            <a:off x="8659589" y="3622599"/>
            <a:ext cx="1484027" cy="2194711"/>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4" name="Title 1">
            <a:extLst>
              <a:ext uri="{FF2B5EF4-FFF2-40B4-BE49-F238E27FC236}">
                <a16:creationId xmlns:a16="http://schemas.microsoft.com/office/drawing/2014/main" id="{F227BA9D-8103-CE26-6972-0CA0CE8831C7}"/>
              </a:ext>
            </a:extLst>
          </p:cNvPr>
          <p:cNvSpPr>
            <a:spLocks noGrp="1"/>
          </p:cNvSpPr>
          <p:nvPr>
            <p:ph type="title"/>
          </p:nvPr>
        </p:nvSpPr>
        <p:spPr>
          <a:xfrm>
            <a:off x="380093" y="393550"/>
            <a:ext cx="4087861" cy="658023"/>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E43E925-9366-271F-6095-783D82A8D665}"/>
              </a:ext>
            </a:extLst>
          </p:cNvPr>
          <p:cNvSpPr txBox="1">
            <a:spLocks/>
          </p:cNvSpPr>
          <p:nvPr/>
        </p:nvSpPr>
        <p:spPr>
          <a:xfrm>
            <a:off x="6152455" y="393549"/>
            <a:ext cx="5659452" cy="65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Click a box to go straight to the relevant slides</a:t>
            </a:r>
          </a:p>
        </p:txBody>
      </p:sp>
      <p:pic>
        <p:nvPicPr>
          <p:cNvPr id="4" name="Graphic 3" descr="Cursor with solid fill">
            <a:extLst>
              <a:ext uri="{FF2B5EF4-FFF2-40B4-BE49-F238E27FC236}">
                <a16:creationId xmlns:a16="http://schemas.microsoft.com/office/drawing/2014/main" id="{508A3E9B-0E9A-4F3F-4E3A-8755B90797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10946" y="512342"/>
            <a:ext cx="457200" cy="457200"/>
          </a:xfrm>
          <a:prstGeom prst="rect">
            <a:avLst/>
          </a:prstGeom>
        </p:spPr>
      </p:pic>
      <p:pic>
        <p:nvPicPr>
          <p:cNvPr id="27" name="Graphic 26" descr="Briefcase with solid fill">
            <a:extLst>
              <a:ext uri="{FF2B5EF4-FFF2-40B4-BE49-F238E27FC236}">
                <a16:creationId xmlns:a16="http://schemas.microsoft.com/office/drawing/2014/main" id="{8CF70B3F-B491-03CA-A6A0-78419028B1F2}"/>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87642" y="1277897"/>
            <a:ext cx="543372" cy="543372"/>
          </a:xfrm>
          <a:prstGeom prst="rect">
            <a:avLst/>
          </a:prstGeom>
        </p:spPr>
      </p:pic>
      <p:pic>
        <p:nvPicPr>
          <p:cNvPr id="28" name="Graphic 27" descr="Briefcase with solid fill">
            <a:extLst>
              <a:ext uri="{FF2B5EF4-FFF2-40B4-BE49-F238E27FC236}">
                <a16:creationId xmlns:a16="http://schemas.microsoft.com/office/drawing/2014/main" id="{D7F615C9-4979-B752-2625-2D48FF0597D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7145" y="1276281"/>
            <a:ext cx="543372" cy="543372"/>
          </a:xfrm>
          <a:prstGeom prst="rect">
            <a:avLst/>
          </a:prstGeom>
        </p:spPr>
      </p:pic>
      <p:pic>
        <p:nvPicPr>
          <p:cNvPr id="29" name="Graphic 28" descr="Briefcase with solid fill">
            <a:extLst>
              <a:ext uri="{FF2B5EF4-FFF2-40B4-BE49-F238E27FC236}">
                <a16:creationId xmlns:a16="http://schemas.microsoft.com/office/drawing/2014/main" id="{3900E135-8A23-2C44-3577-8F4DBCEA7AA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527337" y="1277897"/>
            <a:ext cx="543372" cy="543372"/>
          </a:xfrm>
          <a:prstGeom prst="rect">
            <a:avLst/>
          </a:prstGeom>
        </p:spPr>
      </p:pic>
      <p:pic>
        <p:nvPicPr>
          <p:cNvPr id="30" name="Graphic 29" descr="Briefcase with solid fill">
            <a:extLst>
              <a:ext uri="{FF2B5EF4-FFF2-40B4-BE49-F238E27FC236}">
                <a16:creationId xmlns:a16="http://schemas.microsoft.com/office/drawing/2014/main" id="{C0E51A78-EDF5-8A9E-6B23-3B49DC2D002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449253" y="1276281"/>
            <a:ext cx="543372" cy="543372"/>
          </a:xfrm>
          <a:prstGeom prst="rect">
            <a:avLst/>
          </a:prstGeom>
        </p:spPr>
      </p:pic>
      <p:pic>
        <p:nvPicPr>
          <p:cNvPr id="31" name="Graphic 30" descr="Briefcase with solid fill">
            <a:extLst>
              <a:ext uri="{FF2B5EF4-FFF2-40B4-BE49-F238E27FC236}">
                <a16:creationId xmlns:a16="http://schemas.microsoft.com/office/drawing/2014/main" id="{C6F9FE92-053A-EF8B-9A8B-80626DDCB95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10946" y="1294119"/>
            <a:ext cx="543372" cy="543372"/>
          </a:xfrm>
          <a:prstGeom prst="rect">
            <a:avLst/>
          </a:prstGeom>
        </p:spPr>
      </p:pic>
      <p:pic>
        <p:nvPicPr>
          <p:cNvPr id="32" name="Graphic 31" descr="Briefcase with solid fill">
            <a:extLst>
              <a:ext uri="{FF2B5EF4-FFF2-40B4-BE49-F238E27FC236}">
                <a16:creationId xmlns:a16="http://schemas.microsoft.com/office/drawing/2014/main" id="{05E98924-4DD7-35D0-32CD-64774B21F5ED}"/>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129916" y="1276281"/>
            <a:ext cx="543372" cy="543372"/>
          </a:xfrm>
          <a:prstGeom prst="rect">
            <a:avLst/>
          </a:prstGeom>
        </p:spPr>
      </p:pic>
      <p:pic>
        <p:nvPicPr>
          <p:cNvPr id="33" name="Graphic 32" descr="Briefcase with solid fill">
            <a:extLst>
              <a:ext uri="{FF2B5EF4-FFF2-40B4-BE49-F238E27FC236}">
                <a16:creationId xmlns:a16="http://schemas.microsoft.com/office/drawing/2014/main" id="{A8C7431F-09CA-CE64-E9BD-C188FB4216E2}"/>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0760986" y="1276281"/>
            <a:ext cx="543372" cy="543372"/>
          </a:xfrm>
          <a:prstGeom prst="rect">
            <a:avLst/>
          </a:prstGeom>
        </p:spPr>
      </p:pic>
      <p:pic>
        <p:nvPicPr>
          <p:cNvPr id="48" name="Graphic 47" descr="Graduation cap with solid fill">
            <a:extLst>
              <a:ext uri="{FF2B5EF4-FFF2-40B4-BE49-F238E27FC236}">
                <a16:creationId xmlns:a16="http://schemas.microsoft.com/office/drawing/2014/main" id="{A0082311-128A-9B6C-451E-454FB3F4B576}"/>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25804" y="3624094"/>
            <a:ext cx="667048" cy="667048"/>
          </a:xfrm>
          <a:prstGeom prst="rect">
            <a:avLst/>
          </a:prstGeom>
        </p:spPr>
      </p:pic>
      <p:pic>
        <p:nvPicPr>
          <p:cNvPr id="49" name="Graphic 48" descr="Graduation cap with solid fill">
            <a:extLst>
              <a:ext uri="{FF2B5EF4-FFF2-40B4-BE49-F238E27FC236}">
                <a16:creationId xmlns:a16="http://schemas.microsoft.com/office/drawing/2014/main" id="{011FE06C-970C-8E80-6055-7EC3A19DAF6D}"/>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085307" y="3622478"/>
            <a:ext cx="667048" cy="667048"/>
          </a:xfrm>
          <a:prstGeom prst="rect">
            <a:avLst/>
          </a:prstGeom>
        </p:spPr>
      </p:pic>
      <p:pic>
        <p:nvPicPr>
          <p:cNvPr id="50" name="Graphic 49" descr="Graduation cap with solid fill">
            <a:extLst>
              <a:ext uri="{FF2B5EF4-FFF2-40B4-BE49-F238E27FC236}">
                <a16:creationId xmlns:a16="http://schemas.microsoft.com/office/drawing/2014/main" id="{CA66B977-8FC8-5119-DC69-9D217DEBC546}"/>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2465499" y="3624094"/>
            <a:ext cx="667048" cy="667048"/>
          </a:xfrm>
          <a:prstGeom prst="rect">
            <a:avLst/>
          </a:prstGeom>
        </p:spPr>
      </p:pic>
      <p:pic>
        <p:nvPicPr>
          <p:cNvPr id="51" name="Graphic 50" descr="Graduation cap with solid fill">
            <a:extLst>
              <a:ext uri="{FF2B5EF4-FFF2-40B4-BE49-F238E27FC236}">
                <a16:creationId xmlns:a16="http://schemas.microsoft.com/office/drawing/2014/main" id="{E8243CB3-A508-A7F2-EBC7-0BB9C3D065D1}"/>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7387415" y="3622478"/>
            <a:ext cx="667048" cy="667048"/>
          </a:xfrm>
          <a:prstGeom prst="rect">
            <a:avLst/>
          </a:prstGeom>
        </p:spPr>
      </p:pic>
      <p:pic>
        <p:nvPicPr>
          <p:cNvPr id="52" name="Graphic 51" descr="Graduation cap with solid fill">
            <a:extLst>
              <a:ext uri="{FF2B5EF4-FFF2-40B4-BE49-F238E27FC236}">
                <a16:creationId xmlns:a16="http://schemas.microsoft.com/office/drawing/2014/main" id="{E6F5583E-9F94-EBDA-120B-74CEF300A2EE}"/>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749108" y="3640316"/>
            <a:ext cx="667048" cy="667048"/>
          </a:xfrm>
          <a:prstGeom prst="rect">
            <a:avLst/>
          </a:prstGeom>
        </p:spPr>
      </p:pic>
      <p:pic>
        <p:nvPicPr>
          <p:cNvPr id="53" name="Graphic 52" descr="Graduation cap with solid fill">
            <a:extLst>
              <a:ext uri="{FF2B5EF4-FFF2-40B4-BE49-F238E27FC236}">
                <a16:creationId xmlns:a16="http://schemas.microsoft.com/office/drawing/2014/main" id="{69A5790F-EF6A-71FC-F097-5CF2C966C8A1}"/>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9068078" y="3622478"/>
            <a:ext cx="667048" cy="667048"/>
          </a:xfrm>
          <a:prstGeom prst="rect">
            <a:avLst/>
          </a:prstGeom>
        </p:spPr>
      </p:pic>
      <p:pic>
        <p:nvPicPr>
          <p:cNvPr id="54" name="Graphic 53" descr="Graduation cap with solid fill">
            <a:extLst>
              <a:ext uri="{FF2B5EF4-FFF2-40B4-BE49-F238E27FC236}">
                <a16:creationId xmlns:a16="http://schemas.microsoft.com/office/drawing/2014/main" id="{4CCA2D12-29B3-049E-C502-6CBF946E46FA}"/>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699148" y="3622478"/>
            <a:ext cx="667048" cy="667048"/>
          </a:xfrm>
          <a:prstGeom prst="rect">
            <a:avLst/>
          </a:prstGeom>
        </p:spPr>
      </p:pic>
    </p:spTree>
    <p:extLst>
      <p:ext uri="{BB962C8B-B14F-4D97-AF65-F5344CB8AC3E}">
        <p14:creationId xmlns:p14="http://schemas.microsoft.com/office/powerpoint/2010/main" val="1145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4007"/>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399" y="1392128"/>
            <a:ext cx="6829058"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biotechnologist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biochemist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biologist</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biomedical engineering and biotechnology</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F0884DF-7933-E688-9360-EA023E8E1B8E}"/>
              </a:ext>
            </a:extLst>
          </p:cNvPr>
          <p:cNvPicPr>
            <a:picLocks noChangeAspect="1"/>
          </p:cNvPicPr>
          <p:nvPr/>
        </p:nvPicPr>
        <p:blipFill>
          <a:blip r:embed="rId3"/>
          <a:stretch>
            <a:fillRect/>
          </a:stretch>
        </p:blipFill>
        <p:spPr>
          <a:xfrm>
            <a:off x="7495375" y="1106082"/>
            <a:ext cx="1848156" cy="1915362"/>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9023342" y="2222945"/>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7" name="Picture 6">
            <a:extLst>
              <a:ext uri="{FF2B5EF4-FFF2-40B4-BE49-F238E27FC236}">
                <a16:creationId xmlns:a16="http://schemas.microsoft.com/office/drawing/2014/main" id="{F7E3B1F6-FB5E-FC3C-F46D-DBD5A35A99BB}"/>
              </a:ext>
            </a:extLst>
          </p:cNvPr>
          <p:cNvPicPr>
            <a:picLocks noChangeAspect="1"/>
          </p:cNvPicPr>
          <p:nvPr/>
        </p:nvPicPr>
        <p:blipFill>
          <a:blip r:embed="rId8"/>
          <a:stretch>
            <a:fillRect/>
          </a:stretch>
        </p:blipFill>
        <p:spPr>
          <a:xfrm>
            <a:off x="7495375" y="3114002"/>
            <a:ext cx="1848156" cy="191596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A080B9-3073-AA2B-F3F7-3946C587134C}"/>
              </a:ext>
            </a:extLst>
          </p:cNvPr>
          <p:cNvPicPr>
            <a:picLocks noChangeAspect="1"/>
          </p:cNvPicPr>
          <p:nvPr/>
        </p:nvPicPr>
        <p:blipFill>
          <a:blip r:embed="rId9"/>
          <a:stretch>
            <a:fillRect/>
          </a:stretch>
        </p:blipFill>
        <p:spPr>
          <a:xfrm>
            <a:off x="9644134" y="1103171"/>
            <a:ext cx="1732600" cy="191536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A53C4B6-1DDA-0C7A-6443-575B820AD5EB}"/>
              </a:ext>
            </a:extLst>
          </p:cNvPr>
          <p:cNvPicPr>
            <a:picLocks noChangeAspect="1"/>
          </p:cNvPicPr>
          <p:nvPr/>
        </p:nvPicPr>
        <p:blipFill>
          <a:blip r:embed="rId10"/>
          <a:stretch>
            <a:fillRect/>
          </a:stretch>
        </p:blipFill>
        <p:spPr>
          <a:xfrm>
            <a:off x="9644134" y="3114002"/>
            <a:ext cx="1759755" cy="1915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62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A28EB-11E6-5E52-088A-821D9D429F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CAEE9C8-D6B8-109C-E4E5-090ADF491CCF}"/>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444B246-EAD0-8631-2800-BAD92C6F7888}"/>
              </a:ext>
            </a:extLst>
          </p:cNvPr>
          <p:cNvSpPr txBox="1"/>
          <p:nvPr/>
        </p:nvSpPr>
        <p:spPr>
          <a:xfrm>
            <a:off x="279121" y="148006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53B8929-F0D4-1AF0-C21E-BE1276CADF62}"/>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15F4A33B-BD5E-9106-6C98-26FC96E05D55}"/>
              </a:ext>
            </a:extLst>
          </p:cNvPr>
          <p:cNvSpPr txBox="1"/>
          <p:nvPr/>
        </p:nvSpPr>
        <p:spPr>
          <a:xfrm>
            <a:off x="279121" y="2859933"/>
            <a:ext cx="3849126" cy="156171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Building a brighter future: the world of engineering.</a:t>
            </a:r>
          </a:p>
        </p:txBody>
      </p:sp>
      <p:pic>
        <p:nvPicPr>
          <p:cNvPr id="10" name="Graphic 9" descr="Line arrow: Counter-clockwise curve with solid fill">
            <a:extLst>
              <a:ext uri="{FF2B5EF4-FFF2-40B4-BE49-F238E27FC236}">
                <a16:creationId xmlns:a16="http://schemas.microsoft.com/office/drawing/2014/main" id="{BC42DA30-D663-FE3D-6155-A934F7B5A0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91C8F01B-9812-FB8E-DF01-DBE16AAB4D2C}"/>
              </a:ext>
            </a:extLst>
          </p:cNvPr>
          <p:cNvPicPr>
            <a:picLocks noChangeAspect="1"/>
          </p:cNvPicPr>
          <p:nvPr/>
        </p:nvPicPr>
        <p:blipFill>
          <a:blip r:embed="rId6"/>
          <a:stretch>
            <a:fillRect/>
          </a:stretch>
        </p:blipFill>
        <p:spPr>
          <a:xfrm>
            <a:off x="4289611" y="2283108"/>
            <a:ext cx="2584340" cy="32793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B6DA9B9-B4A0-A019-E0CF-A60D2368325F}"/>
              </a:ext>
            </a:extLst>
          </p:cNvPr>
          <p:cNvPicPr>
            <a:picLocks noChangeAspect="1"/>
          </p:cNvPicPr>
          <p:nvPr/>
        </p:nvPicPr>
        <p:blipFill>
          <a:blip r:embed="rId7"/>
          <a:stretch>
            <a:fillRect/>
          </a:stretch>
        </p:blipFill>
        <p:spPr>
          <a:xfrm>
            <a:off x="8043951" y="2760719"/>
            <a:ext cx="3516677" cy="2665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4977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3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January</a:t>
            </a:r>
          </a:p>
        </p:txBody>
      </p:sp>
    </p:spTree>
    <p:extLst>
      <p:ext uri="{BB962C8B-B14F-4D97-AF65-F5344CB8AC3E}">
        <p14:creationId xmlns:p14="http://schemas.microsoft.com/office/powerpoint/2010/main" val="4185970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US"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Business and management</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Board Of Directors with solid fill">
            <a:extLst>
              <a:ext uri="{FF2B5EF4-FFF2-40B4-BE49-F238E27FC236}">
                <a16:creationId xmlns:a16="http://schemas.microsoft.com/office/drawing/2014/main" id="{8A3B7238-783B-3B97-8408-D931EC6C6B7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9871" y="2515408"/>
            <a:ext cx="914400" cy="914400"/>
          </a:xfrm>
          <a:prstGeom prst="rect">
            <a:avLst/>
          </a:prstGeom>
        </p:spPr>
      </p:pic>
      <p:pic>
        <p:nvPicPr>
          <p:cNvPr id="14" name="Graphic 13" descr="Hierarchy with solid fill">
            <a:extLst>
              <a:ext uri="{FF2B5EF4-FFF2-40B4-BE49-F238E27FC236}">
                <a16:creationId xmlns:a16="http://schemas.microsoft.com/office/drawing/2014/main" id="{E7050C13-536F-ED1D-C63F-8824E133B8B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96683" y="1106555"/>
            <a:ext cx="914400" cy="914400"/>
          </a:xfrm>
          <a:prstGeom prst="rect">
            <a:avLst/>
          </a:prstGeom>
        </p:spPr>
      </p:pic>
      <p:pic>
        <p:nvPicPr>
          <p:cNvPr id="5" name="Picture 4">
            <a:hlinkClick r:id="rId9"/>
            <a:extLst>
              <a:ext uri="{FF2B5EF4-FFF2-40B4-BE49-F238E27FC236}">
                <a16:creationId xmlns:a16="http://schemas.microsoft.com/office/drawing/2014/main" id="{FB366229-177E-A004-F5B8-52F2C59303D2}"/>
              </a:ext>
            </a:extLst>
          </p:cNvPr>
          <p:cNvPicPr>
            <a:picLocks noChangeAspect="1"/>
          </p:cNvPicPr>
          <p:nvPr/>
        </p:nvPicPr>
        <p:blipFill>
          <a:blip r:embed="rId10"/>
          <a:stretch>
            <a:fillRect/>
          </a:stretch>
        </p:blipFill>
        <p:spPr>
          <a:xfrm>
            <a:off x="7014505" y="1106555"/>
            <a:ext cx="4448978" cy="4619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275857" y="314761"/>
            <a:ext cx="12011347" cy="669188"/>
          </a:xfrm>
        </p:spPr>
        <p:txBody>
          <a:bodyPr>
            <a:noAutofit/>
          </a:bodyPr>
          <a:lstStyle/>
          <a:p>
            <a:pPr>
              <a:lnSpc>
                <a:spcPct val="107000"/>
              </a:lnSpc>
              <a:spcAft>
                <a:spcPts val="800"/>
              </a:spcAft>
            </a:pPr>
            <a:r>
              <a:rPr lang="en-GB" sz="28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Business and management</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414559"/>
            <a:ext cx="5503854" cy="1797490"/>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a:t>
            </a:r>
            <a:r>
              <a:rPr kumimoji="0" lang="en-GB" sz="220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fro</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m Carla,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who’s studying</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t>
            </a:r>
            <a:r>
              <a:rPr lang="en-GB" sz="2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usiness</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management</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642659"/>
            <a:ext cx="5503854" cy="179749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t>Whilst you’re watching, think about the </a:t>
            </a:r>
            <a:r>
              <a:rPr lang="en-US" sz="2000" b="1" dirty="0"/>
              <a:t>different roles </a:t>
            </a:r>
            <a:r>
              <a:rPr lang="en-US" sz="2000" dirty="0"/>
              <a:t>in business and how they </a:t>
            </a:r>
            <a:r>
              <a:rPr lang="en-US" sz="2000" b="1" dirty="0"/>
              <a:t>work together </a:t>
            </a:r>
            <a:r>
              <a:rPr lang="en-US" sz="2000" dirty="0"/>
              <a:t>to solve problems.</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186149"/>
            <a:ext cx="914400" cy="914400"/>
          </a:xfrm>
          <a:prstGeom prst="rect">
            <a:avLst/>
          </a:prstGeom>
        </p:spPr>
      </p:pic>
      <p:pic>
        <p:nvPicPr>
          <p:cNvPr id="5" name="Picture 4">
            <a:hlinkClick r:id="rId5"/>
            <a:extLst>
              <a:ext uri="{FF2B5EF4-FFF2-40B4-BE49-F238E27FC236}">
                <a16:creationId xmlns:a16="http://schemas.microsoft.com/office/drawing/2014/main" id="{CE2E2D17-629B-57D9-BC97-B5947B436CF2}"/>
              </a:ext>
            </a:extLst>
          </p:cNvPr>
          <p:cNvPicPr>
            <a:picLocks noChangeAspect="1"/>
          </p:cNvPicPr>
          <p:nvPr/>
        </p:nvPicPr>
        <p:blipFill>
          <a:blip r:embed="rId6"/>
          <a:stretch>
            <a:fillRect/>
          </a:stretch>
        </p:blipFill>
        <p:spPr>
          <a:xfrm>
            <a:off x="7014505" y="1106555"/>
            <a:ext cx="4448978" cy="4619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1727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274417" y="1007397"/>
            <a:ext cx="7231283" cy="48346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200"/>
              </a:spcAft>
              <a:buFont typeface="+mj-lt"/>
              <a:buAutoNum type="arabicPeriod"/>
            </a:pPr>
            <a:r>
              <a:rPr lang="en-US" dirty="0"/>
              <a:t>What </a:t>
            </a:r>
            <a:r>
              <a:rPr lang="en-US" b="1" dirty="0"/>
              <a:t>skills </a:t>
            </a:r>
            <a:r>
              <a:rPr lang="en-US" dirty="0"/>
              <a:t>do you think are important for studying business and management?</a:t>
            </a:r>
          </a:p>
          <a:p>
            <a:pPr marL="457200" indent="-457200" algn="l">
              <a:spcAft>
                <a:spcPts val="1200"/>
              </a:spcAft>
              <a:buFont typeface="+mj-lt"/>
              <a:buAutoNum type="arabicPeriod"/>
            </a:pPr>
            <a:r>
              <a:rPr lang="en-US" dirty="0"/>
              <a:t>How can </a:t>
            </a:r>
            <a:r>
              <a:rPr lang="en-US" b="1" dirty="0"/>
              <a:t>understanding business </a:t>
            </a:r>
            <a:r>
              <a:rPr lang="en-US" dirty="0"/>
              <a:t>help you in everyday life?</a:t>
            </a:r>
          </a:p>
          <a:p>
            <a:pPr marL="457200" indent="-457200" algn="l">
              <a:spcAft>
                <a:spcPts val="1200"/>
              </a:spcAft>
              <a:buFont typeface="+mj-lt"/>
              <a:buAutoNum type="arabicPeriod"/>
            </a:pPr>
            <a:r>
              <a:rPr lang="en-US" dirty="0"/>
              <a:t>What are some </a:t>
            </a:r>
            <a:r>
              <a:rPr lang="en-US" b="1" dirty="0"/>
              <a:t>challenges</a:t>
            </a:r>
            <a:r>
              <a:rPr lang="en-US" dirty="0"/>
              <a:t> businesses face, and how can managers </a:t>
            </a:r>
            <a:r>
              <a:rPr lang="en-US" b="1" dirty="0"/>
              <a:t>solve</a:t>
            </a:r>
            <a:r>
              <a:rPr lang="en-US" dirty="0"/>
              <a:t> them?</a:t>
            </a:r>
          </a:p>
          <a:p>
            <a:pPr marL="457200" indent="-457200" algn="l">
              <a:spcAft>
                <a:spcPts val="1200"/>
              </a:spcAft>
              <a:buFont typeface="+mj-lt"/>
              <a:buAutoNum type="arabicPeriod"/>
            </a:pPr>
            <a:r>
              <a:rPr lang="en-US" dirty="0"/>
              <a:t>How do you think </a:t>
            </a:r>
            <a:r>
              <a:rPr lang="en-US" b="1" dirty="0"/>
              <a:t>business and management </a:t>
            </a:r>
            <a:r>
              <a:rPr lang="en-US" dirty="0"/>
              <a:t>can </a:t>
            </a:r>
            <a:r>
              <a:rPr lang="en-US" b="1" dirty="0"/>
              <a:t>affect the economy</a:t>
            </a:r>
            <a:r>
              <a:rPr lang="en-US" dirty="0"/>
              <a:t>?</a:t>
            </a:r>
          </a:p>
        </p:txBody>
      </p:sp>
      <p:pic>
        <p:nvPicPr>
          <p:cNvPr id="4" name="Picture 3">
            <a:hlinkClick r:id="rId3"/>
            <a:extLst>
              <a:ext uri="{FF2B5EF4-FFF2-40B4-BE49-F238E27FC236}">
                <a16:creationId xmlns:a16="http://schemas.microsoft.com/office/drawing/2014/main" id="{2669E2B3-16E8-2BCA-2489-FA70F2F20323}"/>
              </a:ext>
            </a:extLst>
          </p:cNvPr>
          <p:cNvPicPr>
            <a:picLocks noChangeAspect="1"/>
          </p:cNvPicPr>
          <p:nvPr/>
        </p:nvPicPr>
        <p:blipFill>
          <a:blip r:embed="rId4"/>
          <a:stretch>
            <a:fillRect/>
          </a:stretch>
        </p:blipFill>
        <p:spPr>
          <a:xfrm>
            <a:off x="7987591" y="1677083"/>
            <a:ext cx="3374291" cy="3503834"/>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C2D91727-1E8F-69F5-8A72-1C0EAABE79C3}"/>
              </a:ext>
            </a:extLst>
          </p:cNvPr>
          <p:cNvSpPr>
            <a:spLocks noGrp="1"/>
          </p:cNvSpPr>
          <p:nvPr>
            <p:ph type="title"/>
          </p:nvPr>
        </p:nvSpPr>
        <p:spPr>
          <a:xfrm>
            <a:off x="275857" y="314761"/>
            <a:ext cx="12011347" cy="669188"/>
          </a:xfrm>
        </p:spPr>
        <p:txBody>
          <a:bodyPr>
            <a:noAutofit/>
          </a:bodyPr>
          <a:lstStyle/>
          <a:p>
            <a:pPr>
              <a:lnSpc>
                <a:spcPct val="107000"/>
              </a:lnSpc>
              <a:spcAft>
                <a:spcPts val="800"/>
              </a:spcAft>
            </a:pPr>
            <a:r>
              <a:rPr lang="en-GB" sz="28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Business and management</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734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DC2C8C-C94F-C390-2651-E0049723E7CC}"/>
              </a:ext>
            </a:extLst>
          </p:cNvPr>
          <p:cNvPicPr>
            <a:picLocks noChangeAspect="1"/>
          </p:cNvPicPr>
          <p:nvPr/>
        </p:nvPicPr>
        <p:blipFill>
          <a:blip r:embed="rId3"/>
          <a:stretch>
            <a:fillRect/>
          </a:stretch>
        </p:blipFill>
        <p:spPr>
          <a:xfrm>
            <a:off x="7432587" y="1181053"/>
            <a:ext cx="1736814" cy="180349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564744" y="369494"/>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850315" y="2232186"/>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227337" y="1104214"/>
            <a:ext cx="7004936" cy="3443748"/>
          </a:xfrm>
          <a:prstGeom prst="rect">
            <a:avLst/>
          </a:prstGeom>
          <a:solidFill>
            <a:schemeClr val="bg1"/>
          </a:solidFill>
        </p:spPr>
        <p:txBody>
          <a:bodyPr wrap="square" anchor="t" anchorCtr="0">
            <a:noAutofit/>
          </a:bodyPr>
          <a:lstStyle/>
          <a:p>
            <a:pPr marL="342900" indent="-342900">
              <a:lnSpc>
                <a:spcPct val="150000"/>
              </a:lnSpc>
              <a:spcAft>
                <a:spcPts val="24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business and management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public relations.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business development manager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business analyst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2AFDAA2F-D915-D7CC-19D0-04F257A9C930}"/>
              </a:ext>
            </a:extLst>
          </p:cNvPr>
          <p:cNvPicPr>
            <a:picLocks noChangeAspect="1"/>
          </p:cNvPicPr>
          <p:nvPr/>
        </p:nvPicPr>
        <p:blipFill>
          <a:blip r:embed="rId8"/>
          <a:stretch>
            <a:fillRect/>
          </a:stretch>
        </p:blipFill>
        <p:spPr>
          <a:xfrm>
            <a:off x="9546509" y="1181052"/>
            <a:ext cx="1728084" cy="180349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DF5F347-5521-0719-D042-7582B0830807}"/>
              </a:ext>
            </a:extLst>
          </p:cNvPr>
          <p:cNvPicPr>
            <a:picLocks noChangeAspect="1"/>
          </p:cNvPicPr>
          <p:nvPr/>
        </p:nvPicPr>
        <p:blipFill>
          <a:blip r:embed="rId9"/>
          <a:srcRect l="49401"/>
          <a:stretch/>
        </p:blipFill>
        <p:spPr>
          <a:xfrm>
            <a:off x="9502572" y="3190056"/>
            <a:ext cx="1806308" cy="180548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6032D59-F25F-BFB1-56F5-F3867FD00CE4}"/>
              </a:ext>
            </a:extLst>
          </p:cNvPr>
          <p:cNvPicPr>
            <a:picLocks noChangeAspect="1"/>
          </p:cNvPicPr>
          <p:nvPr/>
        </p:nvPicPr>
        <p:blipFill>
          <a:blip r:embed="rId9"/>
          <a:srcRect r="49401"/>
          <a:stretch/>
        </p:blipFill>
        <p:spPr>
          <a:xfrm>
            <a:off x="7420827" y="3194488"/>
            <a:ext cx="1772021" cy="1771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85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80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January</a:t>
            </a:r>
          </a:p>
        </p:txBody>
      </p:sp>
    </p:spTree>
    <p:extLst>
      <p:ext uri="{BB962C8B-B14F-4D97-AF65-F5344CB8AC3E}">
        <p14:creationId xmlns:p14="http://schemas.microsoft.com/office/powerpoint/2010/main" val="3920373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January</a:t>
            </a:r>
          </a:p>
        </p:txBody>
      </p:sp>
    </p:spTree>
    <p:extLst>
      <p:ext uri="{BB962C8B-B14F-4D97-AF65-F5344CB8AC3E}">
        <p14:creationId xmlns:p14="http://schemas.microsoft.com/office/powerpoint/2010/main" val="184109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Ecologist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3" name="Graphic 2" descr="Sustainability with solid fill">
            <a:extLst>
              <a:ext uri="{FF2B5EF4-FFF2-40B4-BE49-F238E27FC236}">
                <a16:creationId xmlns:a16="http://schemas.microsoft.com/office/drawing/2014/main" id="{A247C140-D149-0609-3BCB-4CD9494C7D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70" y="2363672"/>
            <a:ext cx="914400" cy="914400"/>
          </a:xfrm>
          <a:prstGeom prst="rect">
            <a:avLst/>
          </a:prstGeom>
        </p:spPr>
      </p:pic>
      <p:pic>
        <p:nvPicPr>
          <p:cNvPr id="7" name="Graphic 6" descr="Open hand with plant with solid fill">
            <a:extLst>
              <a:ext uri="{FF2B5EF4-FFF2-40B4-BE49-F238E27FC236}">
                <a16:creationId xmlns:a16="http://schemas.microsoft.com/office/drawing/2014/main" id="{311DD5A7-B01F-17F2-E268-C5BCF7562F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81600" y="1056185"/>
            <a:ext cx="914400" cy="914400"/>
          </a:xfrm>
          <a:prstGeom prst="rect">
            <a:avLst/>
          </a:prstGeom>
        </p:spPr>
      </p:pic>
      <p:pic>
        <p:nvPicPr>
          <p:cNvPr id="5" name="Picture 4">
            <a:hlinkClick r:id="rId9"/>
            <a:extLst>
              <a:ext uri="{FF2B5EF4-FFF2-40B4-BE49-F238E27FC236}">
                <a16:creationId xmlns:a16="http://schemas.microsoft.com/office/drawing/2014/main" id="{773AF8EE-63A6-F84C-E722-FF9F750A5C1D}"/>
              </a:ext>
            </a:extLst>
          </p:cNvPr>
          <p:cNvPicPr>
            <a:picLocks noChangeAspect="1"/>
          </p:cNvPicPr>
          <p:nvPr/>
        </p:nvPicPr>
        <p:blipFill>
          <a:blip r:embed="rId10"/>
          <a:stretch>
            <a:fillRect/>
          </a:stretch>
        </p:blipFill>
        <p:spPr>
          <a:xfrm>
            <a:off x="6796184" y="1384753"/>
            <a:ext cx="4219469" cy="4111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359689"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Ecologist</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70"/>
            <a:ext cx="5503854" cy="2246644"/>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Gemma, who’s a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senior ecologist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for the RHS (Royal Horticultural Society).</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3"/>
            <a:ext cx="5503854" cy="1712458"/>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how ecologists </a:t>
            </a:r>
            <a:r>
              <a:rPr lang="en-GB" dirty="0">
                <a:solidFill>
                  <a:schemeClr val="tx1"/>
                </a:solidFill>
              </a:rPr>
              <a:t>can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balance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protecting wildlife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as humanity develops.</a:t>
            </a:r>
            <a:endPar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60883C6A-47E7-95B1-1551-8630995A8CF1}"/>
              </a:ext>
            </a:extLst>
          </p:cNvPr>
          <p:cNvPicPr>
            <a:picLocks noChangeAspect="1"/>
          </p:cNvPicPr>
          <p:nvPr/>
        </p:nvPicPr>
        <p:blipFill>
          <a:blip r:embed="rId6"/>
          <a:stretch>
            <a:fillRect/>
          </a:stretch>
        </p:blipFill>
        <p:spPr>
          <a:xfrm>
            <a:off x="6796184" y="1384753"/>
            <a:ext cx="4219469" cy="4111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893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180075"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Ecologist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299069" y="1092198"/>
            <a:ext cx="7092331" cy="4795035"/>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school </a:t>
            </a:r>
            <a:r>
              <a:rPr lang="en-US" b="1" dirty="0"/>
              <a:t>subjects</a:t>
            </a:r>
            <a:r>
              <a:rPr lang="en-US" dirty="0"/>
              <a:t> or </a:t>
            </a:r>
            <a:r>
              <a:rPr lang="en-US" b="1" dirty="0"/>
              <a:t>skills</a:t>
            </a:r>
            <a:r>
              <a:rPr lang="en-US" dirty="0"/>
              <a:t> might help you prepare for a career as an ecologist?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steps could </a:t>
            </a:r>
            <a:r>
              <a:rPr lang="en-US" b="1" dirty="0"/>
              <a:t>you</a:t>
            </a:r>
            <a:r>
              <a:rPr lang="en-US" dirty="0"/>
              <a:t> take </a:t>
            </a:r>
            <a:r>
              <a:rPr lang="en-US" b="1" dirty="0"/>
              <a:t>now</a:t>
            </a:r>
            <a:r>
              <a:rPr lang="en-US" dirty="0"/>
              <a:t> to explore a career in ecology?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Which part of an ecologist's job do you think would be the </a:t>
            </a:r>
            <a:r>
              <a:rPr lang="en-US" b="1" dirty="0"/>
              <a:t>most interesting</a:t>
            </a:r>
            <a:r>
              <a:rPr lang="en-US" dirty="0"/>
              <a:t>, and why?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might be </a:t>
            </a:r>
            <a:r>
              <a:rPr lang="en-US" b="1" dirty="0"/>
              <a:t>challenging</a:t>
            </a:r>
            <a:r>
              <a:rPr lang="en-US" dirty="0"/>
              <a:t> about working as an ecologist, and how could you prepare for it?</a:t>
            </a:r>
            <a:endParaRPr kumimoji="0" lang="en-GB"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3"/>
            <a:extLst>
              <a:ext uri="{FF2B5EF4-FFF2-40B4-BE49-F238E27FC236}">
                <a16:creationId xmlns:a16="http://schemas.microsoft.com/office/drawing/2014/main" id="{E6F7F98B-DE4A-F7A4-6763-318A7C9508BB}"/>
              </a:ext>
            </a:extLst>
          </p:cNvPr>
          <p:cNvPicPr>
            <a:picLocks noChangeAspect="1"/>
          </p:cNvPicPr>
          <p:nvPr/>
        </p:nvPicPr>
        <p:blipFill>
          <a:blip r:embed="rId4"/>
          <a:stretch>
            <a:fillRect/>
          </a:stretch>
        </p:blipFill>
        <p:spPr>
          <a:xfrm>
            <a:off x="7673462" y="1373361"/>
            <a:ext cx="4219469" cy="4111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32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0F3B2-B4F7-6A62-69DA-ABFF009BC690}"/>
              </a:ext>
            </a:extLst>
          </p:cNvPr>
          <p:cNvPicPr>
            <a:picLocks noChangeAspect="1"/>
          </p:cNvPicPr>
          <p:nvPr/>
        </p:nvPicPr>
        <p:blipFill>
          <a:blip r:embed="rId3"/>
          <a:stretch>
            <a:fillRect/>
          </a:stretch>
        </p:blipFill>
        <p:spPr>
          <a:xfrm>
            <a:off x="6910111" y="1134871"/>
            <a:ext cx="1893051" cy="184451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46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456977" y="1407504"/>
            <a:ext cx="6142952"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ecologist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botanist </a:t>
            </a:r>
            <a:r>
              <a:rPr lang="en-GB" sz="2200" dirty="0">
                <a:latin typeface="Open Sans" panose="020B0606030504020204" pitchFamily="34" charset="0"/>
                <a:ea typeface="Open Sans" panose="020B0606030504020204" pitchFamily="34" charset="0"/>
                <a:cs typeface="Open Sans" panose="020B0606030504020204" pitchFamily="34" charset="0"/>
              </a:rPr>
              <a:t>and </a:t>
            </a:r>
            <a:r>
              <a:rPr lang="en-GB" sz="2200" b="1" dirty="0">
                <a:latin typeface="Open Sans" panose="020B0606030504020204" pitchFamily="34" charset="0"/>
                <a:ea typeface="Open Sans" panose="020B0606030504020204" pitchFamily="34" charset="0"/>
                <a:cs typeface="Open Sans" panose="020B0606030504020204" pitchFamily="34" charset="0"/>
              </a:rPr>
              <a:t>horticulturist</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horticulture and botany</a:t>
            </a:r>
            <a:r>
              <a:rPr lang="en-GB" sz="2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476450" y="2281573"/>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ECA30774-B8EF-C2DC-8C67-7F3872F22B37}"/>
              </a:ext>
            </a:extLst>
          </p:cNvPr>
          <p:cNvPicPr>
            <a:picLocks noChangeAspect="1"/>
          </p:cNvPicPr>
          <p:nvPr/>
        </p:nvPicPr>
        <p:blipFill>
          <a:blip r:embed="rId8"/>
          <a:stretch>
            <a:fillRect/>
          </a:stretch>
        </p:blipFill>
        <p:spPr>
          <a:xfrm>
            <a:off x="9204300" y="1134872"/>
            <a:ext cx="1851731" cy="184451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7409F91-C2A4-D2CB-0833-88BCD02398DC}"/>
              </a:ext>
            </a:extLst>
          </p:cNvPr>
          <p:cNvPicPr>
            <a:picLocks noChangeAspect="1"/>
          </p:cNvPicPr>
          <p:nvPr/>
        </p:nvPicPr>
        <p:blipFill>
          <a:blip r:embed="rId9"/>
          <a:stretch>
            <a:fillRect/>
          </a:stretch>
        </p:blipFill>
        <p:spPr>
          <a:xfrm>
            <a:off x="6910111" y="3226556"/>
            <a:ext cx="1893051" cy="179859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D8D44F1-5E34-5D32-4881-BD018F6BA667}"/>
              </a:ext>
            </a:extLst>
          </p:cNvPr>
          <p:cNvPicPr>
            <a:picLocks noChangeAspect="1"/>
          </p:cNvPicPr>
          <p:nvPr/>
        </p:nvPicPr>
        <p:blipFill>
          <a:blip r:embed="rId10"/>
          <a:stretch>
            <a:fillRect/>
          </a:stretch>
        </p:blipFill>
        <p:spPr>
          <a:xfrm>
            <a:off x="9213770" y="3226555"/>
            <a:ext cx="1842261" cy="1798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1134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383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January</a:t>
            </a:r>
          </a:p>
        </p:txBody>
      </p:sp>
    </p:spTree>
    <p:extLst>
      <p:ext uri="{BB962C8B-B14F-4D97-AF65-F5344CB8AC3E}">
        <p14:creationId xmlns:p14="http://schemas.microsoft.com/office/powerpoint/2010/main" val="2694306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North</a:t>
            </a:r>
            <a:r>
              <a:rPr kumimoji="0" lang="en-GB" sz="4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South American studies</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North America with solid fill">
            <a:extLst>
              <a:ext uri="{FF2B5EF4-FFF2-40B4-BE49-F238E27FC236}">
                <a16:creationId xmlns:a16="http://schemas.microsoft.com/office/drawing/2014/main" id="{F86B5C36-BCF2-10ED-571F-A24998276A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0654" y="2403179"/>
            <a:ext cx="914400" cy="914400"/>
          </a:xfrm>
          <a:prstGeom prst="rect">
            <a:avLst/>
          </a:prstGeom>
        </p:spPr>
      </p:pic>
      <p:pic>
        <p:nvPicPr>
          <p:cNvPr id="11" name="Graphic 10" descr="South America with solid fill">
            <a:extLst>
              <a:ext uri="{FF2B5EF4-FFF2-40B4-BE49-F238E27FC236}">
                <a16:creationId xmlns:a16="http://schemas.microsoft.com/office/drawing/2014/main" id="{D5B9EF00-8174-361B-F015-9D086763C5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89954" y="1195368"/>
            <a:ext cx="914400" cy="914400"/>
          </a:xfrm>
          <a:prstGeom prst="rect">
            <a:avLst/>
          </a:prstGeom>
        </p:spPr>
      </p:pic>
      <p:pic>
        <p:nvPicPr>
          <p:cNvPr id="5" name="Picture 4">
            <a:hlinkClick r:id="rId9"/>
            <a:extLst>
              <a:ext uri="{FF2B5EF4-FFF2-40B4-BE49-F238E27FC236}">
                <a16:creationId xmlns:a16="http://schemas.microsoft.com/office/drawing/2014/main" id="{AE0E383B-7AA4-5740-5BF8-E61E5C664BC2}"/>
              </a:ext>
            </a:extLst>
          </p:cNvPr>
          <p:cNvPicPr>
            <a:picLocks noChangeAspect="1"/>
          </p:cNvPicPr>
          <p:nvPr/>
        </p:nvPicPr>
        <p:blipFill>
          <a:blip r:embed="rId10"/>
          <a:stretch>
            <a:fillRect/>
          </a:stretch>
        </p:blipFill>
        <p:spPr>
          <a:xfrm>
            <a:off x="7208838" y="1252609"/>
            <a:ext cx="4159290" cy="4384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287346" y="1439300"/>
            <a:ext cx="6329354" cy="2436537"/>
          </a:xfrm>
          <a:prstGeom prst="roundRect">
            <a:avLst>
              <a:gd name="adj" fmla="val 0"/>
            </a:avLst>
          </a:prstGeom>
          <a:solidFill>
            <a:srgbClr val="DDC5ED"/>
          </a:solidFill>
          <a:ln w="38100">
            <a:solidFill>
              <a:srgbClr val="BD90DC"/>
            </a:solidFill>
          </a:ln>
        </p:spPr>
        <p:txBody>
          <a:bodyPr wrap="square" tIns="46800" anchor="ctr" anchorCtr="0">
            <a:noAutofit/>
          </a:bodyPr>
          <a:lstStyle/>
          <a:p>
            <a:pPr lvl="0" algn="ctr">
              <a:lnSpc>
                <a:spcPct val="150000"/>
              </a:lnSpc>
              <a:defRPr/>
            </a:pPr>
            <a:r>
              <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rPr>
              <a:t>There are lots of subjects that fall under the category of </a:t>
            </a:r>
            <a:r>
              <a:rPr lang="en-GB" sz="2000" b="1" dirty="0">
                <a:latin typeface="Open sans" panose="020B0606030504020204" pitchFamily="34" charset="0"/>
                <a:ea typeface="Open sans" panose="020B0606030504020204" pitchFamily="34" charset="0"/>
                <a:cs typeface="Open sans" panose="020B0606030504020204" pitchFamily="34" charset="0"/>
              </a:rPr>
              <a:t>North and South American studies</a:t>
            </a:r>
            <a:r>
              <a:rPr lang="en-GB" sz="2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t>
            </a:r>
            <a:r>
              <a:rPr kumimoji="0" lang="en-GB" sz="21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Aodhbha</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t>
            </a:r>
            <a:r>
              <a:rPr lang="en-GB"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an </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American and Canadian studies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287346" y="4200431"/>
            <a:ext cx="6329354" cy="153649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different careers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linked to this subject.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35527" y="4968676"/>
            <a:ext cx="914400" cy="914400"/>
          </a:xfrm>
          <a:prstGeom prst="rect">
            <a:avLst/>
          </a:prstGeom>
        </p:spPr>
      </p:pic>
      <p:sp>
        <p:nvSpPr>
          <p:cNvPr id="5" name="Title 1">
            <a:extLst>
              <a:ext uri="{FF2B5EF4-FFF2-40B4-BE49-F238E27FC236}">
                <a16:creationId xmlns:a16="http://schemas.microsoft.com/office/drawing/2014/main" id="{9C1B3380-6B2C-7647-27F7-EA6899FF6174}"/>
              </a:ext>
            </a:extLst>
          </p:cNvPr>
          <p:cNvSpPr txBox="1">
            <a:spLocks/>
          </p:cNvSpPr>
          <p:nvPr/>
        </p:nvSpPr>
        <p:spPr>
          <a:xfrm>
            <a:off x="180654" y="338209"/>
            <a:ext cx="12011346"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North and South American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hlinkClick r:id="rId5"/>
            <a:extLst>
              <a:ext uri="{FF2B5EF4-FFF2-40B4-BE49-F238E27FC236}">
                <a16:creationId xmlns:a16="http://schemas.microsoft.com/office/drawing/2014/main" id="{179C193B-438D-55DF-05D0-B3DA17BC554A}"/>
              </a:ext>
            </a:extLst>
          </p:cNvPr>
          <p:cNvPicPr>
            <a:picLocks noChangeAspect="1"/>
          </p:cNvPicPr>
          <p:nvPr/>
        </p:nvPicPr>
        <p:blipFill>
          <a:blip r:embed="rId6"/>
          <a:stretch>
            <a:fillRect/>
          </a:stretch>
        </p:blipFill>
        <p:spPr>
          <a:xfrm>
            <a:off x="7208838" y="1252609"/>
            <a:ext cx="4159290" cy="4384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640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180654" y="1429787"/>
            <a:ext cx="7970618" cy="441347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GB" dirty="0">
                <a:solidFill>
                  <a:schemeClr val="tx1"/>
                </a:solidFill>
              </a:rPr>
              <a:t>What </a:t>
            </a:r>
            <a:r>
              <a:rPr lang="en-GB" b="1" dirty="0">
                <a:solidFill>
                  <a:schemeClr val="tx1"/>
                </a:solidFill>
              </a:rPr>
              <a:t>other subjects </a:t>
            </a:r>
            <a:r>
              <a:rPr lang="en-GB" dirty="0">
                <a:solidFill>
                  <a:schemeClr val="tx1"/>
                </a:solidFill>
              </a:rPr>
              <a:t>might</a:t>
            </a:r>
            <a:r>
              <a:rPr lang="en-GB" b="1" dirty="0">
                <a:solidFill>
                  <a:schemeClr val="tx1"/>
                </a:solidFill>
              </a:rPr>
              <a:t> </a:t>
            </a:r>
            <a:r>
              <a:rPr lang="en-GB" dirty="0">
                <a:solidFill>
                  <a:schemeClr val="tx1"/>
                </a:solidFill>
              </a:rPr>
              <a:t>you need to study this subject?</a:t>
            </a:r>
          </a:p>
          <a:p>
            <a:pPr marL="457200" indent="-457200" algn="l">
              <a:spcAft>
                <a:spcPts val="1600"/>
              </a:spcAft>
              <a:buFont typeface="+mj-lt"/>
              <a:buAutoNum type="arabicPeriod"/>
            </a:pPr>
            <a:r>
              <a:rPr lang="en-GB" dirty="0">
                <a:solidFill>
                  <a:schemeClr val="tx1"/>
                </a:solidFill>
              </a:rPr>
              <a:t>Has anything in this video </a:t>
            </a:r>
            <a:r>
              <a:rPr lang="en-GB" b="1" dirty="0">
                <a:solidFill>
                  <a:schemeClr val="tx1"/>
                </a:solidFill>
              </a:rPr>
              <a:t>surprised</a:t>
            </a:r>
            <a:r>
              <a:rPr lang="en-GB" dirty="0">
                <a:solidFill>
                  <a:schemeClr val="tx1"/>
                </a:solidFill>
              </a:rPr>
              <a:t> you?</a:t>
            </a:r>
          </a:p>
          <a:p>
            <a:pPr marL="457200" indent="-457200" algn="l">
              <a:spcAft>
                <a:spcPts val="1600"/>
              </a:spcAft>
              <a:buFont typeface="+mj-lt"/>
              <a:buAutoNum type="arabicPeriod"/>
            </a:pPr>
            <a:r>
              <a:rPr lang="en-US" b="0" i="0" dirty="0">
                <a:solidFill>
                  <a:schemeClr val="tx1"/>
                </a:solidFill>
                <a:effectLst/>
              </a:rPr>
              <a:t>What have you </a:t>
            </a:r>
            <a:r>
              <a:rPr lang="en-US" b="1" i="0" dirty="0">
                <a:solidFill>
                  <a:schemeClr val="tx1"/>
                </a:solidFill>
                <a:effectLst/>
              </a:rPr>
              <a:t>learned in school </a:t>
            </a:r>
            <a:r>
              <a:rPr lang="en-US" b="0" i="0" dirty="0">
                <a:solidFill>
                  <a:schemeClr val="tx1"/>
                </a:solidFill>
                <a:effectLst/>
              </a:rPr>
              <a:t>that could be useful for this degree?</a:t>
            </a:r>
            <a:endParaRPr lang="en-GB" dirty="0">
              <a:solidFill>
                <a:schemeClr val="tx1"/>
              </a:solidFill>
            </a:endParaRPr>
          </a:p>
          <a:p>
            <a:pPr marL="457200" indent="-457200" algn="l">
              <a:spcAft>
                <a:spcPts val="1600"/>
              </a:spcAft>
              <a:buFont typeface="+mj-lt"/>
              <a:buAutoNum type="arabicPeriod"/>
            </a:pPr>
            <a:r>
              <a:rPr lang="en-US" b="0" i="0" dirty="0">
                <a:solidFill>
                  <a:schemeClr val="tx1"/>
                </a:solidFill>
                <a:effectLst/>
              </a:rPr>
              <a:t>What are some </a:t>
            </a:r>
            <a:r>
              <a:rPr lang="en-US" b="1" i="0" dirty="0">
                <a:solidFill>
                  <a:schemeClr val="tx1"/>
                </a:solidFill>
                <a:effectLst/>
              </a:rPr>
              <a:t>steps you could take </a:t>
            </a:r>
            <a:r>
              <a:rPr lang="en-US" b="0" i="0" dirty="0">
                <a:solidFill>
                  <a:schemeClr val="tx1"/>
                </a:solidFill>
                <a:effectLst/>
              </a:rPr>
              <a:t>now to explore this subject more</a:t>
            </a:r>
            <a:r>
              <a:rPr lang="en-GB" dirty="0">
                <a:solidFill>
                  <a:schemeClr val="tx1"/>
                </a:solidFill>
              </a:rPr>
              <a:t>?</a:t>
            </a:r>
          </a:p>
        </p:txBody>
      </p:sp>
      <p:sp>
        <p:nvSpPr>
          <p:cNvPr id="7" name="Title 1">
            <a:extLst>
              <a:ext uri="{FF2B5EF4-FFF2-40B4-BE49-F238E27FC236}">
                <a16:creationId xmlns:a16="http://schemas.microsoft.com/office/drawing/2014/main" id="{313BD866-8A43-2646-395C-EED1AD17D207}"/>
              </a:ext>
            </a:extLst>
          </p:cNvPr>
          <p:cNvSpPr txBox="1">
            <a:spLocks/>
          </p:cNvSpPr>
          <p:nvPr/>
        </p:nvSpPr>
        <p:spPr>
          <a:xfrm>
            <a:off x="180654" y="338208"/>
            <a:ext cx="12011346" cy="931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North and South American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5E9185CC-20FD-02CF-055B-1CD818506CAF}"/>
              </a:ext>
            </a:extLst>
          </p:cNvPr>
          <p:cNvPicPr>
            <a:picLocks noChangeAspect="1"/>
          </p:cNvPicPr>
          <p:nvPr/>
        </p:nvPicPr>
        <p:blipFill>
          <a:blip r:embed="rId4"/>
          <a:stretch>
            <a:fillRect/>
          </a:stretch>
        </p:blipFill>
        <p:spPr>
          <a:xfrm>
            <a:off x="8398417" y="1795391"/>
            <a:ext cx="3492783" cy="3682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61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26A136EE-8418-CF65-4739-B20A9363A649}"/>
              </a:ext>
            </a:extLst>
          </p:cNvPr>
          <p:cNvPicPr>
            <a:picLocks noChangeAspect="1"/>
          </p:cNvPicPr>
          <p:nvPr/>
        </p:nvPicPr>
        <p:blipFill>
          <a:blip r:embed="rId4"/>
          <a:stretch>
            <a:fillRect/>
          </a:stretch>
        </p:blipFill>
        <p:spPr>
          <a:xfrm>
            <a:off x="8040768" y="1180659"/>
            <a:ext cx="1727535" cy="182125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28837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9458977" y="2220301"/>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63551" y="1276908"/>
            <a:ext cx="7486717"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North and South American studies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journalism.</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government minister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economist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15FF3E1F-AD37-4D6D-F232-EE4684EFE49D}"/>
              </a:ext>
            </a:extLst>
          </p:cNvPr>
          <p:cNvPicPr>
            <a:picLocks noChangeAspect="1"/>
          </p:cNvPicPr>
          <p:nvPr/>
        </p:nvPicPr>
        <p:blipFill>
          <a:blip r:embed="rId9"/>
          <a:stretch>
            <a:fillRect/>
          </a:stretch>
        </p:blipFill>
        <p:spPr>
          <a:xfrm>
            <a:off x="9876920" y="1177528"/>
            <a:ext cx="1738180" cy="182125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84DFF1F4-95FB-E170-4FF3-A1741D53E38C}"/>
              </a:ext>
            </a:extLst>
          </p:cNvPr>
          <p:cNvPicPr>
            <a:picLocks noChangeAspect="1"/>
          </p:cNvPicPr>
          <p:nvPr/>
        </p:nvPicPr>
        <p:blipFill>
          <a:blip r:embed="rId10"/>
          <a:stretch>
            <a:fillRect/>
          </a:stretch>
        </p:blipFill>
        <p:spPr>
          <a:xfrm>
            <a:off x="8040768" y="3154705"/>
            <a:ext cx="1727535" cy="1821253"/>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C6672D62-DE4F-980F-3485-EA408BD940D5}"/>
              </a:ext>
            </a:extLst>
          </p:cNvPr>
          <p:cNvPicPr>
            <a:picLocks noChangeAspect="1"/>
          </p:cNvPicPr>
          <p:nvPr/>
        </p:nvPicPr>
        <p:blipFill>
          <a:blip r:embed="rId11"/>
          <a:stretch>
            <a:fillRect/>
          </a:stretch>
        </p:blipFill>
        <p:spPr>
          <a:xfrm>
            <a:off x="9876920" y="3154705"/>
            <a:ext cx="1738180" cy="1821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06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50000"/>
              </a:lnSpc>
              <a:defRPr/>
            </a:pPr>
            <a:r>
              <a:rPr lang="en-GB" sz="4000" b="1" dirty="0">
                <a:latin typeface="Open sans" panose="020B0606030504020204" pitchFamily="34" charset="0"/>
                <a:ea typeface="Open sans" panose="020B0606030504020204" pitchFamily="34" charset="0"/>
                <a:cs typeface="Open sans" panose="020B0606030504020204" pitchFamily="34" charset="0"/>
              </a:rPr>
              <a:t>Chemical technician</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career.</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Beaker with solid fill">
            <a:extLst>
              <a:ext uri="{FF2B5EF4-FFF2-40B4-BE49-F238E27FC236}">
                <a16:creationId xmlns:a16="http://schemas.microsoft.com/office/drawing/2014/main" id="{63D0F27A-C4FC-BC4B-770B-C1347B2A59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9580" y="2668498"/>
            <a:ext cx="760013" cy="760013"/>
          </a:xfrm>
          <a:prstGeom prst="rect">
            <a:avLst/>
          </a:prstGeom>
        </p:spPr>
      </p:pic>
      <p:pic>
        <p:nvPicPr>
          <p:cNvPr id="7" name="Graphic 6" descr="Radioactive with solid fill">
            <a:extLst>
              <a:ext uri="{FF2B5EF4-FFF2-40B4-BE49-F238E27FC236}">
                <a16:creationId xmlns:a16="http://schemas.microsoft.com/office/drawing/2014/main" id="{850A8BB5-FE7E-8540-566E-44F4BE708AA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8779" y="1206874"/>
            <a:ext cx="760777" cy="760777"/>
          </a:xfrm>
          <a:prstGeom prst="rect">
            <a:avLst/>
          </a:prstGeom>
        </p:spPr>
      </p:pic>
      <p:pic>
        <p:nvPicPr>
          <p:cNvPr id="3" name="Picture 2">
            <a:hlinkClick r:id="rId9"/>
            <a:extLst>
              <a:ext uri="{FF2B5EF4-FFF2-40B4-BE49-F238E27FC236}">
                <a16:creationId xmlns:a16="http://schemas.microsoft.com/office/drawing/2014/main" id="{A8DE0535-0BBC-77F7-58E5-C86A4A6E9E6D}"/>
              </a:ext>
            </a:extLst>
          </p:cNvPr>
          <p:cNvPicPr>
            <a:picLocks noChangeAspect="1"/>
          </p:cNvPicPr>
          <p:nvPr/>
        </p:nvPicPr>
        <p:blipFill>
          <a:blip r:embed="rId10"/>
          <a:stretch>
            <a:fillRect/>
          </a:stretch>
        </p:blipFill>
        <p:spPr>
          <a:xfrm>
            <a:off x="7225815" y="1375976"/>
            <a:ext cx="4086658" cy="4260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757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January</a:t>
            </a:r>
          </a:p>
        </p:txBody>
      </p:sp>
    </p:spTree>
    <p:extLst>
      <p:ext uri="{BB962C8B-B14F-4D97-AF65-F5344CB8AC3E}">
        <p14:creationId xmlns:p14="http://schemas.microsoft.com/office/powerpoint/2010/main" val="3215526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latin typeface="Open sans" panose="020B0606030504020204" pitchFamily="34" charset="0"/>
                <a:ea typeface="Open sans" panose="020B0606030504020204" pitchFamily="34" charset="0"/>
                <a:cs typeface="Open sans" panose="020B0606030504020204" pitchFamily="34" charset="0"/>
              </a:rPr>
              <a:t>Armed forces personnel</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1" name="Graphic 10" descr="Shield with solid fill">
            <a:extLst>
              <a:ext uri="{FF2B5EF4-FFF2-40B4-BE49-F238E27FC236}">
                <a16:creationId xmlns:a16="http://schemas.microsoft.com/office/drawing/2014/main" id="{589C7F70-AF34-CF54-47B6-B47C2287370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33054" y="2318475"/>
            <a:ext cx="914400" cy="914400"/>
          </a:xfrm>
          <a:prstGeom prst="rect">
            <a:avLst/>
          </a:prstGeom>
        </p:spPr>
      </p:pic>
      <p:pic>
        <p:nvPicPr>
          <p:cNvPr id="13" name="Graphic 12" descr="Soldier male with solid fill">
            <a:extLst>
              <a:ext uri="{FF2B5EF4-FFF2-40B4-BE49-F238E27FC236}">
                <a16:creationId xmlns:a16="http://schemas.microsoft.com/office/drawing/2014/main" id="{EA7BDD0C-DE56-EDC9-6780-F04326FA40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6115" y="1132573"/>
            <a:ext cx="914400" cy="914400"/>
          </a:xfrm>
          <a:prstGeom prst="rect">
            <a:avLst/>
          </a:prstGeom>
        </p:spPr>
      </p:pic>
      <p:pic>
        <p:nvPicPr>
          <p:cNvPr id="2" name="Picture 1">
            <a:hlinkClick r:id="rId9"/>
            <a:extLst>
              <a:ext uri="{FF2B5EF4-FFF2-40B4-BE49-F238E27FC236}">
                <a16:creationId xmlns:a16="http://schemas.microsoft.com/office/drawing/2014/main" id="{59920C51-A55B-F815-4A9E-E253A21CF024}"/>
              </a:ext>
            </a:extLst>
          </p:cNvPr>
          <p:cNvPicPr>
            <a:picLocks noChangeAspect="1"/>
          </p:cNvPicPr>
          <p:nvPr/>
        </p:nvPicPr>
        <p:blipFill>
          <a:blip r:embed="rId10"/>
          <a:stretch>
            <a:fillRect/>
          </a:stretch>
        </p:blipFill>
        <p:spPr>
          <a:xfrm>
            <a:off x="7238146" y="1066313"/>
            <a:ext cx="4082307" cy="452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1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5D06CF-7FBC-42D6-2074-B7394F04738D}"/>
              </a:ext>
            </a:extLst>
          </p:cNvPr>
          <p:cNvSpPr txBox="1"/>
          <p:nvPr/>
        </p:nvSpPr>
        <p:spPr>
          <a:xfrm>
            <a:off x="592146" y="1361969"/>
            <a:ext cx="6011853"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several roles that fall under the category of </a:t>
            </a:r>
            <a:r>
              <a:rPr lang="en-GB" sz="2200" b="1" dirty="0">
                <a:latin typeface="Open Sans" panose="020B0606030504020204" pitchFamily="34" charset="0"/>
                <a:ea typeface="Open Sans" panose="020B0606030504020204" pitchFamily="34" charset="0"/>
                <a:cs typeface="Open Sans" panose="020B0606030504020204" pitchFamily="34" charset="0"/>
              </a:rPr>
              <a:t>armed forces personnel</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200" dirty="0">
                <a:latin typeface="Open Sans" panose="020B0606030504020204" pitchFamily="34" charset="0"/>
                <a:ea typeface="Open Sans" panose="020B0606030504020204" pitchFamily="34" charset="0"/>
                <a:cs typeface="Open Sans" panose="020B0606030504020204" pitchFamily="34" charset="0"/>
              </a:rPr>
              <a:t>James</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t>
            </a:r>
            <a:r>
              <a:rPr lang="en-GB" sz="2200" dirty="0">
                <a:latin typeface="Open Sans" panose="020B0606030504020204" pitchFamily="34" charset="0"/>
                <a:ea typeface="Open Sans" panose="020B0606030504020204" pitchFamily="34" charset="0"/>
                <a:cs typeface="Open Sans" panose="020B0606030504020204" pitchFamily="34" charset="0"/>
              </a:rPr>
              <a:t>a </a:t>
            </a:r>
            <a:r>
              <a:rPr lang="en-GB" sz="2200" b="1" dirty="0">
                <a:latin typeface="Open Sans" panose="020B0606030504020204" pitchFamily="34" charset="0"/>
                <a:ea typeface="Open Sans" panose="020B0606030504020204" pitchFamily="34" charset="0"/>
                <a:cs typeface="Open Sans" panose="020B0606030504020204" pitchFamily="34" charset="0"/>
              </a:rPr>
              <a:t>tactical warfare submariner.</a:t>
            </a:r>
            <a:endPar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6011852"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t>Whilst you’re </a:t>
            </a:r>
            <a:r>
              <a:rPr lang="en-US" dirty="0"/>
              <a:t>watching, think about how the armed forces require </a:t>
            </a:r>
            <a:r>
              <a:rPr lang="en-US" b="1" dirty="0"/>
              <a:t>teamwork</a:t>
            </a:r>
            <a:r>
              <a:rPr lang="en-US" dirty="0"/>
              <a:t>, </a:t>
            </a:r>
            <a:r>
              <a:rPr lang="en-US" b="1" dirty="0"/>
              <a:t>adaptability</a:t>
            </a:r>
            <a:r>
              <a:rPr lang="en-US" dirty="0"/>
              <a:t>, and </a:t>
            </a:r>
            <a:r>
              <a:rPr lang="en-US" b="1" dirty="0"/>
              <a:t>problem-solving</a:t>
            </a:r>
            <a:r>
              <a:rPr lang="en-US" dirty="0"/>
              <a:t> skills</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4599" y="5038831"/>
            <a:ext cx="914400" cy="914400"/>
          </a:xfrm>
          <a:prstGeom prst="rect">
            <a:avLst/>
          </a:prstGeom>
        </p:spPr>
      </p:pic>
      <p:pic>
        <p:nvPicPr>
          <p:cNvPr id="9" name="Picture 8">
            <a:hlinkClick r:id="rId5"/>
            <a:extLst>
              <a:ext uri="{FF2B5EF4-FFF2-40B4-BE49-F238E27FC236}">
                <a16:creationId xmlns:a16="http://schemas.microsoft.com/office/drawing/2014/main" id="{59469E99-10B9-BCA3-4EEC-FB223249DB6B}"/>
              </a:ext>
            </a:extLst>
          </p:cNvPr>
          <p:cNvPicPr>
            <a:picLocks noChangeAspect="1"/>
          </p:cNvPicPr>
          <p:nvPr/>
        </p:nvPicPr>
        <p:blipFill>
          <a:blip r:embed="rId6"/>
          <a:stretch>
            <a:fillRect/>
          </a:stretch>
        </p:blipFill>
        <p:spPr>
          <a:xfrm>
            <a:off x="7365146" y="1208585"/>
            <a:ext cx="4082307" cy="452765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4A977AEF-D09F-29FF-D016-ED8AF360313D}"/>
              </a:ext>
            </a:extLst>
          </p:cNvPr>
          <p:cNvSpPr>
            <a:spLocks noGrp="1"/>
          </p:cNvSpPr>
          <p:nvPr>
            <p:ph type="title"/>
          </p:nvPr>
        </p:nvSpPr>
        <p:spPr>
          <a:xfrm>
            <a:off x="86869" y="346811"/>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Armed forces personnel</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7841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86869" y="346811"/>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Armed forces personnel</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about James’ role</a:t>
            </a:r>
            <a:r>
              <a:rPr lang="en-US" b="1" dirty="0"/>
              <a:t> interests </a:t>
            </a:r>
            <a:r>
              <a:rPr lang="en-US" dirty="0"/>
              <a:t>you most?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might be </a:t>
            </a:r>
            <a:r>
              <a:rPr lang="en-US" b="1" dirty="0"/>
              <a:t>challenging</a:t>
            </a:r>
            <a:r>
              <a:rPr lang="en-US" dirty="0"/>
              <a:t> about a career on a submarine?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a:t>
            </a:r>
            <a:r>
              <a:rPr lang="en-US" b="1" dirty="0"/>
              <a:t>skills </a:t>
            </a:r>
            <a:r>
              <a:rPr lang="en-US" dirty="0"/>
              <a:t>are important for armed forces personnel?</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can you </a:t>
            </a:r>
            <a:r>
              <a:rPr lang="en-US" b="1" dirty="0"/>
              <a:t>do now </a:t>
            </a:r>
            <a:r>
              <a:rPr lang="en-US" dirty="0"/>
              <a:t>to explore a career in the armed forces?</a:t>
            </a:r>
            <a:endParaRPr kumimoji="0" lang="en-GB" b="0" i="0" u="none" strike="noStrike" kern="1200" cap="none" spc="0" normalizeH="0" baseline="0" noProof="0" dirty="0">
              <a:ln>
                <a:noFill/>
              </a:ln>
              <a:solidFill>
                <a:srgbClr val="FF0000"/>
              </a:solidFill>
              <a:effectLst/>
              <a:uLnTx/>
              <a:uFillTx/>
            </a:endParaRPr>
          </a:p>
        </p:txBody>
      </p:sp>
      <p:pic>
        <p:nvPicPr>
          <p:cNvPr id="3" name="Picture 2">
            <a:hlinkClick r:id="rId3"/>
            <a:extLst>
              <a:ext uri="{FF2B5EF4-FFF2-40B4-BE49-F238E27FC236}">
                <a16:creationId xmlns:a16="http://schemas.microsoft.com/office/drawing/2014/main" id="{63B87C11-35E4-509B-FEC9-AAC2ADE03DE7}"/>
              </a:ext>
            </a:extLst>
          </p:cNvPr>
          <p:cNvPicPr>
            <a:picLocks noChangeAspect="1"/>
          </p:cNvPicPr>
          <p:nvPr/>
        </p:nvPicPr>
        <p:blipFill>
          <a:blip r:embed="rId4"/>
          <a:stretch>
            <a:fillRect/>
          </a:stretch>
        </p:blipFill>
        <p:spPr>
          <a:xfrm>
            <a:off x="7873348" y="1536699"/>
            <a:ext cx="3637605" cy="4034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8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068DEE-8AAD-0AD1-1C53-14D4EABACBD3}"/>
              </a:ext>
            </a:extLst>
          </p:cNvPr>
          <p:cNvPicPr>
            <a:picLocks noChangeAspect="1"/>
          </p:cNvPicPr>
          <p:nvPr/>
        </p:nvPicPr>
        <p:blipFill>
          <a:blip r:embed="rId3"/>
          <a:stretch>
            <a:fillRect/>
          </a:stretch>
        </p:blipFill>
        <p:spPr>
          <a:xfrm>
            <a:off x="7536555" y="1095597"/>
            <a:ext cx="1626465" cy="18038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1480"/>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66876" y="1086200"/>
            <a:ext cx="6975926"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armed forces personnel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bomb disposal technician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armed forces officer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sports science</a:t>
            </a:r>
            <a:r>
              <a:rPr lang="en-GB" sz="2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854449" y="2056809"/>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247878"/>
            <a:ext cx="11419200" cy="620365"/>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12" name="Picture 11">
            <a:extLst>
              <a:ext uri="{FF2B5EF4-FFF2-40B4-BE49-F238E27FC236}">
                <a16:creationId xmlns:a16="http://schemas.microsoft.com/office/drawing/2014/main" id="{054B77D9-2071-3B2D-898E-61355F14E138}"/>
              </a:ext>
            </a:extLst>
          </p:cNvPr>
          <p:cNvPicPr>
            <a:picLocks noChangeAspect="1"/>
          </p:cNvPicPr>
          <p:nvPr/>
        </p:nvPicPr>
        <p:blipFill>
          <a:blip r:embed="rId8"/>
          <a:stretch>
            <a:fillRect/>
          </a:stretch>
        </p:blipFill>
        <p:spPr>
          <a:xfrm>
            <a:off x="9560560" y="3172325"/>
            <a:ext cx="1755140" cy="182252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6C5C5582-E3BB-85DD-EF20-6BE2164DD2CF}"/>
              </a:ext>
            </a:extLst>
          </p:cNvPr>
          <p:cNvPicPr>
            <a:picLocks noChangeAspect="1"/>
          </p:cNvPicPr>
          <p:nvPr/>
        </p:nvPicPr>
        <p:blipFill>
          <a:blip r:embed="rId9"/>
          <a:stretch>
            <a:fillRect/>
          </a:stretch>
        </p:blipFill>
        <p:spPr>
          <a:xfrm>
            <a:off x="9560560" y="1076972"/>
            <a:ext cx="1755140" cy="182252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88695F1-EBCB-555C-B6FB-D79E3E49BC48}"/>
              </a:ext>
            </a:extLst>
          </p:cNvPr>
          <p:cNvPicPr>
            <a:picLocks noChangeAspect="1"/>
          </p:cNvPicPr>
          <p:nvPr/>
        </p:nvPicPr>
        <p:blipFill>
          <a:blip r:embed="rId10"/>
          <a:stretch>
            <a:fillRect/>
          </a:stretch>
        </p:blipFill>
        <p:spPr>
          <a:xfrm>
            <a:off x="7536555" y="3202827"/>
            <a:ext cx="1675223" cy="1803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8023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C734-5663-2986-DB70-FB0F94F52EE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E90731-131E-0F2B-CBD6-82C7663C1015}"/>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B6AA9393-AD8E-5E4C-A51C-9A6ADB2D69EA}"/>
              </a:ext>
            </a:extLst>
          </p:cNvPr>
          <p:cNvSpPr txBox="1"/>
          <p:nvPr/>
        </p:nvSpPr>
        <p:spPr>
          <a:xfrm>
            <a:off x="279121" y="148006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13A55FB-F3BD-746B-12D9-FFBEDE0C0FF5}"/>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79AE35D-AA1C-0CEA-1B79-7118E725E855}"/>
              </a:ext>
            </a:extLst>
          </p:cNvPr>
          <p:cNvSpPr txBox="1"/>
          <p:nvPr/>
        </p:nvSpPr>
        <p:spPr>
          <a:xfrm>
            <a:off x="279121" y="2859933"/>
            <a:ext cx="3849126" cy="206954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Find where you belong: your guide to British Army careers and rewards</a:t>
            </a:r>
          </a:p>
        </p:txBody>
      </p:sp>
      <p:pic>
        <p:nvPicPr>
          <p:cNvPr id="10" name="Graphic 9" descr="Line arrow: Counter-clockwise curve with solid fill">
            <a:extLst>
              <a:ext uri="{FF2B5EF4-FFF2-40B4-BE49-F238E27FC236}">
                <a16:creationId xmlns:a16="http://schemas.microsoft.com/office/drawing/2014/main" id="{7ED1A970-79E2-68B4-9EBC-21ED33160F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C60EDFCC-BA45-62F5-10A6-E3DDDD97D8C1}"/>
              </a:ext>
            </a:extLst>
          </p:cNvPr>
          <p:cNvPicPr>
            <a:picLocks noChangeAspect="1"/>
          </p:cNvPicPr>
          <p:nvPr/>
        </p:nvPicPr>
        <p:blipFill>
          <a:blip r:embed="rId6"/>
          <a:stretch>
            <a:fillRect/>
          </a:stretch>
        </p:blipFill>
        <p:spPr>
          <a:xfrm>
            <a:off x="4409295" y="2539159"/>
            <a:ext cx="2425825" cy="313071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87A0823-B5A3-1EEF-87F1-40379353568C}"/>
              </a:ext>
            </a:extLst>
          </p:cNvPr>
          <p:cNvPicPr>
            <a:picLocks noChangeAspect="1"/>
          </p:cNvPicPr>
          <p:nvPr/>
        </p:nvPicPr>
        <p:blipFill>
          <a:blip r:embed="rId7"/>
          <a:stretch>
            <a:fillRect/>
          </a:stretch>
        </p:blipFill>
        <p:spPr>
          <a:xfrm>
            <a:off x="8043952" y="2834533"/>
            <a:ext cx="3429811" cy="2637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4864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00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January</a:t>
            </a:r>
          </a:p>
        </p:txBody>
      </p:sp>
    </p:spTree>
    <p:extLst>
      <p:ext uri="{BB962C8B-B14F-4D97-AF65-F5344CB8AC3E}">
        <p14:creationId xmlns:p14="http://schemas.microsoft.com/office/powerpoint/2010/main" val="2908481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a:spLocks/>
          </p:cNvSpPr>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latin typeface="Open Sans" panose="020B0606030504020204" pitchFamily="34" charset="0"/>
                <a:ea typeface="Open Sans" panose="020B0606030504020204" pitchFamily="34" charset="0"/>
                <a:cs typeface="Open Sans" panose="020B0606030504020204" pitchFamily="34" charset="0"/>
              </a:rPr>
              <a:t>Chinese studies</a:t>
            </a:r>
            <a:endParaRPr kumimoji="0" lang="en-GB" sz="3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Festive lantern with solid fill">
            <a:extLst>
              <a:ext uri="{FF2B5EF4-FFF2-40B4-BE49-F238E27FC236}">
                <a16:creationId xmlns:a16="http://schemas.microsoft.com/office/drawing/2014/main" id="{74447AE9-E65D-1931-88FF-05B37A66536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63349" y="1399314"/>
            <a:ext cx="988285" cy="988285"/>
          </a:xfrm>
          <a:prstGeom prst="rect">
            <a:avLst/>
          </a:prstGeom>
        </p:spPr>
      </p:pic>
      <p:pic>
        <p:nvPicPr>
          <p:cNvPr id="14" name="Graphic 13" descr="Dragon dance with solid fill">
            <a:extLst>
              <a:ext uri="{FF2B5EF4-FFF2-40B4-BE49-F238E27FC236}">
                <a16:creationId xmlns:a16="http://schemas.microsoft.com/office/drawing/2014/main" id="{77FF8FD5-F1A4-90DC-6CBB-5120DFD5D9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21184" y="2138678"/>
            <a:ext cx="1185627" cy="1185627"/>
          </a:xfrm>
          <a:prstGeom prst="rect">
            <a:avLst/>
          </a:prstGeom>
        </p:spPr>
      </p:pic>
      <p:pic>
        <p:nvPicPr>
          <p:cNvPr id="8" name="Picture 7">
            <a:hlinkClick r:id="rId9"/>
            <a:extLst>
              <a:ext uri="{FF2B5EF4-FFF2-40B4-BE49-F238E27FC236}">
                <a16:creationId xmlns:a16="http://schemas.microsoft.com/office/drawing/2014/main" id="{BF2C3A16-2034-179A-B955-4E2C3887F5BA}"/>
              </a:ext>
            </a:extLst>
          </p:cNvPr>
          <p:cNvPicPr>
            <a:picLocks noChangeAspect="1"/>
          </p:cNvPicPr>
          <p:nvPr/>
        </p:nvPicPr>
        <p:blipFill>
          <a:blip r:embed="rId10"/>
          <a:stretch>
            <a:fillRect/>
          </a:stretch>
        </p:blipFill>
        <p:spPr>
          <a:xfrm>
            <a:off x="6784495" y="1361969"/>
            <a:ext cx="4347144" cy="4204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7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168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Chemical technician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6" y="1375976"/>
            <a:ext cx="5971491" cy="2209906"/>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kumimoji="0" lang="en-GB" sz="2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hemical</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technician</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Megan, who’s a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kumimoji="0" lang="en-GB" sz="2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hemistry</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technician apprentice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EDF.</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29038"/>
            <a:ext cx="5971490" cy="1766994"/>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US" dirty="0"/>
              <a:t>Whilst you’re watching, think about the </a:t>
            </a:r>
            <a:r>
              <a:rPr lang="en-US" b="1" dirty="0"/>
              <a:t>types of experiments </a:t>
            </a:r>
            <a:r>
              <a:rPr lang="en-US" dirty="0"/>
              <a:t>a chemical technician might carry out.</a:t>
            </a:r>
            <a:endParaRPr lang="en-GB" dirty="0">
              <a:solidFill>
                <a:schemeClr val="tx1"/>
              </a:solidFill>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9237" y="5024824"/>
            <a:ext cx="914400" cy="914400"/>
          </a:xfrm>
          <a:prstGeom prst="rect">
            <a:avLst/>
          </a:prstGeom>
        </p:spPr>
      </p:pic>
      <p:pic>
        <p:nvPicPr>
          <p:cNvPr id="5" name="Picture 4">
            <a:hlinkClick r:id="rId5"/>
            <a:extLst>
              <a:ext uri="{FF2B5EF4-FFF2-40B4-BE49-F238E27FC236}">
                <a16:creationId xmlns:a16="http://schemas.microsoft.com/office/drawing/2014/main" id="{16F61CDC-ECBF-F8C3-9FED-39A5718A036F}"/>
              </a:ext>
            </a:extLst>
          </p:cNvPr>
          <p:cNvPicPr>
            <a:picLocks noChangeAspect="1"/>
          </p:cNvPicPr>
          <p:nvPr/>
        </p:nvPicPr>
        <p:blipFill>
          <a:blip r:embed="rId6"/>
          <a:stretch>
            <a:fillRect/>
          </a:stretch>
        </p:blipFill>
        <p:spPr>
          <a:xfrm>
            <a:off x="7225815" y="1375976"/>
            <a:ext cx="4086658" cy="4260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21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6" y="1361969"/>
            <a:ext cx="5910253" cy="2483890"/>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lang="en-GB" sz="2100" b="1" dirty="0">
                <a:latin typeface="Open Sans" panose="020B0606030504020204" pitchFamily="34" charset="0"/>
                <a:ea typeface="Open Sans" panose="020B0606030504020204" pitchFamily="34" charset="0"/>
                <a:cs typeface="Open Sans" panose="020B0606030504020204" pitchFamily="34" charset="0"/>
              </a:rPr>
              <a:t>Chinese</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studies</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Amanda, who’s studying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Spa</a:t>
            </a:r>
            <a:r>
              <a:rPr lang="en-GB" sz="2100" b="1" dirty="0">
                <a:latin typeface="Open Sans" panose="020B0606030504020204" pitchFamily="34" charset="0"/>
                <a:ea typeface="Open Sans" panose="020B0606030504020204" pitchFamily="34" charset="0"/>
                <a:cs typeface="Open Sans" panose="020B0606030504020204" pitchFamily="34" charset="0"/>
              </a:rPr>
              <a:t>nish with Contemporary Chinese.</a:t>
            </a:r>
            <a:endParaRPr kumimoji="0" lang="en-GB" sz="21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4019550"/>
            <a:ext cx="5910252" cy="1476481"/>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differences</a:t>
            </a: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between Chinese and English.</a:t>
            </a:r>
            <a:endPar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0095" y="5038831"/>
            <a:ext cx="914400" cy="914400"/>
          </a:xfrm>
          <a:prstGeom prst="rect">
            <a:avLst/>
          </a:prstGeom>
        </p:spPr>
      </p:pic>
      <p:sp>
        <p:nvSpPr>
          <p:cNvPr id="9" name="Title 1">
            <a:extLst>
              <a:ext uri="{FF2B5EF4-FFF2-40B4-BE49-F238E27FC236}">
                <a16:creationId xmlns:a16="http://schemas.microsoft.com/office/drawing/2014/main" id="{FB03D540-8C21-D329-7E93-0DE2EF4F7B85}"/>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January’s subject of the month is… Chinese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hlinkClick r:id="rId5"/>
            <a:extLst>
              <a:ext uri="{FF2B5EF4-FFF2-40B4-BE49-F238E27FC236}">
                <a16:creationId xmlns:a16="http://schemas.microsoft.com/office/drawing/2014/main" id="{29061956-9601-C21A-A10D-B6780D37B739}"/>
              </a:ext>
            </a:extLst>
          </p:cNvPr>
          <p:cNvPicPr>
            <a:picLocks noChangeAspect="1"/>
          </p:cNvPicPr>
          <p:nvPr/>
        </p:nvPicPr>
        <p:blipFill>
          <a:blip r:embed="rId6"/>
          <a:stretch>
            <a:fillRect/>
          </a:stretch>
        </p:blipFill>
        <p:spPr>
          <a:xfrm>
            <a:off x="6784495" y="1361969"/>
            <a:ext cx="4347144" cy="4204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468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32840" y="1092200"/>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sorts of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careers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could this subject lead to?</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Why is being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open-minded</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important when studying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GCSE (or equivalent) subjects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could help someone to prepare for this degree?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else would you like to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know</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about this subject? Where could you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find</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this information?</a:t>
            </a:r>
          </a:p>
        </p:txBody>
      </p:sp>
      <p:sp>
        <p:nvSpPr>
          <p:cNvPr id="9" name="Title 1">
            <a:extLst>
              <a:ext uri="{FF2B5EF4-FFF2-40B4-BE49-F238E27FC236}">
                <a16:creationId xmlns:a16="http://schemas.microsoft.com/office/drawing/2014/main" id="{11448C38-8891-B74B-F498-BF9F57DD6434}"/>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January’s subject of the month is… Chinese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D76F8F03-E3BD-4A3C-4FB3-70FB5C78419E}"/>
              </a:ext>
            </a:extLst>
          </p:cNvPr>
          <p:cNvPicPr>
            <a:picLocks noChangeAspect="1"/>
          </p:cNvPicPr>
          <p:nvPr/>
        </p:nvPicPr>
        <p:blipFill>
          <a:blip r:embed="rId4"/>
          <a:stretch>
            <a:fillRect/>
          </a:stretch>
        </p:blipFill>
        <p:spPr>
          <a:xfrm>
            <a:off x="7660126" y="1504362"/>
            <a:ext cx="3979513" cy="3849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47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082119-BCF0-AC9D-7723-876BF1F1136E}"/>
              </a:ext>
            </a:extLst>
          </p:cNvPr>
          <p:cNvPicPr>
            <a:picLocks noChangeAspect="1"/>
          </p:cNvPicPr>
          <p:nvPr/>
        </p:nvPicPr>
        <p:blipFill>
          <a:blip r:embed="rId3"/>
          <a:stretch>
            <a:fillRect/>
          </a:stretch>
        </p:blipFill>
        <p:spPr>
          <a:xfrm>
            <a:off x="7456569" y="1239013"/>
            <a:ext cx="1666482" cy="161194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4864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03937" y="1215686"/>
            <a:ext cx="1675624" cy="1611943"/>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839769" y="2211150"/>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209849" y="1215686"/>
            <a:ext cx="6765833"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Chinese studies</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linguistics and translation.</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business development manager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diplomat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A8CC9224-1530-825D-D515-963E240CE199}"/>
              </a:ext>
            </a:extLst>
          </p:cNvPr>
          <p:cNvPicPr>
            <a:picLocks noChangeAspect="1"/>
          </p:cNvPicPr>
          <p:nvPr/>
        </p:nvPicPr>
        <p:blipFill>
          <a:blip r:embed="rId9"/>
          <a:stretch>
            <a:fillRect/>
          </a:stretch>
        </p:blipFill>
        <p:spPr>
          <a:xfrm>
            <a:off x="7456569" y="3053879"/>
            <a:ext cx="1666482" cy="174483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9954335-709F-5FC7-FE12-573DF49510C9}"/>
              </a:ext>
            </a:extLst>
          </p:cNvPr>
          <p:cNvPicPr>
            <a:picLocks noChangeAspect="1"/>
          </p:cNvPicPr>
          <p:nvPr/>
        </p:nvPicPr>
        <p:blipFill>
          <a:blip r:embed="rId10"/>
          <a:stretch>
            <a:fillRect/>
          </a:stretch>
        </p:blipFill>
        <p:spPr>
          <a:xfrm>
            <a:off x="9603938" y="2984924"/>
            <a:ext cx="1675624" cy="1813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09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47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January</a:t>
            </a:r>
          </a:p>
        </p:txBody>
      </p:sp>
    </p:spTree>
    <p:extLst>
      <p:ext uri="{BB962C8B-B14F-4D97-AF65-F5344CB8AC3E}">
        <p14:creationId xmlns:p14="http://schemas.microsoft.com/office/powerpoint/2010/main" val="3307816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Audiologist</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Headphones with solid fill">
            <a:extLst>
              <a:ext uri="{FF2B5EF4-FFF2-40B4-BE49-F238E27FC236}">
                <a16:creationId xmlns:a16="http://schemas.microsoft.com/office/drawing/2014/main" id="{E3769D16-2093-0E47-C9E0-E78912C4AB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5167544" y="1140181"/>
            <a:ext cx="914400" cy="914400"/>
          </a:xfrm>
          <a:prstGeom prst="rect">
            <a:avLst/>
          </a:prstGeom>
        </p:spPr>
      </p:pic>
      <p:pic>
        <p:nvPicPr>
          <p:cNvPr id="12" name="Graphic 11" descr="Ear with solid fill">
            <a:extLst>
              <a:ext uri="{FF2B5EF4-FFF2-40B4-BE49-F238E27FC236}">
                <a16:creationId xmlns:a16="http://schemas.microsoft.com/office/drawing/2014/main" id="{BD1C723B-3B55-7275-24C9-456DFA05FA8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8828" y="2514112"/>
            <a:ext cx="914400" cy="914400"/>
          </a:xfrm>
          <a:prstGeom prst="rect">
            <a:avLst/>
          </a:prstGeom>
        </p:spPr>
      </p:pic>
      <p:pic>
        <p:nvPicPr>
          <p:cNvPr id="3" name="Picture 2">
            <a:hlinkClick r:id="rId9"/>
            <a:extLst>
              <a:ext uri="{FF2B5EF4-FFF2-40B4-BE49-F238E27FC236}">
                <a16:creationId xmlns:a16="http://schemas.microsoft.com/office/drawing/2014/main" id="{31D2DCA2-7094-2EB6-2E14-9BE87A969AF9}"/>
              </a:ext>
            </a:extLst>
          </p:cNvPr>
          <p:cNvPicPr>
            <a:picLocks noChangeAspect="1"/>
          </p:cNvPicPr>
          <p:nvPr/>
        </p:nvPicPr>
        <p:blipFill>
          <a:blip r:embed="rId10"/>
          <a:stretch>
            <a:fillRect/>
          </a:stretch>
        </p:blipFill>
        <p:spPr>
          <a:xfrm>
            <a:off x="7018731" y="1347791"/>
            <a:ext cx="4216491" cy="4148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4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Audiologist </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6" y="1544955"/>
            <a:ext cx="5503854" cy="1851131"/>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Sandeep</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an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audiologist</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Specsavers.</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3785404"/>
            <a:ext cx="5503854" cy="1562386"/>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who you’d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first contact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if you were experiencing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hearing difficulty</a:t>
            </a:r>
            <a:r>
              <a:rPr lang="en-GB" dirty="0">
                <a:solidFill>
                  <a:schemeClr val="tx1"/>
                </a:solidFill>
              </a:rPr>
              <a:t>.</a:t>
            </a:r>
            <a:endParaRPr kumimoji="0" lang="en-GB" sz="2200" i="0" u="none" strike="noStrike" kern="1200" cap="none" spc="0" normalizeH="0" baseline="0" noProof="0" dirty="0">
              <a:ln>
                <a:noFill/>
              </a:ln>
              <a:solidFill>
                <a:schemeClr val="tx1"/>
              </a:solidFill>
              <a:effectLst/>
              <a:uLnTx/>
              <a:uFillTx/>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1368" y="4790440"/>
            <a:ext cx="914400" cy="914400"/>
          </a:xfrm>
          <a:prstGeom prst="rect">
            <a:avLst/>
          </a:prstGeom>
        </p:spPr>
      </p:pic>
      <p:pic>
        <p:nvPicPr>
          <p:cNvPr id="6" name="Picture 5">
            <a:hlinkClick r:id="rId5"/>
            <a:extLst>
              <a:ext uri="{FF2B5EF4-FFF2-40B4-BE49-F238E27FC236}">
                <a16:creationId xmlns:a16="http://schemas.microsoft.com/office/drawing/2014/main" id="{A0612634-1D7F-0BAA-2956-EA93EFE2707E}"/>
              </a:ext>
            </a:extLst>
          </p:cNvPr>
          <p:cNvPicPr>
            <a:picLocks noChangeAspect="1"/>
          </p:cNvPicPr>
          <p:nvPr/>
        </p:nvPicPr>
        <p:blipFill>
          <a:blip r:embed="rId6"/>
          <a:stretch>
            <a:fillRect/>
          </a:stretch>
        </p:blipFill>
        <p:spPr>
          <a:xfrm>
            <a:off x="7018731" y="1347791"/>
            <a:ext cx="4216491" cy="4148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2729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buFont typeface="+mj-lt"/>
              <a:buAutoNum type="arabicPeriod"/>
            </a:pPr>
            <a:r>
              <a:rPr lang="en-US" sz="2000" dirty="0"/>
              <a:t>How could </a:t>
            </a:r>
            <a:r>
              <a:rPr lang="en-US" sz="2000" b="1" dirty="0"/>
              <a:t>working in a shop or café </a:t>
            </a:r>
            <a:r>
              <a:rPr lang="en-US" sz="2000" dirty="0"/>
              <a:t>prepare you for this career?</a:t>
            </a:r>
          </a:p>
          <a:p>
            <a:pPr marL="342900" indent="-342900" algn="l">
              <a:buFont typeface="+mj-lt"/>
              <a:buAutoNum type="arabicPeriod"/>
            </a:pPr>
            <a:r>
              <a:rPr lang="en-US" sz="2000" dirty="0"/>
              <a:t>Why do you think </a:t>
            </a:r>
            <a:r>
              <a:rPr lang="en-US" sz="2000" b="1" dirty="0"/>
              <a:t>managing admin tasks </a:t>
            </a:r>
            <a:r>
              <a:rPr lang="en-US" sz="2000" dirty="0"/>
              <a:t>might be a challenge for an audiologist?</a:t>
            </a:r>
          </a:p>
          <a:p>
            <a:pPr marL="342900" indent="-342900" algn="l">
              <a:buFont typeface="+mj-lt"/>
              <a:buAutoNum type="arabicPeriod"/>
            </a:pPr>
            <a:r>
              <a:rPr lang="en-US" sz="2000" dirty="0"/>
              <a:t>How could subjects like </a:t>
            </a:r>
            <a:r>
              <a:rPr lang="en-US" sz="2000" b="1" dirty="0"/>
              <a:t>science and </a:t>
            </a:r>
            <a:r>
              <a:rPr lang="en-US" sz="2000" b="1" dirty="0" err="1"/>
              <a:t>maths</a:t>
            </a:r>
            <a:r>
              <a:rPr lang="en-US" sz="2000" b="1" dirty="0"/>
              <a:t> </a:t>
            </a:r>
            <a:r>
              <a:rPr lang="en-US" sz="2000" dirty="0"/>
              <a:t>give you the knowledge and skills needed to understand </a:t>
            </a:r>
            <a:r>
              <a:rPr lang="en-US" sz="2000" b="1" dirty="0"/>
              <a:t>hearing loss and treatments</a:t>
            </a:r>
            <a:r>
              <a:rPr lang="en-US" sz="2000" dirty="0"/>
              <a:t>?</a:t>
            </a:r>
          </a:p>
          <a:p>
            <a:pPr marL="342900" indent="-342900" algn="l">
              <a:buFont typeface="+mj-lt"/>
              <a:buAutoNum type="arabicPeriod"/>
            </a:pPr>
            <a:r>
              <a:rPr lang="en-US" sz="2000" dirty="0"/>
              <a:t>Why is teamwork and clear communication important for audiologists when </a:t>
            </a:r>
            <a:r>
              <a:rPr lang="en-US" sz="2000" b="1" dirty="0"/>
              <a:t>working with GPs and ENT specialists</a:t>
            </a:r>
            <a:r>
              <a:rPr lang="en-US" sz="2000" dirty="0"/>
              <a:t>?</a:t>
            </a:r>
          </a:p>
        </p:txBody>
      </p:sp>
      <p:pic>
        <p:nvPicPr>
          <p:cNvPr id="5" name="Picture 4">
            <a:hlinkClick r:id="rId3"/>
            <a:extLst>
              <a:ext uri="{FF2B5EF4-FFF2-40B4-BE49-F238E27FC236}">
                <a16:creationId xmlns:a16="http://schemas.microsoft.com/office/drawing/2014/main" id="{8F496DD0-229E-8D65-90DB-511F330D040E}"/>
              </a:ext>
            </a:extLst>
          </p:cNvPr>
          <p:cNvPicPr>
            <a:picLocks noChangeAspect="1"/>
          </p:cNvPicPr>
          <p:nvPr/>
        </p:nvPicPr>
        <p:blipFill>
          <a:blip r:embed="rId4"/>
          <a:stretch>
            <a:fillRect/>
          </a:stretch>
        </p:blipFill>
        <p:spPr>
          <a:xfrm>
            <a:off x="7820650" y="1777999"/>
            <a:ext cx="3779204" cy="371803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519DCF8-17BD-4BE9-DD17-7FFDCFD9C010}"/>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Audiologist </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25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DED9B0-4142-A863-F89F-9C35D96D99D6}"/>
              </a:ext>
            </a:extLst>
          </p:cNvPr>
          <p:cNvPicPr>
            <a:picLocks noChangeAspect="1"/>
          </p:cNvPicPr>
          <p:nvPr/>
        </p:nvPicPr>
        <p:blipFill>
          <a:blip r:embed="rId3"/>
          <a:stretch>
            <a:fillRect/>
          </a:stretch>
        </p:blipFill>
        <p:spPr>
          <a:xfrm>
            <a:off x="7290280" y="1036281"/>
            <a:ext cx="1718848" cy="174951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453114" y="323711"/>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063920"/>
            <a:ext cx="6592084"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audiologist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speech and language therapist </a:t>
            </a:r>
            <a:r>
              <a:rPr lang="en-GB" sz="2200" dirty="0">
                <a:latin typeface="Open Sans" panose="020B0606030504020204" pitchFamily="34" charset="0"/>
                <a:ea typeface="Open Sans" panose="020B0606030504020204" pitchFamily="34" charset="0"/>
                <a:cs typeface="Open Sans" panose="020B0606030504020204" pitchFamily="34" charset="0"/>
              </a:rPr>
              <a:t>and </a:t>
            </a:r>
            <a:r>
              <a:rPr lang="en-GB" sz="2200" b="1" dirty="0">
                <a:latin typeface="Open Sans" panose="020B0606030504020204" pitchFamily="34" charset="0"/>
                <a:ea typeface="Open Sans" panose="020B0606030504020204" pitchFamily="34" charset="0"/>
                <a:cs typeface="Open Sans" panose="020B0606030504020204" pitchFamily="34" charset="0"/>
              </a:rPr>
              <a:t>sign language support worker.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speech therapy and audiology. </a:t>
            </a: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702163" y="2105425"/>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13" name="Picture 12">
            <a:extLst>
              <a:ext uri="{FF2B5EF4-FFF2-40B4-BE49-F238E27FC236}">
                <a16:creationId xmlns:a16="http://schemas.microsoft.com/office/drawing/2014/main" id="{9911F7AE-3CBC-965A-2F1E-28A0F1C2E20F}"/>
              </a:ext>
            </a:extLst>
          </p:cNvPr>
          <p:cNvPicPr>
            <a:picLocks noChangeAspect="1"/>
          </p:cNvPicPr>
          <p:nvPr/>
        </p:nvPicPr>
        <p:blipFill>
          <a:blip r:embed="rId8"/>
          <a:stretch>
            <a:fillRect/>
          </a:stretch>
        </p:blipFill>
        <p:spPr>
          <a:xfrm>
            <a:off x="9500696" y="1036281"/>
            <a:ext cx="1609553" cy="174951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D099BDA-130E-373B-D03F-78C38DD2A355}"/>
              </a:ext>
            </a:extLst>
          </p:cNvPr>
          <p:cNvPicPr>
            <a:picLocks noChangeAspect="1"/>
          </p:cNvPicPr>
          <p:nvPr/>
        </p:nvPicPr>
        <p:blipFill>
          <a:blip r:embed="rId9"/>
          <a:stretch>
            <a:fillRect/>
          </a:stretch>
        </p:blipFill>
        <p:spPr>
          <a:xfrm>
            <a:off x="7290278" y="3081152"/>
            <a:ext cx="1718849" cy="1822546"/>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7AD0DD2A-6022-1545-6BC9-A3FB44283738}"/>
              </a:ext>
            </a:extLst>
          </p:cNvPr>
          <p:cNvPicPr>
            <a:picLocks noChangeAspect="1"/>
          </p:cNvPicPr>
          <p:nvPr/>
        </p:nvPicPr>
        <p:blipFill>
          <a:blip r:embed="rId10"/>
          <a:stretch>
            <a:fillRect/>
          </a:stretch>
        </p:blipFill>
        <p:spPr>
          <a:xfrm>
            <a:off x="9500696" y="3081152"/>
            <a:ext cx="1677708" cy="18225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5905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28023" y="1092199"/>
            <a:ext cx="7776525"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spcAft>
                <a:spcPts val="600"/>
              </a:spcAft>
              <a:buFont typeface="+mj-lt"/>
              <a:buAutoNum type="arabicPeriod"/>
            </a:pPr>
            <a:r>
              <a:rPr lang="en-US" dirty="0"/>
              <a:t>What </a:t>
            </a:r>
            <a:r>
              <a:rPr lang="en-US" b="1" dirty="0"/>
              <a:t>skills </a:t>
            </a:r>
            <a:r>
              <a:rPr lang="en-US" dirty="0"/>
              <a:t>are important for a </a:t>
            </a:r>
            <a:r>
              <a:rPr lang="en-US" b="1" dirty="0"/>
              <a:t>chemical technician</a:t>
            </a:r>
            <a:r>
              <a:rPr lang="en-US" dirty="0"/>
              <a:t>, and how do </a:t>
            </a:r>
            <a:r>
              <a:rPr lang="en-US" b="1" dirty="0"/>
              <a:t>you</a:t>
            </a:r>
            <a:r>
              <a:rPr lang="en-US" dirty="0"/>
              <a:t> use them in your life?</a:t>
            </a:r>
          </a:p>
          <a:p>
            <a:pPr marL="342900" indent="-342900" algn="l">
              <a:spcAft>
                <a:spcPts val="600"/>
              </a:spcAft>
              <a:buFont typeface="+mj-lt"/>
              <a:buAutoNum type="arabicPeriod"/>
            </a:pPr>
            <a:r>
              <a:rPr lang="en-US" dirty="0"/>
              <a:t>Which </a:t>
            </a:r>
            <a:r>
              <a:rPr lang="en-US" b="1" dirty="0"/>
              <a:t>task</a:t>
            </a:r>
            <a:r>
              <a:rPr lang="en-US" dirty="0"/>
              <a:t> would you find </a:t>
            </a:r>
            <a:r>
              <a:rPr lang="en-US" b="1" dirty="0"/>
              <a:t>most exciting </a:t>
            </a:r>
            <a:r>
              <a:rPr lang="en-US" dirty="0"/>
              <a:t>as a chemical technician, and why?</a:t>
            </a:r>
          </a:p>
          <a:p>
            <a:pPr marL="342900" indent="-342900" algn="l">
              <a:spcAft>
                <a:spcPts val="600"/>
              </a:spcAft>
              <a:buFont typeface="+mj-lt"/>
              <a:buAutoNum type="arabicPeriod"/>
            </a:pPr>
            <a:r>
              <a:rPr lang="en-US" dirty="0"/>
              <a:t>When might </a:t>
            </a:r>
            <a:r>
              <a:rPr lang="en-US" b="1" dirty="0"/>
              <a:t>teamwork</a:t>
            </a:r>
            <a:r>
              <a:rPr lang="en-US" dirty="0"/>
              <a:t> be </a:t>
            </a:r>
            <a:r>
              <a:rPr lang="en-US" b="1" dirty="0"/>
              <a:t>really important </a:t>
            </a:r>
            <a:r>
              <a:rPr lang="en-US" dirty="0"/>
              <a:t>for a chemical technician?</a:t>
            </a:r>
          </a:p>
          <a:p>
            <a:pPr marL="342900" indent="-342900" algn="l">
              <a:spcAft>
                <a:spcPts val="600"/>
              </a:spcAft>
              <a:buFont typeface="+mj-lt"/>
              <a:buAutoNum type="arabicPeriod"/>
            </a:pPr>
            <a:r>
              <a:rPr lang="en-US" dirty="0"/>
              <a:t>What </a:t>
            </a:r>
            <a:r>
              <a:rPr lang="en-US" b="1" dirty="0"/>
              <a:t>hobbies </a:t>
            </a:r>
            <a:r>
              <a:rPr lang="en-US" dirty="0"/>
              <a:t>or </a:t>
            </a:r>
            <a:r>
              <a:rPr lang="en-US" b="1" dirty="0"/>
              <a:t>interests</a:t>
            </a:r>
            <a:r>
              <a:rPr lang="en-US" dirty="0"/>
              <a:t> could help you </a:t>
            </a:r>
            <a:r>
              <a:rPr lang="en-US" b="1" dirty="0"/>
              <a:t>build skills </a:t>
            </a:r>
            <a:r>
              <a:rPr lang="en-US" dirty="0"/>
              <a:t>for becoming a chemical technician?</a:t>
            </a:r>
          </a:p>
        </p:txBody>
      </p:sp>
      <p:pic>
        <p:nvPicPr>
          <p:cNvPr id="2" name="Picture 1">
            <a:hlinkClick r:id="rId3"/>
            <a:extLst>
              <a:ext uri="{FF2B5EF4-FFF2-40B4-BE49-F238E27FC236}">
                <a16:creationId xmlns:a16="http://schemas.microsoft.com/office/drawing/2014/main" id="{89168A4C-CD98-0D84-A087-B5A592024FE5}"/>
              </a:ext>
            </a:extLst>
          </p:cNvPr>
          <p:cNvPicPr>
            <a:picLocks noChangeAspect="1"/>
          </p:cNvPicPr>
          <p:nvPr/>
        </p:nvPicPr>
        <p:blipFill>
          <a:blip r:embed="rId4"/>
          <a:stretch>
            <a:fillRect/>
          </a:stretch>
        </p:blipFill>
        <p:spPr>
          <a:xfrm>
            <a:off x="8486181" y="1720290"/>
            <a:ext cx="3277796" cy="3417419"/>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530D7354-AC01-5E4E-0FF3-E2E2C1EAEABF}"/>
              </a:ext>
            </a:extLst>
          </p:cNvPr>
          <p:cNvSpPr>
            <a:spLocks noGrp="1"/>
          </p:cNvSpPr>
          <p:nvPr>
            <p:ph type="title"/>
          </p:nvPr>
        </p:nvSpPr>
        <p:spPr>
          <a:xfrm>
            <a:off x="180654" y="338209"/>
            <a:ext cx="12168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Chemical technician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6890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January</a:t>
            </a:r>
          </a:p>
        </p:txBody>
      </p:sp>
    </p:spTree>
    <p:extLst>
      <p:ext uri="{BB962C8B-B14F-4D97-AF65-F5344CB8AC3E}">
        <p14:creationId xmlns:p14="http://schemas.microsoft.com/office/powerpoint/2010/main" val="2077106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Criminology</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Brain with solid fill">
            <a:extLst>
              <a:ext uri="{FF2B5EF4-FFF2-40B4-BE49-F238E27FC236}">
                <a16:creationId xmlns:a16="http://schemas.microsoft.com/office/drawing/2014/main" id="{21A9DA2B-03EF-23AD-4697-55BD98EE685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81600" y="1146069"/>
            <a:ext cx="914400" cy="914400"/>
          </a:xfrm>
          <a:prstGeom prst="rect">
            <a:avLst/>
          </a:prstGeom>
        </p:spPr>
      </p:pic>
      <p:pic>
        <p:nvPicPr>
          <p:cNvPr id="11" name="Graphic 10" descr="Group of people with solid fill">
            <a:extLst>
              <a:ext uri="{FF2B5EF4-FFF2-40B4-BE49-F238E27FC236}">
                <a16:creationId xmlns:a16="http://schemas.microsoft.com/office/drawing/2014/main" id="{F835FEC8-7A78-8A14-67FE-77DE43FE5E5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36601" y="2375440"/>
            <a:ext cx="914400" cy="914400"/>
          </a:xfrm>
          <a:prstGeom prst="rect">
            <a:avLst/>
          </a:prstGeom>
        </p:spPr>
      </p:pic>
      <p:pic>
        <p:nvPicPr>
          <p:cNvPr id="8" name="Picture 7">
            <a:hlinkClick r:id="rId9"/>
            <a:extLst>
              <a:ext uri="{FF2B5EF4-FFF2-40B4-BE49-F238E27FC236}">
                <a16:creationId xmlns:a16="http://schemas.microsoft.com/office/drawing/2014/main" id="{A6CC6420-4BC2-E290-040A-81B61F78979B}"/>
              </a:ext>
            </a:extLst>
          </p:cNvPr>
          <p:cNvPicPr>
            <a:picLocks noChangeAspect="1"/>
          </p:cNvPicPr>
          <p:nvPr/>
        </p:nvPicPr>
        <p:blipFill>
          <a:blip r:embed="rId10"/>
          <a:stretch>
            <a:fillRect/>
          </a:stretch>
        </p:blipFill>
        <p:spPr>
          <a:xfrm>
            <a:off x="7116564" y="1442966"/>
            <a:ext cx="3881635" cy="3972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8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a:t>
            </a:r>
            <a:r>
              <a:rPr lang="en-GB" sz="2100" b="1" dirty="0" err="1">
                <a:latin typeface="Open Sans" panose="020B0606030504020204" pitchFamily="34" charset="0"/>
                <a:ea typeface="Open Sans" panose="020B0606030504020204" pitchFamily="34" charset="0"/>
                <a:cs typeface="Open Sans" panose="020B0606030504020204" pitchFamily="34" charset="0"/>
              </a:rPr>
              <a:t>riminology</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Nat, who’s a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criminology and forensics </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why </a:t>
            </a:r>
            <a:r>
              <a:rPr lang="en-GB" sz="2100" b="1" dirty="0">
                <a:solidFill>
                  <a:schemeClr val="tx1"/>
                </a:solidFill>
              </a:rPr>
              <a:t>people might commit crimes</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37367EDA-C419-AC4E-9018-A83AD09AB8F0}"/>
              </a:ext>
            </a:extLst>
          </p:cNvPr>
          <p:cNvPicPr>
            <a:picLocks noChangeAspect="1"/>
          </p:cNvPicPr>
          <p:nvPr/>
        </p:nvPicPr>
        <p:blipFill>
          <a:blip r:embed="rId6"/>
          <a:stretch>
            <a:fillRect/>
          </a:stretch>
        </p:blipFill>
        <p:spPr>
          <a:xfrm>
            <a:off x="7116564" y="1442966"/>
            <a:ext cx="3881635" cy="3972067"/>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920BD0DD-C0BD-E957-8BAD-475079B4A051}"/>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Criminology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6057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12746" y="1092199"/>
            <a:ext cx="7421554"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200"/>
              </a:spcAft>
              <a:buFont typeface="+mj-lt"/>
              <a:buAutoNum type="arabicPeriod"/>
            </a:pPr>
            <a:r>
              <a:rPr lang="en-US" sz="2150" dirty="0"/>
              <a:t>What kind of part-time job or volunteering could help you </a:t>
            </a:r>
            <a:r>
              <a:rPr lang="en-US" sz="2150" b="1" dirty="0"/>
              <a:t>gain experience </a:t>
            </a:r>
            <a:r>
              <a:rPr lang="en-US" sz="2150" dirty="0"/>
              <a:t>for a career in criminology?</a:t>
            </a:r>
          </a:p>
          <a:p>
            <a:pPr marL="457200" indent="-457200" algn="l">
              <a:spcAft>
                <a:spcPts val="1200"/>
              </a:spcAft>
              <a:buFont typeface="+mj-lt"/>
              <a:buAutoNum type="arabicPeriod"/>
            </a:pPr>
            <a:r>
              <a:rPr lang="en-US" sz="2150" dirty="0"/>
              <a:t>What do you think would be the most </a:t>
            </a:r>
            <a:r>
              <a:rPr lang="en-US" sz="2150" b="1" dirty="0"/>
              <a:t>rewarding</a:t>
            </a:r>
            <a:r>
              <a:rPr lang="en-US" sz="2150" dirty="0"/>
              <a:t> part of studying criminology?</a:t>
            </a:r>
          </a:p>
          <a:p>
            <a:pPr marL="457200" indent="-457200" algn="l">
              <a:spcAft>
                <a:spcPts val="1200"/>
              </a:spcAft>
              <a:buFont typeface="+mj-lt"/>
              <a:buAutoNum type="arabicPeriod"/>
            </a:pPr>
            <a:r>
              <a:rPr lang="en-US" sz="2150" dirty="0"/>
              <a:t>How could subjects like </a:t>
            </a:r>
            <a:r>
              <a:rPr lang="en-US" sz="2150" b="1" dirty="0"/>
              <a:t>English</a:t>
            </a:r>
            <a:r>
              <a:rPr lang="en-US" sz="2150" dirty="0"/>
              <a:t> or </a:t>
            </a:r>
            <a:r>
              <a:rPr lang="en-US" sz="2150" b="1" dirty="0"/>
              <a:t>history</a:t>
            </a:r>
            <a:r>
              <a:rPr lang="en-US" sz="2150" dirty="0"/>
              <a:t> help you prepare for this degree?</a:t>
            </a:r>
          </a:p>
          <a:p>
            <a:pPr marL="457200" indent="-457200" algn="l">
              <a:spcAft>
                <a:spcPts val="1200"/>
              </a:spcAft>
              <a:buFont typeface="+mj-lt"/>
              <a:buAutoNum type="arabicPeriod"/>
            </a:pPr>
            <a:r>
              <a:rPr lang="en-US" sz="2150" dirty="0"/>
              <a:t>Why do criminologists need to work closely with other professionals like </a:t>
            </a:r>
            <a:r>
              <a:rPr lang="en-US" sz="2150" b="1" dirty="0"/>
              <a:t>police officers </a:t>
            </a:r>
            <a:r>
              <a:rPr lang="en-US" sz="2150" dirty="0"/>
              <a:t>and</a:t>
            </a:r>
            <a:r>
              <a:rPr lang="en-US" sz="2150" b="1" dirty="0"/>
              <a:t> lawyers</a:t>
            </a:r>
            <a:r>
              <a:rPr lang="en-US" sz="2150" dirty="0"/>
              <a: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Criminology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A563F7DE-4763-90F4-933E-A1F40918C5D4}"/>
              </a:ext>
            </a:extLst>
          </p:cNvPr>
          <p:cNvPicPr>
            <a:picLocks noChangeAspect="1"/>
          </p:cNvPicPr>
          <p:nvPr/>
        </p:nvPicPr>
        <p:blipFill>
          <a:blip r:embed="rId4"/>
          <a:stretch>
            <a:fillRect/>
          </a:stretch>
        </p:blipFill>
        <p:spPr>
          <a:xfrm>
            <a:off x="7840464" y="1442966"/>
            <a:ext cx="3881635" cy="3972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732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7B5D6C-9B2D-AB15-2714-E8A47575ED8B}"/>
              </a:ext>
            </a:extLst>
          </p:cNvPr>
          <p:cNvPicPr>
            <a:picLocks noChangeAspect="1"/>
          </p:cNvPicPr>
          <p:nvPr/>
        </p:nvPicPr>
        <p:blipFill>
          <a:blip r:embed="rId3"/>
          <a:stretch>
            <a:fillRect/>
          </a:stretch>
        </p:blipFill>
        <p:spPr>
          <a:xfrm>
            <a:off x="7478688" y="1240955"/>
            <a:ext cx="1767861" cy="180904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912913" y="2309849"/>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421857"/>
            <a:ext cx="6903400"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criminology</a:t>
            </a:r>
            <a:r>
              <a:rPr lang="en-GB" sz="2200" dirty="0">
                <a:latin typeface="Open Sans" panose="020B0606030504020204" pitchFamily="34" charset="0"/>
                <a:ea typeface="Open Sans" panose="020B0606030504020204" pitchFamily="34" charset="0"/>
                <a:cs typeface="Open Sans" panose="020B0606030504020204" pitchFamily="34" charset="0"/>
              </a:rPr>
              <a:t> subject profile.</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psychology.</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forensic psychologist</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sociologist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6A9E8472-1646-698D-78BE-5BC17DA5F86C}"/>
              </a:ext>
            </a:extLst>
          </p:cNvPr>
          <p:cNvPicPr>
            <a:picLocks noChangeAspect="1"/>
          </p:cNvPicPr>
          <p:nvPr/>
        </p:nvPicPr>
        <p:blipFill>
          <a:blip r:embed="rId8"/>
          <a:stretch>
            <a:fillRect/>
          </a:stretch>
        </p:blipFill>
        <p:spPr>
          <a:xfrm>
            <a:off x="9672615" y="1233774"/>
            <a:ext cx="1792730" cy="180904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19E0A9F-585E-7B55-862B-F3580EDCA852}"/>
              </a:ext>
            </a:extLst>
          </p:cNvPr>
          <p:cNvPicPr>
            <a:picLocks noChangeAspect="1"/>
          </p:cNvPicPr>
          <p:nvPr/>
        </p:nvPicPr>
        <p:blipFill>
          <a:blip r:embed="rId9"/>
          <a:stretch>
            <a:fillRect/>
          </a:stretch>
        </p:blipFill>
        <p:spPr>
          <a:xfrm>
            <a:off x="7478688" y="3216501"/>
            <a:ext cx="1767861" cy="18088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4218E027-3B30-6902-99F7-AD362A3E6E4C}"/>
              </a:ext>
            </a:extLst>
          </p:cNvPr>
          <p:cNvPicPr>
            <a:picLocks noChangeAspect="1"/>
          </p:cNvPicPr>
          <p:nvPr/>
        </p:nvPicPr>
        <p:blipFill>
          <a:blip r:embed="rId10"/>
          <a:stretch>
            <a:fillRect/>
          </a:stretch>
        </p:blipFill>
        <p:spPr>
          <a:xfrm>
            <a:off x="9672615" y="3216415"/>
            <a:ext cx="1792730" cy="1809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4292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77D5-27EF-2A7D-1322-2EF8EE544AE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AF95EA-003A-3C1F-2377-A0C6580BBA12}"/>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341CDD5-4843-041E-3DDB-04C5837D6970}"/>
              </a:ext>
            </a:extLst>
          </p:cNvPr>
          <p:cNvSpPr txBox="1"/>
          <p:nvPr/>
        </p:nvSpPr>
        <p:spPr>
          <a:xfrm>
            <a:off x="279121" y="148006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F190071F-2B7E-844A-0325-EBEFAA4A8F4A}"/>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2A79E8C-4D7C-55DD-11E7-DE89C146F8A7}"/>
              </a:ext>
            </a:extLst>
          </p:cNvPr>
          <p:cNvSpPr txBox="1"/>
          <p:nvPr/>
        </p:nvSpPr>
        <p:spPr>
          <a:xfrm>
            <a:off x="279121" y="2859933"/>
            <a:ext cx="3849126" cy="105387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Catching a criminal: forensics and language</a:t>
            </a:r>
          </a:p>
        </p:txBody>
      </p:sp>
      <p:pic>
        <p:nvPicPr>
          <p:cNvPr id="10" name="Graphic 9" descr="Line arrow: Counter-clockwise curve with solid fill">
            <a:extLst>
              <a:ext uri="{FF2B5EF4-FFF2-40B4-BE49-F238E27FC236}">
                <a16:creationId xmlns:a16="http://schemas.microsoft.com/office/drawing/2014/main" id="{1BE2039F-62BD-8369-5415-98D9EEA332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216096E7-2833-4A9D-7BE0-22F53ADE1BF1}"/>
              </a:ext>
            </a:extLst>
          </p:cNvPr>
          <p:cNvPicPr>
            <a:picLocks noChangeAspect="1"/>
          </p:cNvPicPr>
          <p:nvPr/>
        </p:nvPicPr>
        <p:blipFill>
          <a:blip r:embed="rId6"/>
          <a:stretch>
            <a:fillRect/>
          </a:stretch>
        </p:blipFill>
        <p:spPr>
          <a:xfrm>
            <a:off x="4352836" y="2312893"/>
            <a:ext cx="2626078" cy="331966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71FEF41-ED83-7A28-3B0F-84D25549C74D}"/>
              </a:ext>
            </a:extLst>
          </p:cNvPr>
          <p:cNvPicPr>
            <a:picLocks noChangeAspect="1"/>
          </p:cNvPicPr>
          <p:nvPr/>
        </p:nvPicPr>
        <p:blipFill>
          <a:blip r:embed="rId7"/>
          <a:stretch>
            <a:fillRect/>
          </a:stretch>
        </p:blipFill>
        <p:spPr>
          <a:xfrm>
            <a:off x="8043952" y="2550264"/>
            <a:ext cx="3336725" cy="3219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5196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5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January</a:t>
            </a:r>
          </a:p>
        </p:txBody>
      </p:sp>
    </p:spTree>
    <p:extLst>
      <p:ext uri="{BB962C8B-B14F-4D97-AF65-F5344CB8AC3E}">
        <p14:creationId xmlns:p14="http://schemas.microsoft.com/office/powerpoint/2010/main" val="34724137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Broadcast journalist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Video camera with solid fill">
            <a:extLst>
              <a:ext uri="{FF2B5EF4-FFF2-40B4-BE49-F238E27FC236}">
                <a16:creationId xmlns:a16="http://schemas.microsoft.com/office/drawing/2014/main" id="{ABC9556A-D803-C945-5106-7A9248D699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54648" y="1024128"/>
            <a:ext cx="914400" cy="914400"/>
          </a:xfrm>
          <a:prstGeom prst="rect">
            <a:avLst/>
          </a:prstGeom>
        </p:spPr>
      </p:pic>
      <p:pic>
        <p:nvPicPr>
          <p:cNvPr id="11" name="Graphic 10" descr="Microphone with solid fill">
            <a:extLst>
              <a:ext uri="{FF2B5EF4-FFF2-40B4-BE49-F238E27FC236}">
                <a16:creationId xmlns:a16="http://schemas.microsoft.com/office/drawing/2014/main" id="{1E16D71C-0915-AB5C-FF34-7EE879A8C1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56854" y="2497381"/>
            <a:ext cx="914400" cy="914400"/>
          </a:xfrm>
          <a:prstGeom prst="rect">
            <a:avLst/>
          </a:prstGeom>
        </p:spPr>
      </p:pic>
      <p:pic>
        <p:nvPicPr>
          <p:cNvPr id="5" name="Picture 4">
            <a:hlinkClick r:id="rId9"/>
            <a:extLst>
              <a:ext uri="{FF2B5EF4-FFF2-40B4-BE49-F238E27FC236}">
                <a16:creationId xmlns:a16="http://schemas.microsoft.com/office/drawing/2014/main" id="{BF9F8C3B-C824-37A9-9F9F-B444C9412FB5}"/>
              </a:ext>
            </a:extLst>
          </p:cNvPr>
          <p:cNvPicPr>
            <a:picLocks noChangeAspect="1"/>
          </p:cNvPicPr>
          <p:nvPr/>
        </p:nvPicPr>
        <p:blipFill>
          <a:blip r:embed="rId10"/>
          <a:stretch>
            <a:fillRect/>
          </a:stretch>
        </p:blipFill>
        <p:spPr>
          <a:xfrm>
            <a:off x="6991166" y="1076148"/>
            <a:ext cx="4405487" cy="4671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7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Broadcast journalist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a:t>
            </a:r>
            <a:r>
              <a:rPr kumimoji="0" lang="en-GB" sz="2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roadcast</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journalist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kumimoji="0" lang="en-GB" sz="2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Werrda</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j</a:t>
            </a:r>
            <a:r>
              <a:rPr lang="en-GB" sz="2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ournalism</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apprentice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for the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BBC.</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13632"/>
            <a:ext cx="5503854" cy="158239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noProof="0" dirty="0">
                <a:solidFill>
                  <a:schemeClr val="tx1"/>
                </a:solidFill>
              </a:rPr>
              <a:t>the </a:t>
            </a:r>
            <a:r>
              <a:rPr lang="en-GB" b="1" noProof="0" dirty="0">
                <a:solidFill>
                  <a:schemeClr val="tx1"/>
                </a:solidFill>
              </a:rPr>
              <a:t>issues and causes </a:t>
            </a:r>
            <a:r>
              <a:rPr lang="en-GB" noProof="0" dirty="0">
                <a:solidFill>
                  <a:schemeClr val="tx1"/>
                </a:solidFill>
              </a:rPr>
              <a:t>you are interested</a:t>
            </a:r>
            <a:r>
              <a:rPr lang="en-GB" dirty="0">
                <a:solidFill>
                  <a:schemeClr val="tx1"/>
                </a:solidFill>
              </a:rPr>
              <a:t> in or passionate about.</a:t>
            </a:r>
            <a:endPar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EF3CE8D5-49CF-16D2-D226-29DC0A630D7F}"/>
              </a:ext>
            </a:extLst>
          </p:cNvPr>
          <p:cNvPicPr>
            <a:picLocks noChangeAspect="1"/>
          </p:cNvPicPr>
          <p:nvPr/>
        </p:nvPicPr>
        <p:blipFill>
          <a:blip r:embed="rId6"/>
          <a:stretch>
            <a:fillRect/>
          </a:stretch>
        </p:blipFill>
        <p:spPr>
          <a:xfrm>
            <a:off x="6991166" y="1076148"/>
            <a:ext cx="4405487" cy="4671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6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122C6-4E27-232F-B1CD-8A0F0A7A7C85}"/>
              </a:ext>
            </a:extLst>
          </p:cNvPr>
          <p:cNvPicPr>
            <a:picLocks noChangeAspect="1"/>
          </p:cNvPicPr>
          <p:nvPr/>
        </p:nvPicPr>
        <p:blipFill>
          <a:blip r:embed="rId3"/>
          <a:stretch>
            <a:fillRect/>
          </a:stretch>
        </p:blipFill>
        <p:spPr>
          <a:xfrm>
            <a:off x="7774619" y="1172251"/>
            <a:ext cx="1851435" cy="182696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64814"/>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415589"/>
            <a:ext cx="6939840"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chemical technician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chemical engineer</a:t>
            </a:r>
            <a:r>
              <a:rPr lang="en-GB" sz="2200" dirty="0">
                <a:latin typeface="Open Sans" panose="020B0606030504020204" pitchFamily="34" charset="0"/>
                <a:ea typeface="Open Sans" panose="020B0606030504020204" pitchFamily="34" charset="0"/>
                <a:cs typeface="Open Sans" panose="020B0606030504020204" pitchFamily="34" charset="0"/>
              </a:rPr>
              <a:t> and</a:t>
            </a:r>
            <a:r>
              <a:rPr lang="en-GB" sz="2200" b="1" dirty="0">
                <a:latin typeface="Open Sans" panose="020B0606030504020204" pitchFamily="34" charset="0"/>
                <a:ea typeface="Open Sans" panose="020B0606030504020204" pitchFamily="34" charset="0"/>
                <a:cs typeface="Open Sans" panose="020B0606030504020204" pitchFamily="34" charset="0"/>
              </a:rPr>
              <a:t> laboratory technician.</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chemical engineering</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9315847" y="2218067"/>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437FDD26-8086-4767-081D-461FB121F0CF}"/>
              </a:ext>
            </a:extLst>
          </p:cNvPr>
          <p:cNvPicPr>
            <a:picLocks noChangeAspect="1"/>
          </p:cNvPicPr>
          <p:nvPr/>
        </p:nvPicPr>
        <p:blipFill>
          <a:blip r:embed="rId8"/>
          <a:stretch>
            <a:fillRect/>
          </a:stretch>
        </p:blipFill>
        <p:spPr>
          <a:xfrm>
            <a:off x="7774620" y="3137463"/>
            <a:ext cx="1851435" cy="180691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EDC177E-C0AC-1125-88A2-A579A706EDB3}"/>
              </a:ext>
            </a:extLst>
          </p:cNvPr>
          <p:cNvPicPr>
            <a:picLocks noChangeAspect="1"/>
          </p:cNvPicPr>
          <p:nvPr/>
        </p:nvPicPr>
        <p:blipFill>
          <a:blip r:embed="rId9"/>
          <a:stretch>
            <a:fillRect/>
          </a:stretch>
        </p:blipFill>
        <p:spPr>
          <a:xfrm>
            <a:off x="9832214" y="1192302"/>
            <a:ext cx="1817997" cy="180691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3E5B8B3-B31B-5469-0DB7-DED74799ECFB}"/>
              </a:ext>
            </a:extLst>
          </p:cNvPr>
          <p:cNvPicPr>
            <a:picLocks noChangeAspect="1"/>
          </p:cNvPicPr>
          <p:nvPr/>
        </p:nvPicPr>
        <p:blipFill>
          <a:blip r:embed="rId10"/>
          <a:stretch>
            <a:fillRect/>
          </a:stretch>
        </p:blipFill>
        <p:spPr>
          <a:xfrm>
            <a:off x="9832214" y="3137463"/>
            <a:ext cx="1869869" cy="1828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158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14346" y="1092199"/>
            <a:ext cx="7383454"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What part-time jobs or experiences could help you </a:t>
            </a:r>
            <a:r>
              <a:rPr lang="en-US" b="1" dirty="0"/>
              <a:t>develop the skills </a:t>
            </a:r>
            <a:r>
              <a:rPr lang="en-US" dirty="0"/>
              <a:t>needed for a career in journalism?</a:t>
            </a:r>
          </a:p>
          <a:p>
            <a:pPr marL="457200" indent="-457200" algn="l">
              <a:buFont typeface="+mj-lt"/>
              <a:buAutoNum type="arabicPeriod"/>
            </a:pPr>
            <a:r>
              <a:rPr lang="en-US" dirty="0"/>
              <a:t>What do you think would be the</a:t>
            </a:r>
            <a:r>
              <a:rPr lang="en-US" b="1" dirty="0"/>
              <a:t> most exciting </a:t>
            </a:r>
            <a:r>
              <a:rPr lang="en-US" dirty="0"/>
              <a:t>part of working as a broadcast journalist?</a:t>
            </a:r>
          </a:p>
          <a:p>
            <a:pPr marL="457200" indent="-457200" algn="l">
              <a:buFont typeface="+mj-lt"/>
              <a:buAutoNum type="arabicPeriod"/>
            </a:pPr>
            <a:r>
              <a:rPr lang="en-US" dirty="0"/>
              <a:t>How could studying subjects like </a:t>
            </a:r>
            <a:r>
              <a:rPr lang="en-US" b="1" dirty="0"/>
              <a:t>law, business</a:t>
            </a:r>
            <a:r>
              <a:rPr lang="en-US" dirty="0"/>
              <a:t>, or </a:t>
            </a:r>
            <a:r>
              <a:rPr lang="en-US" b="1" dirty="0"/>
              <a:t>sociology </a:t>
            </a:r>
            <a:r>
              <a:rPr lang="en-US" dirty="0"/>
              <a:t>prepare you for this role?</a:t>
            </a:r>
          </a:p>
          <a:p>
            <a:pPr marL="457200" indent="-457200" algn="l">
              <a:buFont typeface="+mj-lt"/>
              <a:buAutoNum type="arabicPeriod"/>
            </a:pPr>
            <a:r>
              <a:rPr lang="en-US" dirty="0"/>
              <a:t>Why is it important for journalists to be </a:t>
            </a:r>
            <a:r>
              <a:rPr lang="en-US" b="1" dirty="0"/>
              <a:t>open to feedback</a:t>
            </a:r>
            <a:r>
              <a:rPr lang="en-US" dirty="0"/>
              <a:t> on their work?</a:t>
            </a:r>
          </a:p>
        </p:txBody>
      </p:sp>
      <p:sp>
        <p:nvSpPr>
          <p:cNvPr id="2" name="Title 1">
            <a:extLst>
              <a:ext uri="{FF2B5EF4-FFF2-40B4-BE49-F238E27FC236}">
                <a16:creationId xmlns:a16="http://schemas.microsoft.com/office/drawing/2014/main" id="{70600638-282D-FB17-C722-08779AAFFD6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Broadcast journalist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371D2FEF-D929-7504-BE7C-97BC7BACD2ED}"/>
              </a:ext>
            </a:extLst>
          </p:cNvPr>
          <p:cNvPicPr>
            <a:picLocks noChangeAspect="1"/>
          </p:cNvPicPr>
          <p:nvPr/>
        </p:nvPicPr>
        <p:blipFill>
          <a:blip r:embed="rId4"/>
          <a:stretch>
            <a:fillRect/>
          </a:stretch>
        </p:blipFill>
        <p:spPr>
          <a:xfrm>
            <a:off x="8129906" y="1346200"/>
            <a:ext cx="3647748" cy="3867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266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9568A9-9E2C-20A9-BDF5-1B367AC66FAE}"/>
              </a:ext>
            </a:extLst>
          </p:cNvPr>
          <p:cNvPicPr>
            <a:picLocks noChangeAspect="1"/>
          </p:cNvPicPr>
          <p:nvPr/>
        </p:nvPicPr>
        <p:blipFill>
          <a:blip r:embed="rId3"/>
          <a:stretch>
            <a:fillRect/>
          </a:stretch>
        </p:blipFill>
        <p:spPr>
          <a:xfrm>
            <a:off x="7112001" y="1044396"/>
            <a:ext cx="1808898" cy="19180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45275"/>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079995"/>
            <a:ext cx="6207735"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broadcast journalist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media researcher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TV presenter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media and communications</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616971" y="2169127"/>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14" name="Picture 13">
            <a:extLst>
              <a:ext uri="{FF2B5EF4-FFF2-40B4-BE49-F238E27FC236}">
                <a16:creationId xmlns:a16="http://schemas.microsoft.com/office/drawing/2014/main" id="{FC993474-2648-4B2E-A9E5-0E100962B29E}"/>
              </a:ext>
            </a:extLst>
          </p:cNvPr>
          <p:cNvPicPr>
            <a:picLocks noChangeAspect="1"/>
          </p:cNvPicPr>
          <p:nvPr/>
        </p:nvPicPr>
        <p:blipFill>
          <a:blip r:embed="rId8"/>
          <a:stretch>
            <a:fillRect/>
          </a:stretch>
        </p:blipFill>
        <p:spPr>
          <a:xfrm>
            <a:off x="9231081" y="1044395"/>
            <a:ext cx="1863711" cy="1918027"/>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DD985A4-51DD-9244-5835-57D62F571F4B}"/>
              </a:ext>
            </a:extLst>
          </p:cNvPr>
          <p:cNvPicPr>
            <a:picLocks noChangeAspect="1"/>
          </p:cNvPicPr>
          <p:nvPr/>
        </p:nvPicPr>
        <p:blipFill>
          <a:blip r:embed="rId9"/>
          <a:stretch>
            <a:fillRect/>
          </a:stretch>
        </p:blipFill>
        <p:spPr>
          <a:xfrm>
            <a:off x="7120173" y="3098550"/>
            <a:ext cx="1800725" cy="19048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B2122EE1-5194-4434-2A47-24E5A440EBAA}"/>
              </a:ext>
            </a:extLst>
          </p:cNvPr>
          <p:cNvPicPr>
            <a:picLocks noChangeAspect="1"/>
          </p:cNvPicPr>
          <p:nvPr/>
        </p:nvPicPr>
        <p:blipFill>
          <a:blip r:embed="rId10"/>
          <a:stretch>
            <a:fillRect/>
          </a:stretch>
        </p:blipFill>
        <p:spPr>
          <a:xfrm>
            <a:off x="9231081" y="3098551"/>
            <a:ext cx="1863711" cy="1918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78549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A9BE-839E-3F82-E467-4CBE789752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5E576A-ECA0-1A84-7200-40D1853661B3}"/>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5FD7E0B6-BACF-630C-C186-100E0D08078B}"/>
              </a:ext>
            </a:extLst>
          </p:cNvPr>
          <p:cNvSpPr txBox="1"/>
          <p:nvPr/>
        </p:nvSpPr>
        <p:spPr>
          <a:xfrm>
            <a:off x="279121" y="148006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1010849-0EB8-01FE-A37D-541786A6E3D1}"/>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EA35E21-34D1-498D-D758-0AE44B282489}"/>
              </a:ext>
            </a:extLst>
          </p:cNvPr>
          <p:cNvSpPr txBox="1"/>
          <p:nvPr/>
        </p:nvSpPr>
        <p:spPr>
          <a:xfrm>
            <a:off x="279121" y="2859933"/>
            <a:ext cx="3849126" cy="156171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Virtual work experience with the BBC</a:t>
            </a:r>
          </a:p>
        </p:txBody>
      </p:sp>
      <p:pic>
        <p:nvPicPr>
          <p:cNvPr id="10" name="Graphic 9" descr="Line arrow: Counter-clockwise curve with solid fill">
            <a:extLst>
              <a:ext uri="{FF2B5EF4-FFF2-40B4-BE49-F238E27FC236}">
                <a16:creationId xmlns:a16="http://schemas.microsoft.com/office/drawing/2014/main" id="{4683300A-72EA-6601-DC4F-3193B6E734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7" name="Picture 6">
            <a:extLst>
              <a:ext uri="{FF2B5EF4-FFF2-40B4-BE49-F238E27FC236}">
                <a16:creationId xmlns:a16="http://schemas.microsoft.com/office/drawing/2014/main" id="{20DD003B-C7EA-D38C-E9F9-B6CCF444BD08}"/>
              </a:ext>
            </a:extLst>
          </p:cNvPr>
          <p:cNvPicPr>
            <a:picLocks noChangeAspect="1"/>
          </p:cNvPicPr>
          <p:nvPr/>
        </p:nvPicPr>
        <p:blipFill>
          <a:blip r:embed="rId6"/>
          <a:stretch>
            <a:fillRect/>
          </a:stretch>
        </p:blipFill>
        <p:spPr>
          <a:xfrm>
            <a:off x="3999709" y="2312894"/>
            <a:ext cx="2714344" cy="347080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682F939-5F61-86DC-FE7A-760F119B3520}"/>
              </a:ext>
            </a:extLst>
          </p:cNvPr>
          <p:cNvPicPr>
            <a:picLocks noChangeAspect="1"/>
          </p:cNvPicPr>
          <p:nvPr/>
        </p:nvPicPr>
        <p:blipFill>
          <a:blip r:embed="rId7"/>
          <a:srcRect t="10865" r="39408" b="18579"/>
          <a:stretch/>
        </p:blipFill>
        <p:spPr>
          <a:xfrm>
            <a:off x="8090858" y="2761980"/>
            <a:ext cx="2269899" cy="2724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2610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372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January</a:t>
            </a:r>
          </a:p>
        </p:txBody>
      </p:sp>
    </p:spTree>
    <p:extLst>
      <p:ext uri="{BB962C8B-B14F-4D97-AF65-F5344CB8AC3E}">
        <p14:creationId xmlns:p14="http://schemas.microsoft.com/office/powerpoint/2010/main" val="808033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54041"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Chemical</a:t>
            </a:r>
            <a:r>
              <a:rPr lang="en-GB" sz="4000" b="1" dirty="0">
                <a:latin typeface="Open Sans" panose="020B0606030504020204" pitchFamily="34" charset="0"/>
                <a:ea typeface="Open Sans" panose="020B0606030504020204" pitchFamily="34" charset="0"/>
                <a:cs typeface="Open Sans" panose="020B0606030504020204" pitchFamily="34" charset="0"/>
              </a:rPr>
              <a:t> engineering</a:t>
            </a:r>
            <a:endParaRPr kumimoji="0" lang="en-GB" sz="4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Radioactive with solid fill">
            <a:extLst>
              <a:ext uri="{FF2B5EF4-FFF2-40B4-BE49-F238E27FC236}">
                <a16:creationId xmlns:a16="http://schemas.microsoft.com/office/drawing/2014/main" id="{E9864A78-468F-9979-B88B-70EAED7F46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8615" y="2532271"/>
            <a:ext cx="914400" cy="914400"/>
          </a:xfrm>
          <a:prstGeom prst="rect">
            <a:avLst/>
          </a:prstGeom>
        </p:spPr>
      </p:pic>
      <p:pic>
        <p:nvPicPr>
          <p:cNvPr id="14" name="Graphic 13" descr="Chemicals with solid fill">
            <a:extLst>
              <a:ext uri="{FF2B5EF4-FFF2-40B4-BE49-F238E27FC236}">
                <a16:creationId xmlns:a16="http://schemas.microsoft.com/office/drawing/2014/main" id="{6E66755A-8E6F-621C-FB90-FF166A09B0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77010" y="981894"/>
            <a:ext cx="914400" cy="914400"/>
          </a:xfrm>
          <a:prstGeom prst="rect">
            <a:avLst/>
          </a:prstGeom>
        </p:spPr>
      </p:pic>
      <p:pic>
        <p:nvPicPr>
          <p:cNvPr id="7" name="Picture 6">
            <a:hlinkClick r:id="rId9"/>
            <a:extLst>
              <a:ext uri="{FF2B5EF4-FFF2-40B4-BE49-F238E27FC236}">
                <a16:creationId xmlns:a16="http://schemas.microsoft.com/office/drawing/2014/main" id="{C6BFE450-9C6D-4091-C5B3-E85F8EE7C59E}"/>
              </a:ext>
            </a:extLst>
          </p:cNvPr>
          <p:cNvPicPr>
            <a:picLocks noChangeAspect="1"/>
          </p:cNvPicPr>
          <p:nvPr/>
        </p:nvPicPr>
        <p:blipFill>
          <a:blip r:embed="rId10"/>
          <a:stretch>
            <a:fillRect/>
          </a:stretch>
        </p:blipFill>
        <p:spPr>
          <a:xfrm>
            <a:off x="6933835" y="1361969"/>
            <a:ext cx="4226014" cy="4148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5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Chemical engineering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1522986"/>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Melissa,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chemical engineering</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239527"/>
            <a:ext cx="5503854" cy="22565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Whilst you’re watching, think about how chemical engineers </a:t>
            </a:r>
            <a:r>
              <a:rPr lang="en-US" sz="2000" b="1" dirty="0"/>
              <a:t>solve real-world problems</a:t>
            </a:r>
            <a:r>
              <a:rPr lang="en-US" sz="2000" dirty="0"/>
              <a:t> and what skills they might need to do this.</a:t>
            </a:r>
            <a:endParaRPr kumimoji="0" lang="en-GB" sz="28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8" name="Picture 7">
            <a:hlinkClick r:id="rId5"/>
            <a:extLst>
              <a:ext uri="{FF2B5EF4-FFF2-40B4-BE49-F238E27FC236}">
                <a16:creationId xmlns:a16="http://schemas.microsoft.com/office/drawing/2014/main" id="{E52128DA-C0E5-3646-7FAD-57454DDF2D9D}"/>
              </a:ext>
            </a:extLst>
          </p:cNvPr>
          <p:cNvPicPr>
            <a:picLocks noChangeAspect="1"/>
          </p:cNvPicPr>
          <p:nvPr/>
        </p:nvPicPr>
        <p:blipFill>
          <a:blip r:embed="rId6"/>
          <a:stretch>
            <a:fillRect/>
          </a:stretch>
        </p:blipFill>
        <p:spPr>
          <a:xfrm>
            <a:off x="6933835" y="1361969"/>
            <a:ext cx="4226014" cy="4148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639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180654" y="1099546"/>
            <a:ext cx="7159946"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00" dirty="0"/>
              <a:t>How can getting involved in </a:t>
            </a:r>
            <a:r>
              <a:rPr lang="en-US" sz="1800" b="1" dirty="0"/>
              <a:t>STEM</a:t>
            </a:r>
            <a:r>
              <a:rPr lang="en-US" sz="1800" dirty="0"/>
              <a:t>*</a:t>
            </a:r>
            <a:r>
              <a:rPr lang="en-US" sz="1800" b="1" dirty="0"/>
              <a:t> activities </a:t>
            </a:r>
            <a:r>
              <a:rPr lang="en-US" sz="1800" dirty="0"/>
              <a:t>or projects help you prepare for a career in chemical engineering?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00" dirty="0"/>
              <a:t>What </a:t>
            </a:r>
            <a:r>
              <a:rPr lang="en-US" sz="1800" b="1" dirty="0"/>
              <a:t>skills </a:t>
            </a:r>
            <a:r>
              <a:rPr lang="en-US" sz="1800" dirty="0"/>
              <a:t>do you think would be most important for a chemical engineer when working on </a:t>
            </a:r>
            <a:r>
              <a:rPr lang="en-US" sz="1800" b="1" dirty="0"/>
              <a:t>large-scale projects</a:t>
            </a:r>
            <a:r>
              <a:rPr lang="en-US" sz="1800" dirty="0"/>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00" dirty="0"/>
              <a:t>Why is it essential for chemical engineers to </a:t>
            </a:r>
            <a:r>
              <a:rPr lang="en-US" sz="1800" b="1" dirty="0"/>
              <a:t>understand environmental issues</a:t>
            </a:r>
            <a:r>
              <a:rPr lang="en-US" sz="1800" dirty="0"/>
              <a:t> when designing new processes or products?</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00" dirty="0"/>
              <a:t>How might working in a team help a chemical engineer </a:t>
            </a:r>
            <a:r>
              <a:rPr lang="en-US" sz="1800" b="1" dirty="0"/>
              <a:t>solve problems more effectively</a:t>
            </a:r>
            <a:r>
              <a:rPr lang="en-US" sz="1800" dirty="0"/>
              <a:t> than working alone?</a:t>
            </a:r>
          </a:p>
        </p:txBody>
      </p:sp>
      <p:sp>
        <p:nvSpPr>
          <p:cNvPr id="3" name="Title 1">
            <a:extLst>
              <a:ext uri="{FF2B5EF4-FFF2-40B4-BE49-F238E27FC236}">
                <a16:creationId xmlns:a16="http://schemas.microsoft.com/office/drawing/2014/main" id="{E0E734D9-CF6B-7D7D-F10E-0BF9D0B6F01E}"/>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Chemical engineering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hlinkClick r:id="rId3"/>
            <a:extLst>
              <a:ext uri="{FF2B5EF4-FFF2-40B4-BE49-F238E27FC236}">
                <a16:creationId xmlns:a16="http://schemas.microsoft.com/office/drawing/2014/main" id="{854D7330-E569-BEAC-52E7-DBC2C21559B7}"/>
              </a:ext>
            </a:extLst>
          </p:cNvPr>
          <p:cNvPicPr>
            <a:picLocks noChangeAspect="1"/>
          </p:cNvPicPr>
          <p:nvPr/>
        </p:nvPicPr>
        <p:blipFill>
          <a:blip r:embed="rId4"/>
          <a:stretch>
            <a:fillRect/>
          </a:stretch>
        </p:blipFill>
        <p:spPr>
          <a:xfrm>
            <a:off x="7594235" y="1361968"/>
            <a:ext cx="4226014" cy="414875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55A0F5A-C8EA-9F32-342D-B462C4B7E700}"/>
              </a:ext>
            </a:extLst>
          </p:cNvPr>
          <p:cNvSpPr txBox="1"/>
          <p:nvPr/>
        </p:nvSpPr>
        <p:spPr>
          <a:xfrm>
            <a:off x="180654" y="6282117"/>
            <a:ext cx="6644216" cy="369332"/>
          </a:xfrm>
          <a:prstGeom prst="rect">
            <a:avLst/>
          </a:prstGeom>
          <a:noFill/>
        </p:spPr>
        <p:txBody>
          <a:bodyPr wrap="square" rtlCol="0">
            <a:spAutoFit/>
          </a:bodyPr>
          <a:lstStyle/>
          <a:p>
            <a:r>
              <a:rPr lang="en-GB" dirty="0">
                <a:latin typeface="Open Sans" panose="020B0606030504020204" pitchFamily="34" charset="0"/>
                <a:ea typeface="Open Sans" panose="020B0606030504020204" pitchFamily="34" charset="0"/>
                <a:cs typeface="Open Sans" panose="020B0606030504020204" pitchFamily="34" charset="0"/>
              </a:rPr>
              <a:t>*STEM = science, technology, engineering, and maths</a:t>
            </a:r>
          </a:p>
        </p:txBody>
      </p:sp>
    </p:spTree>
    <p:extLst>
      <p:ext uri="{BB962C8B-B14F-4D97-AF65-F5344CB8AC3E}">
        <p14:creationId xmlns:p14="http://schemas.microsoft.com/office/powerpoint/2010/main" val="265283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A041DC-3271-B7B5-5CFF-F0B10C36073E}"/>
              </a:ext>
            </a:extLst>
          </p:cNvPr>
          <p:cNvPicPr>
            <a:picLocks noChangeAspect="1"/>
          </p:cNvPicPr>
          <p:nvPr/>
        </p:nvPicPr>
        <p:blipFill>
          <a:blip r:embed="rId3"/>
          <a:stretch>
            <a:fillRect/>
          </a:stretch>
        </p:blipFill>
        <p:spPr>
          <a:xfrm>
            <a:off x="7250691" y="989756"/>
            <a:ext cx="1967566" cy="193159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2305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264586"/>
            <a:ext cx="11419200" cy="603657"/>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921660" y="2191038"/>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199477"/>
            <a:ext cx="6636700" cy="3443748"/>
          </a:xfrm>
          <a:prstGeom prst="rect">
            <a:avLst/>
          </a:prstGeom>
          <a:solidFill>
            <a:schemeClr val="bg1"/>
          </a:solidFill>
        </p:spPr>
        <p:txBody>
          <a:bodyPr wrap="square" anchor="t" anchorCtr="0">
            <a:noAutofit/>
          </a:bodyPr>
          <a:lstStyle/>
          <a:p>
            <a:pPr marL="342900" indent="-342900">
              <a:lnSpc>
                <a:spcPct val="150000"/>
              </a:lnSpc>
              <a:spcAft>
                <a:spcPts val="18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chemical engineering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and watch </a:t>
            </a:r>
            <a:r>
              <a:rPr lang="en-GB" sz="2200" dirty="0" err="1">
                <a:latin typeface="Open Sans" panose="020B0606030504020204" pitchFamily="34" charset="0"/>
                <a:ea typeface="Open Sans" panose="020B0606030504020204" pitchFamily="34" charset="0"/>
                <a:cs typeface="Open Sans" panose="020B0606030504020204" pitchFamily="34" charset="0"/>
              </a:rPr>
              <a:t>Daanyal’s</a:t>
            </a:r>
            <a:r>
              <a:rPr lang="en-GB" sz="2200" dirty="0">
                <a:latin typeface="Open Sans" panose="020B0606030504020204" pitchFamily="34" charset="0"/>
                <a:ea typeface="Open Sans" panose="020B0606030504020204" pitchFamily="34" charset="0"/>
                <a:cs typeface="Open Sans" panose="020B0606030504020204" pitchFamily="34" charset="0"/>
              </a:rPr>
              <a:t> interview. </a:t>
            </a:r>
          </a:p>
          <a:p>
            <a:pPr marL="342900" indent="-342900">
              <a:lnSpc>
                <a:spcPct val="150000"/>
              </a:lnSpc>
              <a:spcAft>
                <a:spcPts val="18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materials science.</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18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chemical technician</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agronomist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spcAft>
                <a:spcPts val="1800"/>
              </a:spcAft>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20AA974E-B506-1F9F-709C-0E7C16DA0361}"/>
              </a:ext>
            </a:extLst>
          </p:cNvPr>
          <p:cNvPicPr>
            <a:picLocks noChangeAspect="1"/>
          </p:cNvPicPr>
          <p:nvPr/>
        </p:nvPicPr>
        <p:blipFill>
          <a:blip r:embed="rId8"/>
          <a:stretch>
            <a:fillRect/>
          </a:stretch>
        </p:blipFill>
        <p:spPr>
          <a:xfrm>
            <a:off x="9535113" y="964941"/>
            <a:ext cx="1984867" cy="195641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1D620B9-8076-1559-28AD-E928D290F333}"/>
              </a:ext>
            </a:extLst>
          </p:cNvPr>
          <p:cNvPicPr>
            <a:picLocks noChangeAspect="1"/>
          </p:cNvPicPr>
          <p:nvPr/>
        </p:nvPicPr>
        <p:blipFill>
          <a:blip r:embed="rId9"/>
          <a:stretch>
            <a:fillRect/>
          </a:stretch>
        </p:blipFill>
        <p:spPr>
          <a:xfrm>
            <a:off x="7242272" y="3061640"/>
            <a:ext cx="1975985" cy="20367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3CB0B63-DF82-B80C-B234-D401D3B50705}"/>
              </a:ext>
            </a:extLst>
          </p:cNvPr>
          <p:cNvPicPr>
            <a:picLocks noChangeAspect="1"/>
          </p:cNvPicPr>
          <p:nvPr/>
        </p:nvPicPr>
        <p:blipFill>
          <a:blip r:embed="rId10"/>
          <a:stretch>
            <a:fillRect/>
          </a:stretch>
        </p:blipFill>
        <p:spPr>
          <a:xfrm>
            <a:off x="9541993" y="3061640"/>
            <a:ext cx="1977987" cy="2036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8344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5CFD8-5749-AB35-F4F4-FF13CFC931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BD9434-73B1-F8A0-443F-B9CDA5B96631}"/>
              </a:ext>
            </a:extLst>
          </p:cNvPr>
          <p:cNvSpPr txBox="1"/>
          <p:nvPr/>
        </p:nvSpPr>
        <p:spPr>
          <a:xfrm>
            <a:off x="220756" y="1230134"/>
            <a:ext cx="7018244" cy="1260843"/>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kumimoji="0" lang="en-GB" sz="2200" i="0" u="none" strike="noStrike" kern="1200" cap="none" spc="0" normalizeH="0" baseline="0" noProof="0" dirty="0">
              <a:ln>
                <a:noFill/>
              </a:ln>
              <a:solidFill>
                <a:schemeClr val="accent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7F2FD701-C474-E288-B8C3-5EA85441B063}"/>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A6CDE4AB-EBE3-062C-31F0-1B2CFB53C7D8}"/>
              </a:ext>
            </a:extLst>
          </p:cNvPr>
          <p:cNvPicPr>
            <a:picLocks noChangeAspect="1"/>
          </p:cNvPicPr>
          <p:nvPr/>
        </p:nvPicPr>
        <p:blipFill>
          <a:blip r:embed="rId3"/>
          <a:stretch>
            <a:fillRect/>
          </a:stretch>
        </p:blipFill>
        <p:spPr>
          <a:xfrm>
            <a:off x="6171125" y="2740114"/>
            <a:ext cx="2279885" cy="293215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C477B66-2868-5FB5-69A0-EDFFC8AA8C07}"/>
              </a:ext>
            </a:extLst>
          </p:cNvPr>
          <p:cNvPicPr>
            <a:picLocks noChangeAspect="1"/>
          </p:cNvPicPr>
          <p:nvPr/>
        </p:nvPicPr>
        <p:blipFill>
          <a:blip r:embed="rId4"/>
          <a:stretch>
            <a:fillRect/>
          </a:stretch>
        </p:blipFill>
        <p:spPr>
          <a:xfrm>
            <a:off x="220754" y="2726709"/>
            <a:ext cx="2306961" cy="2932157"/>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C84EC0E1-741D-8B2A-E058-42F3BFD46A19}"/>
              </a:ext>
            </a:extLst>
          </p:cNvPr>
          <p:cNvPicPr>
            <a:picLocks noChangeAspect="1"/>
          </p:cNvPicPr>
          <p:nvPr/>
        </p:nvPicPr>
        <p:blipFill>
          <a:blip r:embed="rId5"/>
          <a:stretch>
            <a:fillRect/>
          </a:stretch>
        </p:blipFill>
        <p:spPr>
          <a:xfrm>
            <a:off x="8964253" y="422650"/>
            <a:ext cx="2802703" cy="169266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B5F2335-B8FE-F73F-D376-7D85FA5D7E65}"/>
              </a:ext>
            </a:extLst>
          </p:cNvPr>
          <p:cNvPicPr>
            <a:picLocks noChangeAspect="1"/>
          </p:cNvPicPr>
          <p:nvPr/>
        </p:nvPicPr>
        <p:blipFill>
          <a:blip r:embed="rId6"/>
          <a:stretch>
            <a:fillRect/>
          </a:stretch>
        </p:blipFill>
        <p:spPr>
          <a:xfrm>
            <a:off x="3007460" y="3296393"/>
            <a:ext cx="2790682" cy="2359253"/>
          </a:xfrm>
          <a:prstGeom prst="rect">
            <a:avLst/>
          </a:prstGeom>
          <a:ln>
            <a:noFill/>
          </a:ln>
          <a:effectLst>
            <a:outerShdw blurRad="292100" dist="139700" dir="2700000" algn="tl" rotWithShape="0">
              <a:srgbClr val="333333">
                <a:alpha val="65000"/>
              </a:srgbClr>
            </a:outerShdw>
          </a:effectLst>
        </p:spPr>
      </p:pic>
      <p:pic>
        <p:nvPicPr>
          <p:cNvPr id="9" name="Graphic 8" descr="Line arrow: Counter-clockwise curve with solid fill">
            <a:extLst>
              <a:ext uri="{FF2B5EF4-FFF2-40B4-BE49-F238E27FC236}">
                <a16:creationId xmlns:a16="http://schemas.microsoft.com/office/drawing/2014/main" id="{C44C8A74-53F0-77D5-74E2-A30E93D1A4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793940" flipH="1">
            <a:off x="8606937" y="2649902"/>
            <a:ext cx="914400" cy="914400"/>
          </a:xfrm>
          <a:prstGeom prst="rect">
            <a:avLst/>
          </a:prstGeom>
        </p:spPr>
      </p:pic>
      <p:pic>
        <p:nvPicPr>
          <p:cNvPr id="11" name="Picture 10">
            <a:extLst>
              <a:ext uri="{FF2B5EF4-FFF2-40B4-BE49-F238E27FC236}">
                <a16:creationId xmlns:a16="http://schemas.microsoft.com/office/drawing/2014/main" id="{BA0C09C4-3232-05CD-18B7-6EA676319270}"/>
              </a:ext>
            </a:extLst>
          </p:cNvPr>
          <p:cNvPicPr>
            <a:picLocks noChangeAspect="1"/>
          </p:cNvPicPr>
          <p:nvPr/>
        </p:nvPicPr>
        <p:blipFill>
          <a:blip r:embed="rId9"/>
          <a:stretch>
            <a:fillRect/>
          </a:stretch>
        </p:blipFill>
        <p:spPr>
          <a:xfrm>
            <a:off x="8868058" y="3423253"/>
            <a:ext cx="2995092" cy="2252473"/>
          </a:xfrm>
          <a:prstGeom prst="rect">
            <a:avLst/>
          </a:prstGeom>
          <a:ln>
            <a:noFill/>
          </a:ln>
          <a:effectLst>
            <a:outerShdw blurRad="292100" dist="139700" dir="2700000" algn="tl" rotWithShape="0">
              <a:srgbClr val="333333">
                <a:alpha val="65000"/>
              </a:srgbClr>
            </a:outerShdw>
          </a:effectLst>
        </p:spPr>
      </p:pic>
      <p:pic>
        <p:nvPicPr>
          <p:cNvPr id="5" name="Graphic 4" descr="Line arrow: Counter-clockwise curve with solid fill">
            <a:extLst>
              <a:ext uri="{FF2B5EF4-FFF2-40B4-BE49-F238E27FC236}">
                <a16:creationId xmlns:a16="http://schemas.microsoft.com/office/drawing/2014/main" id="{51AAF416-19C4-721D-B770-2FCF773037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793940" flipH="1">
            <a:off x="2710303" y="2459574"/>
            <a:ext cx="914400" cy="914400"/>
          </a:xfrm>
          <a:prstGeom prst="rect">
            <a:avLst/>
          </a:prstGeom>
        </p:spPr>
      </p:pic>
    </p:spTree>
    <p:extLst>
      <p:ext uri="{BB962C8B-B14F-4D97-AF65-F5344CB8AC3E}">
        <p14:creationId xmlns:p14="http://schemas.microsoft.com/office/powerpoint/2010/main" val="201027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46085-7959-829B-9DF7-9364BA8B83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4E21A9-A8A3-341A-0434-FE6ADD27FA8E}"/>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7DBC3C-91E7-7E8C-633A-F8060865EDF0}"/>
              </a:ext>
            </a:extLst>
          </p:cNvPr>
          <p:cNvSpPr txBox="1"/>
          <p:nvPr/>
        </p:nvSpPr>
        <p:spPr>
          <a:xfrm>
            <a:off x="279121" y="1291873"/>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4626DF3-FD76-ECC9-37D0-081A1A813838}"/>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5C2374F-086F-83C8-6EB2-EF01ADF939BC}"/>
              </a:ext>
            </a:extLst>
          </p:cNvPr>
          <p:cNvSpPr txBox="1"/>
          <p:nvPr/>
        </p:nvSpPr>
        <p:spPr>
          <a:xfrm>
            <a:off x="279121" y="2859933"/>
            <a:ext cx="3849126" cy="156171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Building a brighter future: the world of engineering.</a:t>
            </a:r>
          </a:p>
        </p:txBody>
      </p:sp>
      <p:pic>
        <p:nvPicPr>
          <p:cNvPr id="10" name="Graphic 9" descr="Line arrow: Counter-clockwise curve with solid fill">
            <a:extLst>
              <a:ext uri="{FF2B5EF4-FFF2-40B4-BE49-F238E27FC236}">
                <a16:creationId xmlns:a16="http://schemas.microsoft.com/office/drawing/2014/main" id="{6614E159-BB95-F40A-146A-4A5D39932E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014605B1-E5CD-EF43-B512-A0BC1D69AE62}"/>
              </a:ext>
            </a:extLst>
          </p:cNvPr>
          <p:cNvPicPr>
            <a:picLocks noChangeAspect="1"/>
          </p:cNvPicPr>
          <p:nvPr/>
        </p:nvPicPr>
        <p:blipFill>
          <a:blip r:embed="rId6"/>
          <a:stretch>
            <a:fillRect/>
          </a:stretch>
        </p:blipFill>
        <p:spPr>
          <a:xfrm>
            <a:off x="4289611" y="2283108"/>
            <a:ext cx="2584340" cy="32793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AD73AC2-56FB-580D-A666-97F3D8EFA5B2}"/>
              </a:ext>
            </a:extLst>
          </p:cNvPr>
          <p:cNvPicPr>
            <a:picLocks noChangeAspect="1"/>
          </p:cNvPicPr>
          <p:nvPr/>
        </p:nvPicPr>
        <p:blipFill>
          <a:blip r:embed="rId7"/>
          <a:stretch>
            <a:fillRect/>
          </a:stretch>
        </p:blipFill>
        <p:spPr>
          <a:xfrm>
            <a:off x="8043951" y="2760719"/>
            <a:ext cx="3516677" cy="2665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75535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527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January</a:t>
            </a:r>
          </a:p>
        </p:txBody>
      </p:sp>
    </p:spTree>
    <p:extLst>
      <p:ext uri="{BB962C8B-B14F-4D97-AF65-F5344CB8AC3E}">
        <p14:creationId xmlns:p14="http://schemas.microsoft.com/office/powerpoint/2010/main" val="211335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Ear</a:t>
            </a:r>
            <a:r>
              <a:rPr lang="en-GB" sz="40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ly</a:t>
            </a: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years practitioner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Man with baby with solid fill">
            <a:extLst>
              <a:ext uri="{FF2B5EF4-FFF2-40B4-BE49-F238E27FC236}">
                <a16:creationId xmlns:a16="http://schemas.microsoft.com/office/drawing/2014/main" id="{90E4B2F2-78B0-1A36-4F03-4C10CD5208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1235" y="1155700"/>
            <a:ext cx="971024" cy="971024"/>
          </a:xfrm>
          <a:prstGeom prst="rect">
            <a:avLst/>
          </a:prstGeom>
        </p:spPr>
      </p:pic>
      <p:pic>
        <p:nvPicPr>
          <p:cNvPr id="14" name="Graphic 13" descr="Rattle with solid fill">
            <a:extLst>
              <a:ext uri="{FF2B5EF4-FFF2-40B4-BE49-F238E27FC236}">
                <a16:creationId xmlns:a16="http://schemas.microsoft.com/office/drawing/2014/main" id="{1559883F-2FA4-7445-C045-F37E8BB2DC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3715" y="2482082"/>
            <a:ext cx="914400" cy="914400"/>
          </a:xfrm>
          <a:prstGeom prst="rect">
            <a:avLst/>
          </a:prstGeom>
        </p:spPr>
      </p:pic>
      <p:pic>
        <p:nvPicPr>
          <p:cNvPr id="3" name="Picture 2">
            <a:hlinkClick r:id="rId9"/>
            <a:extLst>
              <a:ext uri="{FF2B5EF4-FFF2-40B4-BE49-F238E27FC236}">
                <a16:creationId xmlns:a16="http://schemas.microsoft.com/office/drawing/2014/main" id="{F8F31989-ABB4-F4BD-BBB5-0376A9A96295}"/>
              </a:ext>
            </a:extLst>
          </p:cNvPr>
          <p:cNvPicPr>
            <a:picLocks noChangeAspect="1"/>
          </p:cNvPicPr>
          <p:nvPr/>
        </p:nvPicPr>
        <p:blipFill>
          <a:blip r:embed="rId10"/>
          <a:stretch>
            <a:fillRect/>
          </a:stretch>
        </p:blipFill>
        <p:spPr>
          <a:xfrm>
            <a:off x="7209322" y="1257300"/>
            <a:ext cx="4276232" cy="4214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89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Early years practitioner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350846" y="1257300"/>
            <a:ext cx="6303953" cy="2451099"/>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early years practitioner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Amy,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deputy manager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Bright Horizons</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nursery.</a:t>
            </a:r>
          </a:p>
        </p:txBody>
      </p:sp>
      <p:sp>
        <p:nvSpPr>
          <p:cNvPr id="10" name="TextBox 9">
            <a:extLst>
              <a:ext uri="{FF2B5EF4-FFF2-40B4-BE49-F238E27FC236}">
                <a16:creationId xmlns:a16="http://schemas.microsoft.com/office/drawing/2014/main" id="{6F3C93B2-B4DE-F3C3-FFD3-FF3841D349DB}"/>
              </a:ext>
            </a:extLst>
          </p:cNvPr>
          <p:cNvSpPr txBox="1"/>
          <p:nvPr/>
        </p:nvSpPr>
        <p:spPr>
          <a:xfrm>
            <a:off x="350846" y="3931920"/>
            <a:ext cx="6303953" cy="1668780"/>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young children </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need to develop healthily.</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6211" y="5143500"/>
            <a:ext cx="914400" cy="914400"/>
          </a:xfrm>
          <a:prstGeom prst="rect">
            <a:avLst/>
          </a:prstGeom>
        </p:spPr>
      </p:pic>
      <p:pic>
        <p:nvPicPr>
          <p:cNvPr id="7" name="Picture 6">
            <a:hlinkClick r:id="rId5"/>
            <a:extLst>
              <a:ext uri="{FF2B5EF4-FFF2-40B4-BE49-F238E27FC236}">
                <a16:creationId xmlns:a16="http://schemas.microsoft.com/office/drawing/2014/main" id="{D57E00B3-C79B-A262-9D8E-9FD43A4BA175}"/>
              </a:ext>
            </a:extLst>
          </p:cNvPr>
          <p:cNvPicPr>
            <a:picLocks noChangeAspect="1"/>
          </p:cNvPicPr>
          <p:nvPr/>
        </p:nvPicPr>
        <p:blipFill>
          <a:blip r:embed="rId6"/>
          <a:stretch>
            <a:fillRect/>
          </a:stretch>
        </p:blipFill>
        <p:spPr>
          <a:xfrm>
            <a:off x="7209322" y="1257300"/>
            <a:ext cx="4276232" cy="4214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7045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17142" y="1092199"/>
            <a:ext cx="7240958"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buFont typeface="+mj-lt"/>
              <a:buAutoNum type="arabicPeriod"/>
            </a:pPr>
            <a:r>
              <a:rPr lang="en-US" dirty="0"/>
              <a:t>What </a:t>
            </a:r>
            <a:r>
              <a:rPr lang="en-US" b="1" dirty="0"/>
              <a:t>types of tasks</a:t>
            </a:r>
            <a:r>
              <a:rPr lang="en-US" dirty="0"/>
              <a:t> does an early years practitioner perform on a typical day?</a:t>
            </a:r>
          </a:p>
          <a:p>
            <a:pPr marL="342900" indent="-342900" algn="l">
              <a:buFont typeface="+mj-lt"/>
              <a:buAutoNum type="arabicPeriod"/>
            </a:pPr>
            <a:r>
              <a:rPr lang="en-US" dirty="0"/>
              <a:t>Why is working with children in early years so</a:t>
            </a:r>
            <a:r>
              <a:rPr lang="en-US" b="1" dirty="0"/>
              <a:t> rewarding</a:t>
            </a:r>
            <a:r>
              <a:rPr lang="en-US" dirty="0"/>
              <a:t>, according Amy?</a:t>
            </a:r>
          </a:p>
          <a:p>
            <a:pPr marL="342900" indent="-342900" algn="l">
              <a:buFont typeface="+mj-lt"/>
              <a:buAutoNum type="arabicPeriod"/>
            </a:pPr>
            <a:r>
              <a:rPr lang="en-US" dirty="0"/>
              <a:t>What is the </a:t>
            </a:r>
            <a:r>
              <a:rPr lang="en-US" b="1" dirty="0"/>
              <a:t>role of play </a:t>
            </a:r>
            <a:r>
              <a:rPr lang="en-US" dirty="0"/>
              <a:t>in early years education?</a:t>
            </a:r>
          </a:p>
          <a:p>
            <a:pPr marL="342900" indent="-342900" algn="l">
              <a:buFont typeface="+mj-lt"/>
              <a:buAutoNum type="arabicPeriod"/>
            </a:pPr>
            <a:r>
              <a:rPr lang="en-US" dirty="0"/>
              <a:t>How did Amy </a:t>
            </a:r>
            <a:r>
              <a:rPr lang="en-US" b="1" dirty="0"/>
              <a:t>progress in her career</a:t>
            </a:r>
            <a:r>
              <a:rPr lang="en-US" dirty="0"/>
              <a:t>, and what </a:t>
            </a:r>
            <a:r>
              <a:rPr lang="en-US" b="1" dirty="0"/>
              <a:t>advice</a:t>
            </a:r>
            <a:r>
              <a:rPr lang="en-US" dirty="0"/>
              <a:t> does she have for someone interested in the field?</a:t>
            </a:r>
          </a:p>
        </p:txBody>
      </p:sp>
      <p:sp>
        <p:nvSpPr>
          <p:cNvPr id="2" name="Title 1">
            <a:extLst>
              <a:ext uri="{FF2B5EF4-FFF2-40B4-BE49-F238E27FC236}">
                <a16:creationId xmlns:a16="http://schemas.microsoft.com/office/drawing/2014/main" id="{2E35CAA0-026D-9EED-21CC-C7BE5B6B30A8}"/>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Early years practitioner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4F97CE18-7499-E496-CF7C-5270DAA859A9}"/>
              </a:ext>
            </a:extLst>
          </p:cNvPr>
          <p:cNvPicPr>
            <a:picLocks noChangeAspect="1"/>
          </p:cNvPicPr>
          <p:nvPr/>
        </p:nvPicPr>
        <p:blipFill>
          <a:blip r:embed="rId4"/>
          <a:stretch>
            <a:fillRect/>
          </a:stretch>
        </p:blipFill>
        <p:spPr>
          <a:xfrm>
            <a:off x="7947489" y="1409700"/>
            <a:ext cx="3827369" cy="3771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38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86C7E7-DF1F-32D9-F101-C121A0C0C02A}"/>
              </a:ext>
            </a:extLst>
          </p:cNvPr>
          <p:cNvPicPr>
            <a:picLocks noChangeAspect="1"/>
          </p:cNvPicPr>
          <p:nvPr/>
        </p:nvPicPr>
        <p:blipFill>
          <a:blip r:embed="rId3"/>
          <a:stretch>
            <a:fillRect/>
          </a:stretch>
        </p:blipFill>
        <p:spPr>
          <a:xfrm>
            <a:off x="7566489" y="1245676"/>
            <a:ext cx="1652725" cy="167663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519846"/>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521310" y="1293540"/>
            <a:ext cx="6768490"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early years practitioner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and watch Nawal’s interview.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Montessori teacher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health play specialist</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education</a:t>
            </a:r>
            <a:r>
              <a:rPr lang="en-GB" sz="2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920469" y="2274586"/>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13" name="Picture 12">
            <a:extLst>
              <a:ext uri="{FF2B5EF4-FFF2-40B4-BE49-F238E27FC236}">
                <a16:creationId xmlns:a16="http://schemas.microsoft.com/office/drawing/2014/main" id="{13905A63-1658-D89C-0DE6-5DD8CAD62593}"/>
              </a:ext>
            </a:extLst>
          </p:cNvPr>
          <p:cNvPicPr>
            <a:picLocks noChangeAspect="1"/>
          </p:cNvPicPr>
          <p:nvPr/>
        </p:nvPicPr>
        <p:blipFill>
          <a:blip r:embed="rId8"/>
          <a:stretch>
            <a:fillRect/>
          </a:stretch>
        </p:blipFill>
        <p:spPr>
          <a:xfrm>
            <a:off x="9634551" y="1245676"/>
            <a:ext cx="1652725" cy="167663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1E4756F-5B33-814A-32C3-CB4EB2091588}"/>
              </a:ext>
            </a:extLst>
          </p:cNvPr>
          <p:cNvPicPr>
            <a:picLocks noChangeAspect="1"/>
          </p:cNvPicPr>
          <p:nvPr/>
        </p:nvPicPr>
        <p:blipFill>
          <a:blip r:embed="rId9"/>
          <a:stretch>
            <a:fillRect/>
          </a:stretch>
        </p:blipFill>
        <p:spPr>
          <a:xfrm>
            <a:off x="7566489" y="3107632"/>
            <a:ext cx="1652725" cy="174190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55B0D22-D434-962F-157C-23DF73A471F8}"/>
              </a:ext>
            </a:extLst>
          </p:cNvPr>
          <p:cNvPicPr>
            <a:picLocks noChangeAspect="1"/>
          </p:cNvPicPr>
          <p:nvPr/>
        </p:nvPicPr>
        <p:blipFill>
          <a:blip r:embed="rId10"/>
          <a:stretch>
            <a:fillRect/>
          </a:stretch>
        </p:blipFill>
        <p:spPr>
          <a:xfrm>
            <a:off x="9634551" y="3107632"/>
            <a:ext cx="1652725" cy="1741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6573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9328-03FB-A601-FC96-71FB5453D7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08F4511-95B8-96DF-53CE-BF4C2BDC49D6}"/>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F2227936-87B0-187E-FCAF-FECC68454A01}"/>
              </a:ext>
            </a:extLst>
          </p:cNvPr>
          <p:cNvSpPr txBox="1"/>
          <p:nvPr/>
        </p:nvSpPr>
        <p:spPr>
          <a:xfrm>
            <a:off x="220756" y="1220766"/>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51A984C1-5A35-3767-175D-EFF7BA0FD728}"/>
              </a:ext>
            </a:extLst>
          </p:cNvPr>
          <p:cNvPicPr>
            <a:picLocks noChangeAspect="1"/>
          </p:cNvPicPr>
          <p:nvPr/>
        </p:nvPicPr>
        <p:blipFill>
          <a:blip r:embed="rId3"/>
          <a:stretch>
            <a:fillRect/>
          </a:stretch>
        </p:blipFill>
        <p:spPr>
          <a:xfrm>
            <a:off x="9026127" y="620233"/>
            <a:ext cx="2802703" cy="169266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BD0FBA7-1252-6242-21D7-221E571B573A}"/>
              </a:ext>
            </a:extLst>
          </p:cNvPr>
          <p:cNvSpPr txBox="1"/>
          <p:nvPr/>
        </p:nvSpPr>
        <p:spPr>
          <a:xfrm>
            <a:off x="279121" y="2859933"/>
            <a:ext cx="3849126" cy="156171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Virtual work experience with Get Into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a:t>
            </a:r>
            <a:r>
              <a:rPr kumimoji="0" lang="en-GB" sz="2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eaching</a:t>
            </a:r>
            <a:endPar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phic 9" descr="Line arrow: Counter-clockwise curve with solid fill">
            <a:extLst>
              <a:ext uri="{FF2B5EF4-FFF2-40B4-BE49-F238E27FC236}">
                <a16:creationId xmlns:a16="http://schemas.microsoft.com/office/drawing/2014/main" id="{8679C9FB-746E-63CC-1F71-DD810E654F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108B211D-1537-B053-4EAF-CC3981DF683E}"/>
              </a:ext>
            </a:extLst>
          </p:cNvPr>
          <p:cNvPicPr>
            <a:picLocks noChangeAspect="1"/>
          </p:cNvPicPr>
          <p:nvPr/>
        </p:nvPicPr>
        <p:blipFill>
          <a:blip r:embed="rId6"/>
          <a:stretch>
            <a:fillRect/>
          </a:stretch>
        </p:blipFill>
        <p:spPr>
          <a:xfrm>
            <a:off x="4013345" y="2164318"/>
            <a:ext cx="2687071" cy="342056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0F1D7B8-0E1C-8156-9001-3192C6D7FB69}"/>
              </a:ext>
            </a:extLst>
          </p:cNvPr>
          <p:cNvPicPr>
            <a:picLocks noChangeAspect="1"/>
          </p:cNvPicPr>
          <p:nvPr/>
        </p:nvPicPr>
        <p:blipFill>
          <a:blip r:embed="rId7"/>
          <a:stretch>
            <a:fillRect/>
          </a:stretch>
        </p:blipFill>
        <p:spPr>
          <a:xfrm>
            <a:off x="8058984" y="2697214"/>
            <a:ext cx="3305156" cy="29465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68919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987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January</a:t>
            </a:r>
          </a:p>
        </p:txBody>
      </p:sp>
    </p:spTree>
    <p:extLst>
      <p:ext uri="{BB962C8B-B14F-4D97-AF65-F5344CB8AC3E}">
        <p14:creationId xmlns:p14="http://schemas.microsoft.com/office/powerpoint/2010/main" val="2891232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latin typeface="Open Sans" panose="020B0606030504020204" pitchFamily="34" charset="0"/>
                <a:ea typeface="Open Sans" panose="020B0606030504020204" pitchFamily="34" charset="0"/>
                <a:cs typeface="Open Sans" panose="020B0606030504020204" pitchFamily="34" charset="0"/>
              </a:rPr>
              <a:t>Nursing and </a:t>
            </a:r>
          </a:p>
          <a:p>
            <a:pPr lvl="0" algn="ctr">
              <a:lnSpc>
                <a:spcPct val="120000"/>
              </a:lnSpc>
              <a:defRPr/>
            </a:pPr>
            <a:r>
              <a:rPr lang="en-GB" sz="3600" b="1" dirty="0">
                <a:latin typeface="Open Sans" panose="020B0606030504020204" pitchFamily="34" charset="0"/>
                <a:ea typeface="Open Sans" panose="020B0606030504020204" pitchFamily="34" charset="0"/>
                <a:cs typeface="Open Sans" panose="020B0606030504020204" pitchFamily="34" charset="0"/>
              </a:rPr>
              <a:t>midwifery</a:t>
            </a:r>
            <a:endParaRPr kumimoji="0" lang="en-GB" sz="3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0" name="Graphic 9" descr="Doctor male with solid fill">
            <a:extLst>
              <a:ext uri="{FF2B5EF4-FFF2-40B4-BE49-F238E27FC236}">
                <a16:creationId xmlns:a16="http://schemas.microsoft.com/office/drawing/2014/main" id="{1A2A5D67-7B10-0245-CDB0-BC635F5A7A0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69527" y="1175077"/>
            <a:ext cx="914400" cy="914400"/>
          </a:xfrm>
          <a:prstGeom prst="rect">
            <a:avLst/>
          </a:prstGeom>
        </p:spPr>
      </p:pic>
      <p:pic>
        <p:nvPicPr>
          <p:cNvPr id="13" name="Graphic 12" descr="Pregnant lady with solid fill">
            <a:extLst>
              <a:ext uri="{FF2B5EF4-FFF2-40B4-BE49-F238E27FC236}">
                <a16:creationId xmlns:a16="http://schemas.microsoft.com/office/drawing/2014/main" id="{C866F7C2-C0FF-3F17-2F79-94E51D4945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9969" y="2217452"/>
            <a:ext cx="1166578" cy="1166578"/>
          </a:xfrm>
          <a:prstGeom prst="rect">
            <a:avLst/>
          </a:prstGeom>
        </p:spPr>
      </p:pic>
      <p:pic>
        <p:nvPicPr>
          <p:cNvPr id="7" name="Picture 6">
            <a:hlinkClick r:id="rId9"/>
            <a:extLst>
              <a:ext uri="{FF2B5EF4-FFF2-40B4-BE49-F238E27FC236}">
                <a16:creationId xmlns:a16="http://schemas.microsoft.com/office/drawing/2014/main" id="{33E0A41A-EF73-4141-3E0D-4340692B3094}"/>
              </a:ext>
            </a:extLst>
          </p:cNvPr>
          <p:cNvPicPr>
            <a:picLocks noChangeAspect="1"/>
          </p:cNvPicPr>
          <p:nvPr/>
        </p:nvPicPr>
        <p:blipFill>
          <a:blip r:embed="rId10"/>
          <a:stretch>
            <a:fillRect/>
          </a:stretch>
        </p:blipFill>
        <p:spPr>
          <a:xfrm>
            <a:off x="7114197" y="1290827"/>
            <a:ext cx="3896703" cy="4276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78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Nursing and midwifery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419100" y="1361968"/>
            <a:ext cx="6311899" cy="2206732"/>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nursing and midwifery</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kumimoji="0" lang="en-GB" sz="21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Adijatu</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studying </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children and young people’s nursing.</a:t>
            </a:r>
            <a:endPar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68754C6-D3B2-413C-BE8A-43DCA8EC2594}"/>
              </a:ext>
            </a:extLst>
          </p:cNvPr>
          <p:cNvSpPr txBox="1"/>
          <p:nvPr/>
        </p:nvSpPr>
        <p:spPr>
          <a:xfrm>
            <a:off x="419100" y="3783570"/>
            <a:ext cx="6311899" cy="171246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 the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rewards and challenges</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of working with sick children. </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6599" y="5038830"/>
            <a:ext cx="914400" cy="914400"/>
          </a:xfrm>
          <a:prstGeom prst="rect">
            <a:avLst/>
          </a:prstGeom>
        </p:spPr>
      </p:pic>
      <p:pic>
        <p:nvPicPr>
          <p:cNvPr id="9" name="Picture 8">
            <a:hlinkClick r:id="rId5"/>
            <a:extLst>
              <a:ext uri="{FF2B5EF4-FFF2-40B4-BE49-F238E27FC236}">
                <a16:creationId xmlns:a16="http://schemas.microsoft.com/office/drawing/2014/main" id="{33BE9667-5345-3EDD-8331-808D92C6B599}"/>
              </a:ext>
            </a:extLst>
          </p:cNvPr>
          <p:cNvPicPr>
            <a:picLocks noChangeAspect="1"/>
          </p:cNvPicPr>
          <p:nvPr/>
        </p:nvPicPr>
        <p:blipFill>
          <a:blip r:embed="rId6"/>
          <a:stretch>
            <a:fillRect/>
          </a:stretch>
        </p:blipFill>
        <p:spPr>
          <a:xfrm>
            <a:off x="7114197" y="1290827"/>
            <a:ext cx="3896703" cy="4276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314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98585" y="1007397"/>
            <a:ext cx="7150079" cy="48346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spcAft>
                <a:spcPts val="1200"/>
              </a:spcAft>
              <a:buFont typeface="+mj-lt"/>
              <a:buAutoNum type="arabicPeriod"/>
            </a:pPr>
            <a:r>
              <a:rPr lang="en-US" dirty="0"/>
              <a:t>What do </a:t>
            </a:r>
            <a:r>
              <a:rPr lang="en-US" b="1" dirty="0"/>
              <a:t>children’s nurses </a:t>
            </a:r>
            <a:r>
              <a:rPr lang="en-US" dirty="0"/>
              <a:t>do during their placements and practical training?</a:t>
            </a:r>
          </a:p>
          <a:p>
            <a:pPr marL="342900" indent="-342900" algn="l">
              <a:spcAft>
                <a:spcPts val="1200"/>
              </a:spcAft>
              <a:buFont typeface="+mj-lt"/>
              <a:buAutoNum type="arabicPeriod"/>
            </a:pPr>
            <a:r>
              <a:rPr lang="en-US" dirty="0"/>
              <a:t>Why are </a:t>
            </a:r>
            <a:r>
              <a:rPr lang="en-US" b="1" dirty="0"/>
              <a:t>self-care</a:t>
            </a:r>
            <a:r>
              <a:rPr lang="en-US" dirty="0"/>
              <a:t> and </a:t>
            </a:r>
            <a:r>
              <a:rPr lang="en-US" b="1" dirty="0"/>
              <a:t>resilience</a:t>
            </a:r>
            <a:r>
              <a:rPr lang="en-US" dirty="0"/>
              <a:t> important for a career in children’s nursing?</a:t>
            </a:r>
          </a:p>
          <a:p>
            <a:pPr marL="342900" indent="-342900" algn="l">
              <a:spcAft>
                <a:spcPts val="1200"/>
              </a:spcAft>
              <a:buFont typeface="+mj-lt"/>
              <a:buAutoNum type="arabicPeriod"/>
            </a:pPr>
            <a:r>
              <a:rPr lang="en-US" dirty="0"/>
              <a:t>What kind of</a:t>
            </a:r>
            <a:r>
              <a:rPr lang="en-US" b="1" dirty="0"/>
              <a:t> skills </a:t>
            </a:r>
            <a:r>
              <a:rPr lang="en-US" dirty="0"/>
              <a:t>or</a:t>
            </a:r>
            <a:r>
              <a:rPr lang="en-US" b="1" dirty="0"/>
              <a:t> experiences </a:t>
            </a:r>
            <a:r>
              <a:rPr lang="en-US" dirty="0"/>
              <a:t>are helpful when applying for a nursing degree?</a:t>
            </a:r>
          </a:p>
          <a:p>
            <a:pPr marL="342900" indent="-342900" algn="l">
              <a:spcAft>
                <a:spcPts val="1200"/>
              </a:spcAft>
              <a:buFont typeface="+mj-lt"/>
              <a:buAutoNum type="arabicPeriod"/>
            </a:pPr>
            <a:r>
              <a:rPr lang="en-US" dirty="0"/>
              <a:t>How is studying children’s nursing at university </a:t>
            </a:r>
            <a:r>
              <a:rPr lang="en-US" b="1" dirty="0"/>
              <a:t>different from school or college</a:t>
            </a:r>
            <a:r>
              <a:rPr lang="en-US" dirty="0"/>
              <a: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January’s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Nursing and midwifery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hlinkClick r:id="rId3"/>
            <a:extLst>
              <a:ext uri="{FF2B5EF4-FFF2-40B4-BE49-F238E27FC236}">
                <a16:creationId xmlns:a16="http://schemas.microsoft.com/office/drawing/2014/main" id="{2ACFC604-CAD3-F7E5-55D7-0E35AB475C30}"/>
              </a:ext>
            </a:extLst>
          </p:cNvPr>
          <p:cNvPicPr>
            <a:picLocks noChangeAspect="1"/>
          </p:cNvPicPr>
          <p:nvPr/>
        </p:nvPicPr>
        <p:blipFill>
          <a:blip r:embed="rId4"/>
          <a:stretch>
            <a:fillRect/>
          </a:stretch>
        </p:blipFill>
        <p:spPr>
          <a:xfrm>
            <a:off x="7947489" y="1409701"/>
            <a:ext cx="3694697" cy="4054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6418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B603A4-3D7B-1E3B-2946-C6A26716065F}"/>
              </a:ext>
            </a:extLst>
          </p:cNvPr>
          <p:cNvSpPr txBox="1"/>
          <p:nvPr/>
        </p:nvSpPr>
        <p:spPr>
          <a:xfrm>
            <a:off x="177949" y="1122675"/>
            <a:ext cx="7513000"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400" b="1" dirty="0">
                <a:latin typeface="Open sans" panose="020B0606030504020204" pitchFamily="34" charset="0"/>
                <a:ea typeface="Open sans" panose="020B0606030504020204" pitchFamily="34" charset="0"/>
                <a:cs typeface="Open sans" panose="020B0606030504020204" pitchFamily="34" charset="0"/>
              </a:rPr>
              <a:t>nursing and midwifery</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allied health</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nurse</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midwife</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61465646-8DF2-500D-DA64-A2AD04CF0B56}"/>
              </a:ext>
            </a:extLst>
          </p:cNvPr>
          <p:cNvPicPr>
            <a:picLocks noChangeAspect="1"/>
          </p:cNvPicPr>
          <p:nvPr/>
        </p:nvPicPr>
        <p:blipFill>
          <a:blip r:embed="rId3"/>
          <a:stretch>
            <a:fillRect/>
          </a:stretch>
        </p:blipFill>
        <p:spPr>
          <a:xfrm>
            <a:off x="7406362" y="1033583"/>
            <a:ext cx="1798499" cy="191232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64395"/>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890918" y="2076825"/>
            <a:ext cx="512635" cy="512635"/>
          </a:xfrm>
          <a:prstGeom prst="rect">
            <a:avLst/>
          </a:prstGeom>
        </p:spPr>
      </p:pic>
      <p:pic>
        <p:nvPicPr>
          <p:cNvPr id="14" name="Picture 13">
            <a:extLst>
              <a:ext uri="{FF2B5EF4-FFF2-40B4-BE49-F238E27FC236}">
                <a16:creationId xmlns:a16="http://schemas.microsoft.com/office/drawing/2014/main" id="{0EC1AAF2-B305-CD35-8CD4-2F860AEE467F}"/>
              </a:ext>
            </a:extLst>
          </p:cNvPr>
          <p:cNvPicPr>
            <a:picLocks noChangeAspect="1"/>
          </p:cNvPicPr>
          <p:nvPr/>
        </p:nvPicPr>
        <p:blipFill>
          <a:blip r:embed="rId8"/>
          <a:stretch>
            <a:fillRect/>
          </a:stretch>
        </p:blipFill>
        <p:spPr>
          <a:xfrm>
            <a:off x="9522861" y="1033583"/>
            <a:ext cx="1798499" cy="191232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0705C6C-4B49-6CC3-60AB-673B225F384C}"/>
              </a:ext>
            </a:extLst>
          </p:cNvPr>
          <p:cNvPicPr>
            <a:picLocks noChangeAspect="1"/>
          </p:cNvPicPr>
          <p:nvPr/>
        </p:nvPicPr>
        <p:blipFill>
          <a:blip r:embed="rId9"/>
          <a:stretch>
            <a:fillRect/>
          </a:stretch>
        </p:blipFill>
        <p:spPr>
          <a:xfrm>
            <a:off x="7405774" y="3081481"/>
            <a:ext cx="1798499" cy="188566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491FDD6-27D9-512E-0FAC-F2A4DF0055A3}"/>
              </a:ext>
            </a:extLst>
          </p:cNvPr>
          <p:cNvPicPr>
            <a:picLocks noChangeAspect="1"/>
          </p:cNvPicPr>
          <p:nvPr/>
        </p:nvPicPr>
        <p:blipFill>
          <a:blip r:embed="rId10"/>
          <a:stretch>
            <a:fillRect/>
          </a:stretch>
        </p:blipFill>
        <p:spPr>
          <a:xfrm>
            <a:off x="9522861" y="3097653"/>
            <a:ext cx="1798499" cy="1885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8014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83706"/>
      </p:ext>
    </p:extLst>
  </p:cSld>
  <p:clrMapOvr>
    <a:masterClrMapping/>
  </p:clrMapOvr>
</p:sld>
</file>

<file path=ppt/theme/theme1.xml><?xml version="1.0" encoding="utf-8"?>
<a:theme xmlns:a="http://schemas.openxmlformats.org/drawingml/2006/main" name="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13854</TotalTime>
  <Words>10975</Words>
  <Application>Microsoft Office PowerPoint</Application>
  <PresentationFormat>Widescreen</PresentationFormat>
  <Paragraphs>1058</Paragraphs>
  <Slides>93</Slides>
  <Notes>79</Notes>
  <HiddenSlides>0</HiddenSlides>
  <MMClips>0</MMClips>
  <ScaleCrop>false</ScaleCrop>
  <HeadingPairs>
    <vt:vector size="4" baseType="variant">
      <vt:variant>
        <vt:lpstr>Theme</vt:lpstr>
      </vt:variant>
      <vt:variant>
        <vt:i4>2</vt:i4>
      </vt:variant>
      <vt:variant>
        <vt:lpstr>Slide Titles</vt:lpstr>
      </vt:variant>
      <vt:variant>
        <vt:i4>93</vt:i4>
      </vt:variant>
    </vt:vector>
  </HeadingPairs>
  <TitlesOfParts>
    <vt:vector size="95" baseType="lpstr">
      <vt:lpstr>Office Theme</vt:lpstr>
      <vt:lpstr>4_Office Theme</vt:lpstr>
      <vt:lpstr>PowerPoint Presentation</vt:lpstr>
      <vt:lpstr>January</vt:lpstr>
      <vt:lpstr>PowerPoint Presentation</vt:lpstr>
      <vt:lpstr>January’s career of the month is…</vt:lpstr>
      <vt:lpstr>January’s career of the month is… Chemical technician</vt:lpstr>
      <vt:lpstr>January’s career of the month is… Chemical technician</vt:lpstr>
      <vt:lpstr>Curious about this career? Discover more on Unifrog!</vt:lpstr>
      <vt:lpstr>Further exploration</vt:lpstr>
      <vt:lpstr>PowerPoint Presentation</vt:lpstr>
      <vt:lpstr>PowerPoint Presentation</vt:lpstr>
      <vt:lpstr>January’s subject of the month is…</vt:lpstr>
      <vt:lpstr>January’s subject of the month is… Japanese studies</vt:lpstr>
      <vt:lpstr>January’s subject of the month is… Japanese studies</vt:lpstr>
      <vt:lpstr>Fascinated by this field? Find out more on Unifrog!</vt:lpstr>
      <vt:lpstr>PowerPoint Presentation</vt:lpstr>
      <vt:lpstr>PowerPoint Presentation</vt:lpstr>
      <vt:lpstr>January’s career of the month is…</vt:lpstr>
      <vt:lpstr>January’s subject of the month is… Biotechnologist</vt:lpstr>
      <vt:lpstr>January’s subject of the month is… Biotechnologist</vt:lpstr>
      <vt:lpstr>Curious about this career? Discover more on Unifrog!</vt:lpstr>
      <vt:lpstr>Further exploration</vt:lpstr>
      <vt:lpstr>PowerPoint Presentation</vt:lpstr>
      <vt:lpstr>PowerPoint Presentation</vt:lpstr>
      <vt:lpstr>January’s subject of the month is…</vt:lpstr>
      <vt:lpstr>January’s subject of the month is… Business and management</vt:lpstr>
      <vt:lpstr>January’s subject of the month is… Business and management</vt:lpstr>
      <vt:lpstr>Fascinated by this field? Find out more on Unifrog!</vt:lpstr>
      <vt:lpstr>PowerPoint Presentation</vt:lpstr>
      <vt:lpstr>PowerPoint Presentation</vt:lpstr>
      <vt:lpstr>January’s career of the month is…</vt:lpstr>
      <vt:lpstr>January’s career of the month is… Ecologist</vt:lpstr>
      <vt:lpstr>January’s career of the month is… Ecologist</vt:lpstr>
      <vt:lpstr>Curious about this career? Discover more on Unifrog!</vt:lpstr>
      <vt:lpstr>PowerPoint Presentation</vt:lpstr>
      <vt:lpstr>PowerPoint Presentation</vt:lpstr>
      <vt:lpstr>January’s subject of the month is…</vt:lpstr>
      <vt:lpstr>PowerPoint Presentation</vt:lpstr>
      <vt:lpstr>PowerPoint Presentation</vt:lpstr>
      <vt:lpstr>Fascinated by this field? Find out more on Unifrog!</vt:lpstr>
      <vt:lpstr>PowerPoint Presentation</vt:lpstr>
      <vt:lpstr>PowerPoint Presentation</vt:lpstr>
      <vt:lpstr>January’s career of the month is…</vt:lpstr>
      <vt:lpstr>January’s career of the month is… Armed forces personnel</vt:lpstr>
      <vt:lpstr>January’s career of the month is… Armed forces personnel</vt:lpstr>
      <vt:lpstr>Curious about this career? Discover more on Unifrog!</vt:lpstr>
      <vt:lpstr>Further exploration</vt:lpstr>
      <vt:lpstr>PowerPoint Presentation</vt:lpstr>
      <vt:lpstr>PowerPoint Presentation</vt:lpstr>
      <vt:lpstr>January’s subject of the month is…</vt:lpstr>
      <vt:lpstr>PowerPoint Presentation</vt:lpstr>
      <vt:lpstr>PowerPoint Presentation</vt:lpstr>
      <vt:lpstr>Fascinated by this field? Find out more on Unifrog!</vt:lpstr>
      <vt:lpstr>PowerPoint Presentation</vt:lpstr>
      <vt:lpstr>PowerPoint Presentation</vt:lpstr>
      <vt:lpstr>January’s career of the month is…</vt:lpstr>
      <vt:lpstr>January’s career of the month is… Audiologist </vt:lpstr>
      <vt:lpstr>January’s career of the month is… Audiologist </vt:lpstr>
      <vt:lpstr>Curious about this career? Discover more on Unifrog!</vt:lpstr>
      <vt:lpstr>PowerPoint Presentation</vt:lpstr>
      <vt:lpstr>PowerPoint Presentation</vt:lpstr>
      <vt:lpstr>January’s subject of the month is…</vt:lpstr>
      <vt:lpstr>January’s subject of the month is… Criminology</vt:lpstr>
      <vt:lpstr>January’s subject of the month is… Criminology</vt:lpstr>
      <vt:lpstr>Fascinated by this field? Find out more on Unifrog!</vt:lpstr>
      <vt:lpstr>Further exploration</vt:lpstr>
      <vt:lpstr>PowerPoint Presentation</vt:lpstr>
      <vt:lpstr>PowerPoint Presentation</vt:lpstr>
      <vt:lpstr>January’s career of the month is…</vt:lpstr>
      <vt:lpstr>January’s career of the month is… Broadcast journalist</vt:lpstr>
      <vt:lpstr>January’s career of the month is… Broadcast journalist</vt:lpstr>
      <vt:lpstr>Curious about this career? Discover more on Unifrog!</vt:lpstr>
      <vt:lpstr>Further exploration</vt:lpstr>
      <vt:lpstr>PowerPoint Presentation</vt:lpstr>
      <vt:lpstr>PowerPoint Presentation</vt:lpstr>
      <vt:lpstr>January’s subject of the month is…</vt:lpstr>
      <vt:lpstr>January’s subject of the month is… Chemical engineering</vt:lpstr>
      <vt:lpstr>January’s subject of the month is… Chemical engineering</vt:lpstr>
      <vt:lpstr>Fascinated by this field? Find out more on Unifrog!</vt:lpstr>
      <vt:lpstr>Further exploration</vt:lpstr>
      <vt:lpstr>PowerPoint Presentation</vt:lpstr>
      <vt:lpstr>PowerPoint Presentation</vt:lpstr>
      <vt:lpstr>January’s career of the month is…</vt:lpstr>
      <vt:lpstr>January’s career of the month is… Early years practitioner</vt:lpstr>
      <vt:lpstr>January’s career of the month is… Early years practitioner</vt:lpstr>
      <vt:lpstr>Curious about this career? Discover more on Unifrog!</vt:lpstr>
      <vt:lpstr>Further exploration</vt:lpstr>
      <vt:lpstr>PowerPoint Presentation</vt:lpstr>
      <vt:lpstr>PowerPoint Presentation</vt:lpstr>
      <vt:lpstr>January’s subject of the month is…</vt:lpstr>
      <vt:lpstr>January’s subject of the month is… Nursing and midwifery</vt:lpstr>
      <vt:lpstr>January’s subject of the month is… Nursing and midwifery</vt:lpstr>
      <vt:lpstr>Fascinated by this field? Find out more on Unifrog!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Adkins</dc:creator>
  <cp:lastModifiedBy>Lauren Uddin-Moss</cp:lastModifiedBy>
  <cp:revision>1518</cp:revision>
  <dcterms:created xsi:type="dcterms:W3CDTF">2021-12-13T14:38:16Z</dcterms:created>
  <dcterms:modified xsi:type="dcterms:W3CDTF">2025-02-10T13:29:13Z</dcterms:modified>
</cp:coreProperties>
</file>