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92"/>
  </p:notesMasterIdLst>
  <p:sldIdLst>
    <p:sldId id="740" r:id="rId3"/>
    <p:sldId id="1094" r:id="rId4"/>
    <p:sldId id="256" r:id="rId5"/>
    <p:sldId id="966" r:id="rId6"/>
    <p:sldId id="1008" r:id="rId7"/>
    <p:sldId id="1009" r:id="rId8"/>
    <p:sldId id="878" r:id="rId9"/>
    <p:sldId id="1110" r:id="rId10"/>
    <p:sldId id="400" r:id="rId11"/>
    <p:sldId id="1010" r:id="rId12"/>
    <p:sldId id="1011" r:id="rId13"/>
    <p:sldId id="1012" r:id="rId14"/>
    <p:sldId id="1013" r:id="rId15"/>
    <p:sldId id="1096" r:id="rId16"/>
    <p:sldId id="1016" r:id="rId17"/>
    <p:sldId id="1032" r:id="rId18"/>
    <p:sldId id="1033" r:id="rId19"/>
    <p:sldId id="1034" r:id="rId20"/>
    <p:sldId id="1035" r:id="rId21"/>
    <p:sldId id="1097" r:id="rId22"/>
    <p:sldId id="1037" r:id="rId23"/>
    <p:sldId id="1026" r:id="rId24"/>
    <p:sldId id="1027" r:id="rId25"/>
    <p:sldId id="1028" r:id="rId26"/>
    <p:sldId id="1029" r:id="rId27"/>
    <p:sldId id="1104" r:id="rId28"/>
    <p:sldId id="1031" r:id="rId29"/>
    <p:sldId id="1020" r:id="rId30"/>
    <p:sldId id="1021" r:id="rId31"/>
    <p:sldId id="1022" r:id="rId32"/>
    <p:sldId id="1023" r:id="rId33"/>
    <p:sldId id="1098" r:id="rId34"/>
    <p:sldId id="1025" r:id="rId35"/>
    <p:sldId id="1038" r:id="rId36"/>
    <p:sldId id="1039" r:id="rId37"/>
    <p:sldId id="1040" r:id="rId38"/>
    <p:sldId id="1041" r:id="rId39"/>
    <p:sldId id="1105" r:id="rId40"/>
    <p:sldId id="1092" r:id="rId41"/>
    <p:sldId id="1043" r:id="rId42"/>
    <p:sldId id="1044" r:id="rId43"/>
    <p:sldId id="1045" r:id="rId44"/>
    <p:sldId id="1046" r:id="rId45"/>
    <p:sldId id="1099" r:id="rId46"/>
    <p:sldId id="1049" r:id="rId47"/>
    <p:sldId id="1050" r:id="rId48"/>
    <p:sldId id="1051" r:id="rId49"/>
    <p:sldId id="1052" r:id="rId50"/>
    <p:sldId id="1053" r:id="rId51"/>
    <p:sldId id="1106" r:id="rId52"/>
    <p:sldId id="1061" r:id="rId53"/>
    <p:sldId id="1055" r:id="rId54"/>
    <p:sldId id="1056" r:id="rId55"/>
    <p:sldId id="1057" r:id="rId56"/>
    <p:sldId id="1058" r:id="rId57"/>
    <p:sldId id="1100" r:id="rId58"/>
    <p:sldId id="1060" r:id="rId59"/>
    <p:sldId id="1062" r:id="rId60"/>
    <p:sldId id="1063" r:id="rId61"/>
    <p:sldId id="1064" r:id="rId62"/>
    <p:sldId id="1065" r:id="rId63"/>
    <p:sldId id="1107" r:id="rId64"/>
    <p:sldId id="1067" r:id="rId65"/>
    <p:sldId id="1068" r:id="rId66"/>
    <p:sldId id="1069" r:id="rId67"/>
    <p:sldId id="1070" r:id="rId68"/>
    <p:sldId id="1071" r:id="rId69"/>
    <p:sldId id="1101" r:id="rId70"/>
    <p:sldId id="1114" r:id="rId71"/>
    <p:sldId id="1073" r:id="rId72"/>
    <p:sldId id="1074" r:id="rId73"/>
    <p:sldId id="1075" r:id="rId74"/>
    <p:sldId id="1076" r:id="rId75"/>
    <p:sldId id="1077" r:id="rId76"/>
    <p:sldId id="1108" r:id="rId77"/>
    <p:sldId id="1079" r:id="rId78"/>
    <p:sldId id="1080" r:id="rId79"/>
    <p:sldId id="1081" r:id="rId80"/>
    <p:sldId id="1082" r:id="rId81"/>
    <p:sldId id="1083" r:id="rId82"/>
    <p:sldId id="1102" r:id="rId83"/>
    <p:sldId id="1116" r:id="rId84"/>
    <p:sldId id="1085" r:id="rId85"/>
    <p:sldId id="1086" r:id="rId86"/>
    <p:sldId id="1087" r:id="rId87"/>
    <p:sldId id="1088" r:id="rId88"/>
    <p:sldId id="1089" r:id="rId89"/>
    <p:sldId id="1109" r:id="rId90"/>
    <p:sldId id="1091"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79BBB-0E67-4D39-A556-4A747D80AFDD}">
          <p14:sldIdLst>
            <p14:sldId id="740"/>
            <p14:sldId id="1094"/>
          </p14:sldIdLst>
        </p14:section>
        <p14:section name="Year 7 career" id="{3217A35A-F6BC-4950-907F-8C09DF84E2E9}">
          <p14:sldIdLst>
            <p14:sldId id="256"/>
            <p14:sldId id="966"/>
            <p14:sldId id="1008"/>
            <p14:sldId id="1009"/>
            <p14:sldId id="878"/>
            <p14:sldId id="1110"/>
            <p14:sldId id="400"/>
          </p14:sldIdLst>
        </p14:section>
        <p14:section name="Year 7 subject" id="{3D3D4C5A-A613-4798-89C3-B546AE1CCA3E}">
          <p14:sldIdLst>
            <p14:sldId id="1010"/>
            <p14:sldId id="1011"/>
            <p14:sldId id="1012"/>
            <p14:sldId id="1013"/>
            <p14:sldId id="1096"/>
            <p14:sldId id="1016"/>
          </p14:sldIdLst>
        </p14:section>
        <p14:section name="Year 8 career" id="{FCE5492E-A7C5-41D1-9647-A7C87BFD4605}">
          <p14:sldIdLst>
            <p14:sldId id="1032"/>
            <p14:sldId id="1033"/>
            <p14:sldId id="1034"/>
            <p14:sldId id="1035"/>
            <p14:sldId id="1097"/>
            <p14:sldId id="1037"/>
          </p14:sldIdLst>
        </p14:section>
        <p14:section name="Year 8 subject" id="{E3516B76-60F0-4E52-9F25-8BA0AEC62408}">
          <p14:sldIdLst>
            <p14:sldId id="1026"/>
            <p14:sldId id="1027"/>
            <p14:sldId id="1028"/>
            <p14:sldId id="1029"/>
            <p14:sldId id="1104"/>
            <p14:sldId id="1031"/>
          </p14:sldIdLst>
        </p14:section>
        <p14:section name="Year 9 career" id="{BC52FCA3-5BBE-4017-8F2D-1CC1AD669B89}">
          <p14:sldIdLst>
            <p14:sldId id="1020"/>
            <p14:sldId id="1021"/>
            <p14:sldId id="1022"/>
            <p14:sldId id="1023"/>
            <p14:sldId id="1098"/>
            <p14:sldId id="1025"/>
          </p14:sldIdLst>
        </p14:section>
        <p14:section name="Year 9 subject" id="{A4D95E4F-D9EC-4006-B65F-23E69EE379AD}">
          <p14:sldIdLst>
            <p14:sldId id="1038"/>
            <p14:sldId id="1039"/>
            <p14:sldId id="1040"/>
            <p14:sldId id="1041"/>
            <p14:sldId id="1105"/>
            <p14:sldId id="1092"/>
          </p14:sldIdLst>
        </p14:section>
        <p14:section name="Year 10 career" id="{F7CF4A5B-ABE6-430A-8BD2-E0A95ADB9835}">
          <p14:sldIdLst>
            <p14:sldId id="1043"/>
            <p14:sldId id="1044"/>
            <p14:sldId id="1045"/>
            <p14:sldId id="1046"/>
            <p14:sldId id="1099"/>
            <p14:sldId id="1049"/>
          </p14:sldIdLst>
        </p14:section>
        <p14:section name="Year 10 subject" id="{76FD2251-8577-4AB1-B8BF-CFB1163872D0}">
          <p14:sldIdLst>
            <p14:sldId id="1050"/>
            <p14:sldId id="1051"/>
            <p14:sldId id="1052"/>
            <p14:sldId id="1053"/>
            <p14:sldId id="1106"/>
            <p14:sldId id="1061"/>
          </p14:sldIdLst>
        </p14:section>
        <p14:section name="Year 11 career" id="{E749F417-73A3-4945-8762-7B3C31E7DC2C}">
          <p14:sldIdLst>
            <p14:sldId id="1055"/>
            <p14:sldId id="1056"/>
            <p14:sldId id="1057"/>
            <p14:sldId id="1058"/>
            <p14:sldId id="1100"/>
            <p14:sldId id="1060"/>
          </p14:sldIdLst>
        </p14:section>
        <p14:section name="Year 11 subject" id="{36F782D0-D336-4964-9735-B829CDDCE332}">
          <p14:sldIdLst>
            <p14:sldId id="1062"/>
            <p14:sldId id="1063"/>
            <p14:sldId id="1064"/>
            <p14:sldId id="1065"/>
            <p14:sldId id="1107"/>
            <p14:sldId id="1067"/>
          </p14:sldIdLst>
        </p14:section>
        <p14:section name="Year 12 career" id="{077707E6-7E4C-4E20-A049-66A3EEDFC0DE}">
          <p14:sldIdLst>
            <p14:sldId id="1068"/>
            <p14:sldId id="1069"/>
            <p14:sldId id="1070"/>
            <p14:sldId id="1071"/>
            <p14:sldId id="1101"/>
            <p14:sldId id="1114"/>
            <p14:sldId id="1073"/>
          </p14:sldIdLst>
        </p14:section>
        <p14:section name="Year 12 subject" id="{B0B98E0A-66CE-4585-BC9D-DB5F2191A6FF}">
          <p14:sldIdLst>
            <p14:sldId id="1074"/>
            <p14:sldId id="1075"/>
            <p14:sldId id="1076"/>
            <p14:sldId id="1077"/>
            <p14:sldId id="1108"/>
            <p14:sldId id="1079"/>
          </p14:sldIdLst>
        </p14:section>
        <p14:section name="Year 13 career" id="{8C51FA2C-375B-4FB0-BDC7-9A8C682E3FC6}">
          <p14:sldIdLst>
            <p14:sldId id="1080"/>
            <p14:sldId id="1081"/>
            <p14:sldId id="1082"/>
            <p14:sldId id="1083"/>
            <p14:sldId id="1102"/>
            <p14:sldId id="1116"/>
            <p14:sldId id="1085"/>
          </p14:sldIdLst>
        </p14:section>
        <p14:section name="Year 13 subject" id="{3C7C8692-EB64-400E-BD41-82005C49929B}">
          <p14:sldIdLst>
            <p14:sldId id="1086"/>
            <p14:sldId id="1087"/>
            <p14:sldId id="1088"/>
            <p14:sldId id="1089"/>
            <p14:sldId id="1109"/>
            <p14:sldId id="10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D113E-AB4E-D874-9315-1DDF7A0A364F}" name="Emily Adkins" initials="EA" userId="221ef2226ed9685a" providerId="Windows Live"/>
  <p188:author id="{84778A66-3B65-C3C1-7F24-7E9D77E26929}" name="Lauren Uddin-Moss" initials="LU" userId="S::lauren@unifrogtrce.onmicrosoft.com::40fdc48f-fae8-45e7-b3be-e6ee3ef02e27" providerId="AD"/>
  <p188:author id="{9E6B8E73-77B9-C749-1960-4F789FA7ABEE}" name="Emily Adkins" initials="EA" userId="24de325377db37fc"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bel McDonald" initials="AM" lastIdx="113" clrIdx="0">
    <p:extLst>
      <p:ext uri="{19B8F6BF-5375-455C-9EA6-DF929625EA0E}">
        <p15:presenceInfo xmlns:p15="http://schemas.microsoft.com/office/powerpoint/2012/main" userId="df39f375605b57fc" providerId="Windows Live"/>
      </p:ext>
    </p:extLst>
  </p:cmAuthor>
  <p:cmAuthor id="2" name="Kate Garlick" initials="KG" lastIdx="14" clrIdx="1">
    <p:extLst>
      <p:ext uri="{19B8F6BF-5375-455C-9EA6-DF929625EA0E}">
        <p15:presenceInfo xmlns:p15="http://schemas.microsoft.com/office/powerpoint/2012/main" userId="247d839a940f1946" providerId="Windows Live"/>
      </p:ext>
    </p:extLst>
  </p:cmAuthor>
  <p:cmAuthor id="3" name="Emily Adkins" initials="EA" lastIdx="49" clrIdx="2">
    <p:extLst>
      <p:ext uri="{19B8F6BF-5375-455C-9EA6-DF929625EA0E}">
        <p15:presenceInfo xmlns:p15="http://schemas.microsoft.com/office/powerpoint/2012/main" userId="221ef2226ed968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90DC"/>
    <a:srgbClr val="DDC5ED"/>
    <a:srgbClr val="CBA7E3"/>
    <a:srgbClr val="ECDFF5"/>
    <a:srgbClr val="FFE699"/>
    <a:srgbClr val="FFC000"/>
    <a:srgbClr val="FFD966"/>
    <a:srgbClr val="FFF2CC"/>
    <a:srgbClr val="B7E9E9"/>
    <a:srgbClr val="BCB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4" autoAdjust="0"/>
    <p:restoredTop sz="72222" autoAdjust="0"/>
  </p:normalViewPr>
  <p:slideViewPr>
    <p:cSldViewPr snapToGrid="0">
      <p:cViewPr varScale="1">
        <p:scale>
          <a:sx n="80" d="100"/>
          <a:sy n="80" d="100"/>
        </p:scale>
        <p:origin x="798" y="8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 Id="rId9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AC97-46B4-4203-B359-6F6C3FB6D647}"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460CA-E4DF-44B0-820C-F2AC221EA031}" type="slidenum">
              <a:rPr lang="en-GB" smtClean="0"/>
              <a:t>‹#›</a:t>
            </a:fld>
            <a:endParaRPr lang="en-GB"/>
          </a:p>
        </p:txBody>
      </p:sp>
    </p:spTree>
    <p:extLst>
      <p:ext uri="{BB962C8B-B14F-4D97-AF65-F5344CB8AC3E}">
        <p14:creationId xmlns:p14="http://schemas.microsoft.com/office/powerpoint/2010/main" val="42022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ogle.com/url?q=https://www.unifrog.org/student/careers/direct/web-developer&amp;sa=D&amp;source=editors&amp;ust=1736863173968422&amp;usg=AOvVaw3meC_K-RtWcZTZypFAstqn"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Teacher’s notes:</a:t>
            </a:r>
            <a:endParaRPr lang="en-GB" b="0" u="none" dirty="0"/>
          </a:p>
          <a:p>
            <a:r>
              <a:rPr lang="en-GB" b="0" u="none" dirty="0"/>
              <a:t>To further support these benchmarks, you could arrange a talk from a former student, FE/HE institution, or employer about a subject/career featured each month. </a:t>
            </a:r>
            <a:endParaRPr lang="en-GB"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22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Classical</a:t>
            </a:r>
            <a:r>
              <a:rPr lang="en-GB" sz="1800" u="none" dirty="0"/>
              <a:t> studies</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2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unifrog.org/student/subjects/direct/classical-studies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indent="0">
              <a:buFont typeface="+mj-lt"/>
              <a:buNone/>
            </a:pPr>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742950" indent="-742950">
              <a:buFont typeface="+mj-lt"/>
              <a:buAutoNum type="arabicPeriod"/>
            </a:pPr>
            <a:r>
              <a:rPr lang="en-US" sz="4000" dirty="0"/>
              <a:t>You can learn about history, philosophy, archaeology, art, and literature, plus ancient Greek and Latin. It’s like exploring two different </a:t>
            </a:r>
            <a:r>
              <a:rPr lang="en-US" sz="4000" dirty="0" err="1"/>
              <a:t>civilisations</a:t>
            </a:r>
            <a:r>
              <a:rPr lang="en-US" sz="4000" dirty="0"/>
              <a:t> in one course!</a:t>
            </a:r>
          </a:p>
          <a:p>
            <a:pPr marL="742950" indent="-742950">
              <a:buFont typeface="+mj-lt"/>
              <a:buAutoNum type="arabicPeriod"/>
            </a:pPr>
            <a:r>
              <a:rPr lang="en-US" sz="5400" dirty="0"/>
              <a:t>The course needs precision, especially with grammar and translations, but understanding the beautiful language and stories makes it worth it.</a:t>
            </a:r>
          </a:p>
          <a:p>
            <a:pPr marL="742950" indent="-742950">
              <a:buFont typeface="+mj-lt"/>
              <a:buAutoNum type="arabicPeriod"/>
            </a:pPr>
            <a:r>
              <a:rPr lang="en-US" sz="5400" dirty="0"/>
              <a:t>It might include some early morning exercise, followed by morning language classes, library time for reading and essay work, and relaxing with friends in the evening.</a:t>
            </a:r>
          </a:p>
          <a:p>
            <a:pPr marL="742950" indent="-742950">
              <a:buFont typeface="+mj-lt"/>
              <a:buAutoNum type="arabicPeriod"/>
            </a:pPr>
            <a:r>
              <a:rPr lang="en-US" sz="7200" dirty="0"/>
              <a:t>If you enjoy archaeology or ancient history, studying classics and English lets you explore these areas further. Universities often provide support to help you learn ancient languages like Greek or Latin to deepen your understanding.</a:t>
            </a:r>
            <a:endParaRPr lang="en-US" sz="4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1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February’s career of the month for year 8 is: Chef.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0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C</a:t>
            </a:r>
            <a:r>
              <a:rPr lang="en-GB" sz="1800" u="none" dirty="0"/>
              <a:t>hef.</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8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unifrog.org/student/careers/direct/chef</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6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It would be exciting to travel to different places while doing a job you love. Cooking for people who work on the ship and at special events, like fancy dinners or themed nights, would also make each day interesting and different.</a:t>
            </a:r>
          </a:p>
          <a:p>
            <a:pPr marL="914400" indent="-914400">
              <a:buFont typeface="+mj-lt"/>
              <a:buAutoNum type="arabicPeriod"/>
            </a:pPr>
            <a:r>
              <a:rPr lang="en-US" sz="5400" dirty="0"/>
              <a:t>On a ship, you’d have to work in a smaller space and deal with the ship moving, which could make things tricky. But it could also be more exciting because you’d get to cook for lots of different people, including officers or even celebrities.</a:t>
            </a:r>
          </a:p>
          <a:p>
            <a:pPr marL="914400" indent="-914400">
              <a:buFont typeface="+mj-lt"/>
              <a:buAutoNum type="arabicPeriod"/>
            </a:pPr>
            <a:r>
              <a:rPr lang="en-US" sz="5400" dirty="0"/>
              <a:t>The ship moving could make it hard to keep everything steady, especially when the sea is rough. You’d need to learn how to secure things and work carefully to avoid accidents. It might take time to get used to, but </a:t>
            </a:r>
            <a:r>
              <a:rPr lang="en-US" sz="5400" dirty="0" err="1"/>
              <a:t>practising</a:t>
            </a:r>
            <a:r>
              <a:rPr lang="en-US" sz="5400" dirty="0"/>
              <a:t> and staying calm would help.</a:t>
            </a:r>
          </a:p>
          <a:p>
            <a:pPr marL="914400" indent="-914400">
              <a:buFont typeface="+mj-lt"/>
              <a:buAutoNum type="arabicPeriod"/>
            </a:pPr>
            <a:r>
              <a:rPr lang="en-US" sz="5400" dirty="0"/>
              <a:t>It could be really interesting because you’d get to see new places and meet different people while working. But it might also be hard to be away from family and friends for a long time, so you’d need to be ready for that part of the job.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79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8 is: </a:t>
            </a:r>
            <a:r>
              <a:rPr lang="en-GB" sz="1200" u="none" dirty="0">
                <a:effectLst/>
                <a:latin typeface="Times New Roman" panose="02020603050405020304" pitchFamily="18" charset="0"/>
                <a:ea typeface="Times New Roman" panose="02020603050405020304" pitchFamily="18" charset="0"/>
              </a:rPr>
              <a:t>Asian studies</a:t>
            </a:r>
            <a:r>
              <a:rPr lang="en-GB" u="none"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56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t>Teacher’s notes:</a:t>
            </a:r>
          </a:p>
          <a:p>
            <a:r>
              <a:rPr lang="en-GB" sz="1800" u="none" dirty="0"/>
              <a:t>There are separate PowerPoints available for each month of the academic year within the resource profile ‘Career and subject of the month’. </a:t>
            </a:r>
          </a:p>
          <a:p>
            <a:endParaRPr lang="en-GB" sz="1800" u="none" dirty="0"/>
          </a:p>
          <a:p>
            <a:r>
              <a:rPr lang="en-GB" sz="1800" u="none" dirty="0"/>
              <a:t>Click the hyperlinked text boxes on this slide to be taken to the slides for the year group selected.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Times New Roman" panose="02020603050405020304" pitchFamily="18" charset="0"/>
                <a:ea typeface="Times New Roman" panose="02020603050405020304" pitchFamily="18" charset="0"/>
              </a:rPr>
              <a:t>Click to reveal the subject of the month: Asian studies.</a:t>
            </a:r>
            <a:endParaRPr lang="en-GB" sz="1800" u="none" dirty="0"/>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56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unifrog.org/student/subjects/direct/Asian-studies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You can explore a wide range of topics, including literature, politics, history, and popular culture. If you have specific interests, like North Korea, there might even be opportunities to take </a:t>
            </a:r>
            <a:r>
              <a:rPr lang="en-US" sz="5400" dirty="0" err="1"/>
              <a:t>specialised</a:t>
            </a:r>
            <a:r>
              <a:rPr lang="en-US" sz="5400" dirty="0"/>
              <a:t> modules.</a:t>
            </a:r>
          </a:p>
          <a:p>
            <a:pPr marL="914400" indent="-914400">
              <a:buFont typeface="+mj-lt"/>
              <a:buAutoNum type="arabicPeriod"/>
            </a:pPr>
            <a:r>
              <a:rPr lang="en-US" sz="5400" dirty="0"/>
              <a:t>Having an open mind helps you explore areas you might not have considered before, like history or connections between different countries. It allows you to see every module as an opportunity to learn and grow.</a:t>
            </a:r>
          </a:p>
          <a:p>
            <a:pPr marL="914400" indent="-914400">
              <a:buFont typeface="+mj-lt"/>
              <a:buAutoNum type="arabicPeriod"/>
            </a:pPr>
            <a:r>
              <a:rPr lang="en-US" sz="5400" dirty="0"/>
              <a:t>Balancing historical, political, and language studies, along with a lot of reading, is key. You’ll need to </a:t>
            </a:r>
            <a:r>
              <a:rPr lang="en-US" sz="5400" dirty="0" err="1"/>
              <a:t>organise</a:t>
            </a:r>
            <a:r>
              <a:rPr lang="en-US" sz="5400" dirty="0"/>
              <a:t> your time and make connections between different subjects to succeed.</a:t>
            </a:r>
          </a:p>
          <a:p>
            <a:pPr marL="914400" indent="-914400">
              <a:buFont typeface="+mj-lt"/>
              <a:buAutoNum type="arabicPeriod"/>
            </a:pPr>
            <a:r>
              <a:rPr lang="en-US" sz="5400" dirty="0"/>
              <a:t>Learning about the history of countries like Japan and Korea helps you see how their past connects to their current culture and politics, giving you a deeper understanding of the region as a whole.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82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career of the month for year 9 is: </a:t>
            </a:r>
            <a:r>
              <a:rPr lang="en-GB" sz="1200" u="none" dirty="0">
                <a:effectLst/>
                <a:latin typeface="Times New Roman" panose="02020603050405020304" pitchFamily="18" charset="0"/>
                <a:ea typeface="Times New Roman" panose="02020603050405020304" pitchFamily="18" charset="0"/>
              </a:rPr>
              <a:t>Electronics engineer.</a:t>
            </a: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1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Electronics 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63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unifrog.org/student/careers/direct/electronics-engineer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1143000" indent="-1143000">
              <a:buFont typeface="+mj-lt"/>
              <a:buAutoNum type="arabicPeriod"/>
            </a:pPr>
            <a:r>
              <a:rPr lang="en-US" sz="7200" dirty="0"/>
              <a:t>The most interesting part would be knowing that the machines you work on help create important products, like inhalers, which can improve people’s health. It's exciting to think that the work you do directly affects people's lives in a positive way.</a:t>
            </a:r>
          </a:p>
          <a:p>
            <a:pPr marL="1143000" indent="-1143000">
              <a:buFont typeface="+mj-lt"/>
              <a:buAutoNum type="arabicPeriod"/>
            </a:pPr>
            <a:r>
              <a:rPr lang="en-US" sz="7200" dirty="0"/>
              <a:t>Traveling to different countries would be exciting because you get to see how other places work and learn new ideas. It would be cool to visit companies in countries like Germany or Italy and test out machines before they come to your own company. It’s a great chance to learn from other experts and experience new cultures.</a:t>
            </a:r>
          </a:p>
          <a:p>
            <a:pPr marL="1143000" indent="-1143000">
              <a:buFont typeface="+mj-lt"/>
              <a:buAutoNum type="arabicPeriod"/>
            </a:pPr>
            <a:r>
              <a:rPr lang="en-US" sz="7200" dirty="0"/>
              <a:t>You’d need problem-solving skills, good communication, and the ability to stay calm under pressure. When something goes wrong with a machine, you need to think clearly, talk to the right people to find solutions, and fix the issue quickly so production doesn’t stop.</a:t>
            </a:r>
          </a:p>
          <a:p>
            <a:pPr marL="1143000" indent="-1143000">
              <a:buFont typeface="+mj-lt"/>
              <a:buAutoNum type="arabicPeriod"/>
            </a:pPr>
            <a:r>
              <a:rPr lang="en-US" sz="9600" dirty="0"/>
              <a:t>Work experience helps you understand what electronics engineering is really like, lets you </a:t>
            </a:r>
            <a:r>
              <a:rPr lang="en-US" sz="9600" dirty="0" err="1"/>
              <a:t>practise</a:t>
            </a:r>
            <a:r>
              <a:rPr lang="en-US" sz="9600" dirty="0"/>
              <a:t> skills, and helps you decide which area of engineering you enjoy most.</a:t>
            </a:r>
            <a:endParaRPr lang="en-US" sz="7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404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7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indent="0">
              <a:buFont typeface="Arial" panose="020B0604020202020204" pitchFamily="34" charset="0"/>
              <a:buNone/>
            </a:pPr>
            <a:r>
              <a:rPr lang="en-GB" u="none" dirty="0"/>
              <a:t>February’s subject of the month for year 9 is: </a:t>
            </a:r>
            <a:r>
              <a:rPr lang="en-GB" sz="1200" b="0" u="none" dirty="0">
                <a:latin typeface="Open sans" panose="020B0606030504020204" pitchFamily="34" charset="0"/>
                <a:ea typeface="Open sans" panose="020B0606030504020204" pitchFamily="34" charset="0"/>
                <a:cs typeface="Open sans" panose="020B0606030504020204" pitchFamily="34" charset="0"/>
              </a:rPr>
              <a:t>E</a:t>
            </a:r>
            <a:r>
              <a:rPr lang="en-GB" sz="1200" b="0" dirty="0">
                <a:latin typeface="Open sans" panose="020B0606030504020204" pitchFamily="34" charset="0"/>
                <a:ea typeface="Open sans" panose="020B0606030504020204" pitchFamily="34" charset="0"/>
                <a:cs typeface="Open sans" panose="020B0606030504020204" pitchFamily="34" charset="0"/>
              </a:rPr>
              <a:t>conomics</a:t>
            </a:r>
            <a:r>
              <a:rPr lang="en-GB" sz="1200" b="0" u="none" dirty="0"/>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8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February’s career of the month for year 7 is: Multi-skilled engineer.</a:t>
            </a:r>
          </a:p>
        </p:txBody>
      </p:sp>
      <p:sp>
        <p:nvSpPr>
          <p:cNvPr id="4" name="Slide Number Placeholder 3"/>
          <p:cNvSpPr>
            <a:spLocks noGrp="1"/>
          </p:cNvSpPr>
          <p:nvPr>
            <p:ph type="sldNum" sz="quarter" idx="5"/>
          </p:nvPr>
        </p:nvSpPr>
        <p:spPr/>
        <p:txBody>
          <a:bodyPr/>
          <a:lstStyle/>
          <a:p>
            <a:fld id="{EF8460CA-E4DF-44B0-820C-F2AC221EA031}" type="slidenum">
              <a:rPr lang="en-GB" smtClean="0"/>
              <a:t>3</a:t>
            </a:fld>
            <a:endParaRPr lang="en-GB"/>
          </a:p>
        </p:txBody>
      </p:sp>
    </p:spTree>
    <p:extLst>
      <p:ext uri="{BB962C8B-B14F-4D97-AF65-F5344CB8AC3E}">
        <p14:creationId xmlns:p14="http://schemas.microsoft.com/office/powerpoint/2010/main" val="203914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Economics.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Please note, there are two videos for this profile – Ken and Matthew.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8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unifrog.org/student/subjects/direct/economics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indent="0">
              <a:buFont typeface="+mj-lt"/>
              <a:buNone/>
            </a:pPr>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1143000" indent="-1143000">
              <a:buFont typeface="+mj-lt"/>
              <a:buAutoNum type="arabicPeriod"/>
            </a:pPr>
            <a:r>
              <a:rPr lang="en-US" sz="7200" dirty="0"/>
              <a:t>I think </a:t>
            </a:r>
            <a:r>
              <a:rPr lang="en-US" sz="7200" dirty="0" err="1"/>
              <a:t>maths</a:t>
            </a:r>
            <a:r>
              <a:rPr lang="en-US" sz="7200" dirty="0"/>
              <a:t> will help, especially with graphs and numbers. Also, geography, because it talks about how countries work together and how resources are used, which sounds like what economics does.</a:t>
            </a:r>
          </a:p>
          <a:p>
            <a:pPr marL="1143000" indent="-1143000">
              <a:buFont typeface="+mj-lt"/>
              <a:buAutoNum type="arabicPeriod"/>
            </a:pPr>
            <a:r>
              <a:rPr lang="en-US" sz="7200" dirty="0"/>
              <a:t>I like reading about how businesses work and why prices go up and down. I also watch news about how the economy is doing, so I think economics might help me understand that better.</a:t>
            </a:r>
          </a:p>
          <a:p>
            <a:pPr marL="1143000" indent="-1143000">
              <a:buFont typeface="+mj-lt"/>
              <a:buAutoNum type="arabicPeriod"/>
            </a:pPr>
            <a:r>
              <a:rPr lang="en-US" sz="7200" dirty="0"/>
              <a:t>I could watch YouTube videos about economics or follow the news about businesses and countries. Maybe reading books or articles that explain how the world economy works would help too.</a:t>
            </a:r>
          </a:p>
          <a:p>
            <a:pPr marL="1143000" indent="-1143000">
              <a:buFont typeface="+mj-lt"/>
              <a:buAutoNum type="arabicPeriod"/>
            </a:pPr>
            <a:r>
              <a:rPr lang="en-US" sz="7200" dirty="0"/>
              <a:t>I could </a:t>
            </a:r>
            <a:r>
              <a:rPr lang="en-US" sz="7200" dirty="0" err="1"/>
              <a:t>practise</a:t>
            </a:r>
            <a:r>
              <a:rPr lang="en-US" sz="7200" dirty="0"/>
              <a:t> problem solving and looking at things from different angles, like when we do word problems in </a:t>
            </a:r>
            <a:r>
              <a:rPr lang="en-US" sz="7200" dirty="0" err="1"/>
              <a:t>maths</a:t>
            </a:r>
            <a:r>
              <a:rPr lang="en-US" sz="7200" dirty="0"/>
              <a:t>. Being able to figure out patterns in data could also help later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595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338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February’s career of the month for year 10 is: </a:t>
            </a:r>
            <a:r>
              <a:rPr lang="en-GB" sz="1200" b="0" u="none" dirty="0">
                <a:effectLst/>
                <a:latin typeface="Open sans" panose="020B0606030504020204" pitchFamily="34" charset="0"/>
                <a:ea typeface="Open sans" panose="020B0606030504020204" pitchFamily="34" charset="0"/>
                <a:cs typeface="Open sans" panose="020B0606030504020204" pitchFamily="34" charset="0"/>
              </a:rPr>
              <a:t>Web developer.</a:t>
            </a: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80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b="0" u="none" dirty="0">
                <a:effectLst/>
                <a:latin typeface="Open sans" panose="020B0606030504020204" pitchFamily="34" charset="0"/>
                <a:ea typeface="Open sans" panose="020B0606030504020204" pitchFamily="34" charset="0"/>
                <a:cs typeface="Open sans" panose="020B0606030504020204" pitchFamily="34" charset="0"/>
              </a:rPr>
              <a:t>Web developer.</a:t>
            </a:r>
            <a:endParaRPr kumimoji="0" lang="en-GB"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b="0" i="0" u="none" strike="noStrike" dirty="0">
              <a:solidFill>
                <a:srgbClr val="0B57D0"/>
              </a:solidFill>
              <a:effectLst/>
              <a:latin typeface="Google Sans"/>
              <a:hlinkClick r:id="rId3"/>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21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a:t>
            </a:r>
            <a:r>
              <a:rPr lang="en-GB" sz="1800" b="1" dirty="0">
                <a:latin typeface="Open sans" panose="020B0606030504020204" pitchFamily="34" charset="0"/>
                <a:ea typeface="Open sans" panose="020B0606030504020204" pitchFamily="34" charset="0"/>
                <a:cs typeface="Open sans" panose="020B0606030504020204" pitchFamily="34" charset="0"/>
              </a:rPr>
              <a:t>web-developer</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7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1143000" indent="-1143000">
              <a:buFont typeface="+mj-lt"/>
              <a:buAutoNum type="arabicPeriod"/>
            </a:pPr>
            <a:r>
              <a:rPr lang="en-US" sz="7200" dirty="0"/>
              <a:t>It’s rewarding to know your work helps a business succeed and stand out.</a:t>
            </a:r>
          </a:p>
          <a:p>
            <a:pPr marL="1143000" indent="-1143000">
              <a:buFont typeface="+mj-lt"/>
              <a:buAutoNum type="arabicPeriod"/>
            </a:pPr>
            <a:r>
              <a:rPr lang="en-US" sz="7200" dirty="0"/>
              <a:t>Learning about tech can open up a lot of career opportunities and help solve problems, for example, as a data analyst cybersecurity analyst, or software developer.</a:t>
            </a:r>
          </a:p>
          <a:p>
            <a:pPr marL="1143000" indent="-1143000">
              <a:buFont typeface="+mj-lt"/>
              <a:buAutoNum type="arabicPeriod"/>
            </a:pPr>
            <a:r>
              <a:rPr lang="en-US" sz="9600" dirty="0"/>
              <a:t>A web developer might struggle to balance what the client wants with what works best for users. For example, a client might ask for a fancy design, but it could make the website hard to navigate.</a:t>
            </a:r>
          </a:p>
          <a:p>
            <a:pPr marL="1143000" indent="-1143000">
              <a:buFont typeface="+mj-lt"/>
              <a:buAutoNum type="arabicPeriod"/>
            </a:pPr>
            <a:r>
              <a:rPr lang="en-US" sz="7200" dirty="0"/>
              <a:t>Creativity from arts subjects can help come up with new ideas and solutions in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3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57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10 is: </a:t>
            </a:r>
            <a:r>
              <a:rPr lang="en-GB" sz="1200" u="none" dirty="0">
                <a:effectLst/>
                <a:latin typeface="Times New Roman" panose="02020603050405020304" pitchFamily="18" charset="0"/>
                <a:ea typeface="Times New Roman" panose="02020603050405020304" pitchFamily="18" charset="0"/>
              </a:rPr>
              <a:t>Dentistry.</a:t>
            </a:r>
            <a:endParaRPr lang="en-GB" sz="120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60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Multi-skilled engineer.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Dentistry.</a:t>
            </a:r>
            <a:endParaRPr lang="en-GB" sz="1800" u="none" dirty="0"/>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3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unifrog.org/student/subjects/direct/dentistry</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037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lang="en-US" sz="5400" dirty="0" err="1"/>
              <a:t>Maths</a:t>
            </a:r>
            <a:r>
              <a:rPr lang="en-US" sz="5400" dirty="0"/>
              <a:t> and science – particularly biology could be helpful. Also, learning about health could be useful for understanding treatments and patient care.</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lang="en-US" sz="4000" dirty="0"/>
              <a:t>I’m surprised by how much teamwork is involved, not just working with patients but with other professionals in the dental team. Also, the balance of academic work and practical skills.</a:t>
            </a:r>
          </a:p>
          <a:p>
            <a:pPr marL="914400" marR="0" lvl="0" indent="-914400" algn="l" defTabSz="914400" rtl="0" eaLnBrk="1" fontAlgn="auto" latinLnBrk="0" hangingPunct="1">
              <a:lnSpc>
                <a:spcPct val="100000"/>
              </a:lnSpc>
              <a:spcBef>
                <a:spcPts val="0"/>
              </a:spcBef>
              <a:spcAft>
                <a:spcPts val="0"/>
              </a:spcAft>
              <a:buClrTx/>
              <a:buSzTx/>
              <a:buFont typeface="+mj-lt"/>
              <a:buAutoNum type="arabicPeriod"/>
              <a:tabLst/>
              <a:defRPr/>
            </a:pPr>
            <a:r>
              <a:rPr lang="en-US" sz="5400" dirty="0"/>
              <a:t>I could try shadowing a dentist to see how the profession works and learn how they interact with patients. </a:t>
            </a:r>
            <a:r>
              <a:rPr lang="en-US" sz="5400" dirty="0" err="1"/>
              <a:t>Practising</a:t>
            </a:r>
            <a:r>
              <a:rPr lang="en-US" sz="5400" dirty="0"/>
              <a:t> teamwork and communication would also be important for later.</a:t>
            </a:r>
          </a:p>
          <a:p>
            <a:pPr marL="914400" indent="-914400">
              <a:buFont typeface="+mj-lt"/>
              <a:buAutoNum type="arabicPeriod"/>
            </a:pPr>
            <a:r>
              <a:rPr lang="en-US" sz="5400" dirty="0"/>
              <a:t>I’d probably enjoy the hands-on experience with patients and working in the lab. It seems like a good mix of practical work and learning how to apply what you know.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85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23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career of the month for year 11 is: </a:t>
            </a:r>
            <a:r>
              <a:rPr lang="en-GB" sz="1200" b="0" dirty="0" err="1">
                <a:latin typeface="Open sans" panose="020B0606030504020204" pitchFamily="34" charset="0"/>
                <a:ea typeface="Open sans" panose="020B0606030504020204" pitchFamily="34" charset="0"/>
                <a:cs typeface="Open sans" panose="020B0606030504020204" pitchFamily="34" charset="0"/>
              </a:rPr>
              <a:t>Groundsperson</a:t>
            </a:r>
            <a:r>
              <a:rPr lang="en-GB" sz="1200" b="0" dirty="0">
                <a:latin typeface="Open sans" panose="020B0606030504020204" pitchFamily="34" charset="0"/>
                <a:ea typeface="Open sans" panose="020B0606030504020204" pitchFamily="34" charset="0"/>
                <a:cs typeface="Open sans" panose="020B0606030504020204" pitchFamily="34" charset="0"/>
              </a:rPr>
              <a:t>.</a:t>
            </a:r>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173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err="1"/>
              <a:t>Groundsperson</a:t>
            </a:r>
            <a:r>
              <a:rPr lang="en-GB" sz="1800" u="none" dirty="0"/>
              <a:t>.</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58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a:t>
            </a:r>
            <a:r>
              <a:rPr lang="en-GB" sz="1800" b="1" u="none" dirty="0" err="1">
                <a:effectLst/>
                <a:latin typeface="Open sans" panose="020B0606030504020204" pitchFamily="34" charset="0"/>
                <a:ea typeface="Open sans" panose="020B0606030504020204" pitchFamily="34" charset="0"/>
                <a:cs typeface="Open sans" panose="020B0606030504020204" pitchFamily="34" charset="0"/>
              </a:rPr>
              <a:t>groundsperson</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248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Volunteering gives hands-on experience with turf care, teaches basic maintenance skills, and helps you learn how a professional pitch is managed. It also looks good on your CV.</a:t>
            </a:r>
          </a:p>
          <a:p>
            <a:pPr marL="914400" indent="-914400">
              <a:buFont typeface="+mj-lt"/>
              <a:buAutoNum type="arabicPeriod"/>
            </a:pPr>
            <a:r>
              <a:rPr lang="en-US" sz="5400" dirty="0"/>
              <a:t>Plant science helps you know how to care for grass, like what </a:t>
            </a:r>
            <a:r>
              <a:rPr lang="en-US" sz="5400" dirty="0" err="1"/>
              <a:t>fertilisers</a:t>
            </a:r>
            <a:r>
              <a:rPr lang="en-US" sz="5400" dirty="0"/>
              <a:t> to use, while weather knowledge helps you prepare for conditions like rain or frost.</a:t>
            </a:r>
          </a:p>
          <a:p>
            <a:pPr marL="914400" indent="-914400">
              <a:buFont typeface="+mj-lt"/>
              <a:buAutoNum type="arabicPeriod"/>
            </a:pPr>
            <a:r>
              <a:rPr lang="en-US" sz="5400" dirty="0"/>
              <a:t>You learn to adapt to different challenges, like weather and wear, and see how various teams manage their pitches.</a:t>
            </a:r>
          </a:p>
          <a:p>
            <a:pPr marL="914400" indent="-914400">
              <a:buFont typeface="+mj-lt"/>
              <a:buAutoNum type="arabicPeriod"/>
            </a:pPr>
            <a:r>
              <a:rPr lang="en-US" sz="5400" dirty="0"/>
              <a:t>You need to think quickly and adjust plans, like using frost sheets or extra drainage, to keep the pitch in top condition.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28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52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11 is: </a:t>
            </a:r>
            <a:r>
              <a:rPr lang="en-GB" sz="1200" u="none" dirty="0"/>
              <a:t>Events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9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Please note, there are two videos for this profile: Greg and Brook Eves.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Unifrog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unifrog.org/student/careers/direct/m</a:t>
            </a:r>
            <a:r>
              <a:rPr lang="en-GB" sz="1800" b="1" u="none" dirty="0"/>
              <a:t>ulti-skilled-engineer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38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Events management.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96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unifrog.org/student/subjects/direct/events-management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91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1143000" indent="-1143000">
              <a:buFont typeface="+mj-lt"/>
              <a:buAutoNum type="arabicPeriod"/>
            </a:pPr>
            <a:r>
              <a:rPr lang="en-US" sz="7200" dirty="0"/>
              <a:t>The course teaches valuable skills like event planning, health and safety, and financial management, all of which are useful in any career.</a:t>
            </a:r>
          </a:p>
          <a:p>
            <a:pPr marL="1143000" indent="-1143000">
              <a:buFont typeface="+mj-lt"/>
              <a:buAutoNum type="arabicPeriod"/>
            </a:pPr>
            <a:r>
              <a:rPr lang="en-US" sz="7200" dirty="0"/>
              <a:t>I’d like to </a:t>
            </a:r>
            <a:r>
              <a:rPr lang="en-US" sz="7200" dirty="0" err="1"/>
              <a:t>organise</a:t>
            </a:r>
            <a:r>
              <a:rPr lang="en-US" sz="7200" dirty="0"/>
              <a:t> charity events and community festivals, like outdoor concerts or food markets, where people can enjoy and support good causes. </a:t>
            </a:r>
          </a:p>
          <a:p>
            <a:pPr marL="1143000" indent="-1143000">
              <a:buFont typeface="+mj-lt"/>
              <a:buAutoNum type="arabicPeriod"/>
            </a:pPr>
            <a:r>
              <a:rPr lang="en-US" sz="7200" dirty="0"/>
              <a:t>The hardest part would probably be the amount of work outside of </a:t>
            </a:r>
            <a:r>
              <a:rPr lang="en-US" sz="7200" dirty="0" err="1"/>
              <a:t>uni</a:t>
            </a:r>
            <a:r>
              <a:rPr lang="en-US" sz="7200" dirty="0"/>
              <a:t> hours. I’d need to manage my time well to keep up with assignments and projects while balancing other commitments. </a:t>
            </a:r>
          </a:p>
          <a:p>
            <a:pPr marL="1143000" indent="-1143000">
              <a:buFont typeface="+mj-lt"/>
              <a:buAutoNum type="arabicPeriod"/>
            </a:pPr>
            <a:r>
              <a:rPr lang="en-US" sz="7200" dirty="0"/>
              <a:t>I think that </a:t>
            </a:r>
            <a:r>
              <a:rPr lang="en-US" sz="7200" dirty="0" err="1"/>
              <a:t>organisation</a:t>
            </a:r>
            <a:r>
              <a:rPr lang="en-US" sz="7200" dirty="0"/>
              <a:t>, communication, and problem solving would be most important to make sure everything runs smoothly.</a:t>
            </a:r>
            <a:endParaRPr lang="en-US" sz="54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33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682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February’s career of the month for year 12 is: Farmer.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43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Farmer.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62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unifrog.org/student/careers/direct/farm-worker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470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indent="0">
              <a:buFont typeface="+mj-lt"/>
              <a:buNone/>
            </a:pPr>
            <a:r>
              <a:rPr lang="en-GB" sz="1800" u="sng" dirty="0">
                <a:solidFill>
                  <a:srgbClr val="000000"/>
                </a:solidFill>
                <a:effectLst/>
                <a:latin typeface="Open Sans" panose="020B0606030504020204" pitchFamily="34" charset="0"/>
                <a:ea typeface="Times New Roman" panose="02020603050405020304" pitchFamily="18" charset="0"/>
              </a:rPr>
              <a:t>Example answers:</a:t>
            </a:r>
            <a:endParaRPr lang="en-US" sz="5400" u="sng" dirty="0">
              <a:solidFill>
                <a:srgbClr val="000000"/>
              </a:solidFill>
              <a:effectLst/>
              <a:latin typeface="Open Sans" panose="020B0606030504020204" pitchFamily="34" charset="0"/>
              <a:ea typeface="Times New Roman" panose="02020603050405020304" pitchFamily="18" charset="0"/>
            </a:endParaRPr>
          </a:p>
          <a:p>
            <a:pPr marL="914400" indent="-914400">
              <a:buFont typeface="+mj-lt"/>
              <a:buAutoNum type="arabicPeriod"/>
            </a:pPr>
            <a:r>
              <a:rPr lang="en-US" sz="5400" dirty="0"/>
              <a:t>Observing animal </a:t>
            </a:r>
            <a:r>
              <a:rPr lang="en-US" sz="5400" dirty="0" err="1"/>
              <a:t>behaviour</a:t>
            </a:r>
            <a:r>
              <a:rPr lang="en-US" sz="5400" dirty="0"/>
              <a:t> helps farmers identify signs of illness, stress, or discomfort early, allowing them to take action quickly to maintain animal welfare and productivity. </a:t>
            </a:r>
          </a:p>
          <a:p>
            <a:pPr marL="914400" indent="-914400">
              <a:buFont typeface="+mj-lt"/>
              <a:buAutoNum type="arabicPeriod"/>
            </a:pPr>
            <a:r>
              <a:rPr lang="en-US" sz="5400" dirty="0"/>
              <a:t>Winter brings mud, cold, and machinery issues, making tasks harder. Farmers prepare by making sure shelters are warm and paddocks are ready, </a:t>
            </a:r>
            <a:r>
              <a:rPr lang="en-US" sz="5400" dirty="0" err="1"/>
              <a:t>prioritising</a:t>
            </a:r>
            <a:r>
              <a:rPr lang="en-US" sz="5400" dirty="0"/>
              <a:t> animal welfare regardless of the conditions.</a:t>
            </a:r>
          </a:p>
          <a:p>
            <a:pPr marL="914400" indent="-914400">
              <a:buFont typeface="+mj-lt"/>
              <a:buAutoNum type="arabicPeriod"/>
            </a:pPr>
            <a:r>
              <a:rPr lang="en-US" sz="5400" dirty="0"/>
              <a:t>Young Farmers’ Clubs offer networking, practical experience, and support for beginners. They’re a great way to build skills and connections in the industry, even for those without a farming background. </a:t>
            </a:r>
          </a:p>
          <a:p>
            <a:pPr marL="914400" indent="-914400">
              <a:buFont typeface="+mj-lt"/>
              <a:buAutoNum type="arabicPeriod"/>
            </a:pPr>
            <a:r>
              <a:rPr lang="en-US" sz="5400" dirty="0"/>
              <a:t>Vets help farmers monitor herd health, diagnose diseases, and provide proper treatments. This partnership supports high welfare standards and productive farming.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377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974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E41E-AC58-7DD0-83EC-37F4BFF581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0488D-CA3D-CD50-6C4F-608F3F6FF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1CCC2-2558-6CDB-5B2E-BEFA0E0A4D45}"/>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49C3E675-0F58-F5C6-F99B-9F04930465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831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endParaRPr lang="en-GB" sz="1800" b="0" u="sng" dirty="0">
              <a:solidFill>
                <a:srgbClr val="000000"/>
              </a:solidFill>
              <a:effectLst/>
              <a:latin typeface="Open Sans" panose="020B0606030504020204" pitchFamily="34" charset="0"/>
              <a:ea typeface="Times New Roman" panose="02020603050405020304" pitchFamily="18" charset="0"/>
            </a:endParaRPr>
          </a:p>
          <a:p>
            <a:pPr marL="514350" indent="-514350">
              <a:buFont typeface="+mj-lt"/>
              <a:buAutoNum type="arabicPeriod"/>
            </a:pPr>
            <a:r>
              <a:rPr lang="en-US" sz="2800" dirty="0"/>
              <a:t>Good engineers need to be good at solving problems and paying attention to small details. They also need to work well with others and be able to explain their ideas clearly. Being good with tools and technology is really important too.</a:t>
            </a:r>
          </a:p>
          <a:p>
            <a:pPr marL="514350" indent="-514350">
              <a:buFont typeface="+mj-lt"/>
              <a:buAutoNum type="arabicPeriod"/>
            </a:pPr>
            <a:r>
              <a:rPr lang="en-US" sz="2800" dirty="0"/>
              <a:t>If you understand how machines work, you can fix simple things when they break, like a bike chain or a printer. It also helps you figure out how to use gadgets and technology better, like setting up a new phone or computer.</a:t>
            </a:r>
          </a:p>
          <a:p>
            <a:pPr marL="514350" indent="-514350">
              <a:buFont typeface="+mj-lt"/>
              <a:buAutoNum type="arabicPeriod"/>
            </a:pPr>
            <a:r>
              <a:rPr lang="en-US" sz="2800" dirty="0"/>
              <a:t>Engineers might have to fix a machine that’s broken or design something new that works better. To solve these problems, they can test different ideas, work with a team, or learn new skills to find the best solution.</a:t>
            </a:r>
          </a:p>
          <a:p>
            <a:pPr marL="514350" indent="-514350">
              <a:buFont typeface="+mj-lt"/>
              <a:buAutoNum type="arabicPeriod"/>
            </a:pPr>
            <a:r>
              <a:rPr lang="en-US" sz="2800" dirty="0"/>
              <a:t>Engineering can help by making new inventions, like electric cars, to protect the planet. It can also help build safer homes, cleaner energy, and better medical equipment to improve people’s lives.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0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12 is: </a:t>
            </a:r>
            <a:r>
              <a:rPr lang="en-GB" sz="1200" b="0" dirty="0">
                <a:latin typeface="Open sans" panose="020B0606030504020204" pitchFamily="34" charset="0"/>
                <a:ea typeface="Open sans" panose="020B0606030504020204" pitchFamily="34" charset="0"/>
                <a:cs typeface="Open sans" panose="020B0606030504020204" pitchFamily="34" charset="0"/>
              </a:rPr>
              <a:t>Hospitality, leisure, and tourism.</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92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b="0" dirty="0">
                <a:latin typeface="Open sans" panose="020B0606030504020204" pitchFamily="34" charset="0"/>
                <a:ea typeface="Open sans" panose="020B0606030504020204" pitchFamily="34" charset="0"/>
                <a:cs typeface="Open sans" panose="020B0606030504020204" pitchFamily="34" charset="0"/>
              </a:rPr>
              <a:t>Hospitality, leisure, and tourism.</a:t>
            </a:r>
            <a:endParaRPr lang="en-GB" sz="1800" b="0" u="none" dirty="0"/>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86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https://www.unifrog.org/student/subjects/direct/leisure-and-tourism</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666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I think the most exciting part would be learning about sustainability and how tourism impacts places, not just on holidays. It sounds fascinating to understand what goes on behind the scenes of the tourism industry and how to manage it all.</a:t>
            </a:r>
          </a:p>
          <a:p>
            <a:pPr marL="914400" indent="-914400">
              <a:buFont typeface="+mj-lt"/>
              <a:buAutoNum type="arabicPeriod"/>
            </a:pPr>
            <a:r>
              <a:rPr lang="en-US" sz="7200" dirty="0"/>
              <a:t>I’ve visited careers fairs, attended local food and music festivals, and have been on holiday with my family, which has shown me the different things involved in hospitality and the importance of customer service.</a:t>
            </a:r>
            <a:endParaRPr lang="en-US" sz="5400" dirty="0"/>
          </a:p>
          <a:p>
            <a:pPr marL="914400" indent="-914400">
              <a:buFont typeface="+mj-lt"/>
              <a:buAutoNum type="arabicPeriod"/>
            </a:pPr>
            <a:r>
              <a:rPr lang="en-US" sz="5400" dirty="0"/>
              <a:t>I’m good at managing my time and working under pressure, which will help me with deadlines. I also enjoy learning about new places and cultures, so the research part of the course will be something I can really get into.</a:t>
            </a:r>
          </a:p>
          <a:p>
            <a:pPr marL="914400" indent="-914400">
              <a:buFont typeface="+mj-lt"/>
              <a:buAutoNum type="arabicPeriod"/>
            </a:pPr>
            <a:r>
              <a:rPr lang="en-US" sz="5400" dirty="0"/>
              <a:t>I could start reading about the impact of tourism on different regions and looking into how businesses manage tourism. I’d also keep up with current events in the tourism industry, especially related to sustainability and global tourism trends.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61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116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career of the month for year 13 is: </a:t>
            </a:r>
            <a:r>
              <a:rPr lang="en-GB" sz="1200" b="0" dirty="0">
                <a:solidFill>
                  <a:prstClr val="black"/>
                </a:solidFill>
                <a:latin typeface="Open sans" panose="020B0606030504020204" pitchFamily="34" charset="0"/>
                <a:ea typeface="Open sans" panose="020B0606030504020204" pitchFamily="34" charset="0"/>
                <a:cs typeface="Open sans" panose="020B0606030504020204" pitchFamily="34" charset="0"/>
              </a:rPr>
              <a:t>Electricity distribution worker.</a:t>
            </a:r>
            <a:endParaRPr lang="en-GB"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91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b="0" dirty="0">
                <a:solidFill>
                  <a:prstClr val="black"/>
                </a:solidFill>
                <a:latin typeface="Open sans" panose="020B0606030504020204" pitchFamily="34" charset="0"/>
                <a:ea typeface="Open sans" panose="020B0606030504020204" pitchFamily="34" charset="0"/>
                <a:cs typeface="Open sans" panose="020B0606030504020204" pitchFamily="34" charset="0"/>
              </a:rPr>
              <a:t>Electricity distribution worker.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500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unifrog.org/student/careers/direct/electricity-distribution-worker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482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The role supports net zero goals by maintaining substation equipment that helps transmit cleaner energy.</a:t>
            </a:r>
          </a:p>
          <a:p>
            <a:pPr marL="914400" indent="-914400">
              <a:buFont typeface="+mj-lt"/>
              <a:buAutoNum type="arabicPeriod"/>
            </a:pPr>
            <a:r>
              <a:rPr lang="en-US" sz="5400" dirty="0"/>
              <a:t>Challenges include ensuring safety, managing risks, and coordinating tasks under pressure.</a:t>
            </a:r>
          </a:p>
          <a:p>
            <a:pPr marL="914400" indent="-914400">
              <a:buFont typeface="+mj-lt"/>
              <a:buAutoNum type="arabicPeriod"/>
            </a:pPr>
            <a:r>
              <a:rPr lang="en-US" sz="5400" dirty="0"/>
              <a:t>It broadens their knowledge and adaptability to different technical challenges.</a:t>
            </a:r>
          </a:p>
          <a:p>
            <a:pPr marL="914400" indent="-914400">
              <a:buFont typeface="+mj-lt"/>
              <a:buAutoNum type="arabicPeriod"/>
            </a:pPr>
            <a:r>
              <a:rPr lang="en-US" sz="5400" dirty="0"/>
              <a:t>An apprenticeship offers hands-on experience and practical skills, ideal for those who learn by doing.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95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30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2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9A867-9A41-31B6-1324-73DB6E8C5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95757-C3B7-541A-57D2-E0B6A1B21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205C9-EFEE-836E-221E-90CE8B3F8739}"/>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Unifrog courses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2562E7EE-CA9C-785D-14DC-65CDD07AC6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5111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13 is: </a:t>
            </a:r>
            <a:r>
              <a:rPr lang="en-GB" sz="1200" b="0" dirty="0">
                <a:latin typeface="Open sans" panose="020B0606030504020204" pitchFamily="34" charset="0"/>
                <a:ea typeface="Open sans" panose="020B0606030504020204" pitchFamily="34" charset="0"/>
                <a:cs typeface="Open sans" panose="020B0606030504020204" pitchFamily="34" charset="0"/>
              </a:rPr>
              <a:t>Crafts, jewellery, and woodworking.</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0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b="0" dirty="0">
                <a:latin typeface="Open sans" panose="020B0606030504020204" pitchFamily="34" charset="0"/>
                <a:ea typeface="Open sans" panose="020B0606030504020204" pitchFamily="34" charset="0"/>
                <a:cs typeface="Open sans" panose="020B0606030504020204" pitchFamily="34" charset="0"/>
              </a:rPr>
              <a:t>Crafts, jewellery, and woodworking.</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0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unifrog.org/student/subjects/direct/crafts-jewellery-and-woodworking</a:t>
            </a:r>
            <a:endParaRPr lang="en-GB" sz="1800" b="1" u="none" dirty="0"/>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48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914400" indent="-914400">
              <a:buFont typeface="+mj-lt"/>
              <a:buAutoNum type="arabicPeriod"/>
            </a:pPr>
            <a:r>
              <a:rPr lang="en-US" sz="5400" dirty="0"/>
              <a:t>I think I'd really enjoy the creative side of it, especially working with old techniques and bringing them into modern designs. I like the idea of making something with history behind it, but also putting my own twist on it.</a:t>
            </a:r>
          </a:p>
          <a:p>
            <a:pPr marL="914400" indent="-914400">
              <a:buFont typeface="+mj-lt"/>
              <a:buAutoNum type="arabicPeriod"/>
            </a:pPr>
            <a:r>
              <a:rPr lang="en-US" sz="5400" dirty="0"/>
              <a:t>I feel like knowing the history would give me a deeper appreciation for the craftsmanship involved. I would probably be more mindful of the methods used and how I could incorporate them into my designs, making sure I’m respecting the tradition while still being innovative.</a:t>
            </a:r>
          </a:p>
          <a:p>
            <a:pPr marL="914400" indent="-914400">
              <a:buFont typeface="+mj-lt"/>
              <a:buAutoNum type="arabicPeriod"/>
            </a:pPr>
            <a:r>
              <a:rPr lang="en-US" sz="5400" dirty="0"/>
              <a:t>I’ve always been good with my hands and have a keen eye for detail. I also enjoy sketching and thinking about how things fit together, so I think my drawing skills could help with the design process.</a:t>
            </a:r>
          </a:p>
          <a:p>
            <a:pPr marL="914400" indent="-914400">
              <a:buFont typeface="+mj-lt"/>
              <a:buAutoNum type="arabicPeriod"/>
            </a:pPr>
            <a:r>
              <a:rPr lang="en-US" sz="5400" dirty="0"/>
              <a:t>I could start by looking at different </a:t>
            </a:r>
            <a:r>
              <a:rPr lang="en-US" sz="5400" dirty="0" err="1"/>
              <a:t>jewellery</a:t>
            </a:r>
            <a:r>
              <a:rPr lang="en-US" sz="5400" dirty="0"/>
              <a:t> designers and styles online or at local exhibitions. I think experimenting with materials and sketching out ideas that reflect my interests would help me develop my own style.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9878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70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9DDB-3295-87A3-CAE2-8AC608FBD1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0116C-8547-961D-A6F1-DA8848E0B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F0D6C-20AF-CB7B-850D-477F0112AD09}"/>
              </a:ext>
            </a:extLst>
          </p:cNvPr>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a Unifrog course that’s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 Courses tool.</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a:t>
            </a:r>
            <a:r>
              <a:rPr lang="en-GB" sz="1800" b="0" dirty="0" err="1">
                <a:latin typeface="Open Sans" panose="020B0606030504020204" pitchFamily="34" charset="0"/>
                <a:ea typeface="Open Sans" panose="020B0606030504020204" pitchFamily="34" charset="0"/>
                <a:cs typeface="Open Sans" panose="020B0606030504020204" pitchFamily="34" charset="0"/>
              </a:rPr>
              <a:t>Unifrog</a:t>
            </a:r>
            <a:r>
              <a:rPr lang="en-GB" sz="1800" b="0" dirty="0">
                <a:latin typeface="Open Sans" panose="020B0606030504020204" pitchFamily="34" charset="0"/>
                <a:ea typeface="Open Sans" panose="020B0606030504020204" pitchFamily="34" charset="0"/>
                <a:cs typeface="Open Sans" panose="020B0606030504020204" pitchFamily="34" charset="0"/>
              </a:rPr>
              <a:t> account to access these links and remind students to join any courses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courses by clicking Advanced&gt;Sort by&gt;Courses.</a:t>
            </a:r>
          </a:p>
        </p:txBody>
      </p:sp>
      <p:sp>
        <p:nvSpPr>
          <p:cNvPr id="4" name="Slide Number Placeholder 3">
            <a:extLst>
              <a:ext uri="{FF2B5EF4-FFF2-40B4-BE49-F238E27FC236}">
                <a16:creationId xmlns:a16="http://schemas.microsoft.com/office/drawing/2014/main" id="{FA89611C-717F-DA35-A142-7352D87427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9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February’s subject of the month for year 7 is: Classical studies.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C19E-6003-405A-A598-FF69F0384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31039A-6193-463B-84BB-4B932160A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F0C71-6325-4293-8E43-F245DD14860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DAD74499-BDB3-4097-9E62-53DB86DFD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4D520-AFEA-4F8F-A8D8-21CE23D44BA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6420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E77-9662-4B2F-BB26-D327B04F4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95FED-715B-449F-8F23-800E5F9D0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CFEA6-2B01-43E8-BEA3-8CA92CC57A8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8167B90-6C8E-41BB-A405-EB195BC99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C8EBF-98A6-4AAF-BB2D-C6408CEB017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44839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69C-4D08-4C2E-B0D3-8DD3C98C5B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E806F-B0E8-43A1-BCBB-CF13C123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B579C-6B3D-4C32-92D0-A60D1B4C2E87}"/>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B978726E-216C-4E7F-8DD6-50DCFAEA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1157A-9CF1-442D-BACC-54E3584D356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018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3666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2857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24851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47808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36747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8114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75722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1290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1580-CA97-400A-A099-5758B2FAC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05BA8-6186-41FC-B7CA-12BFFE193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DE8AC-7766-490A-814B-9B54DC7C7381}"/>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84502B55-69DA-4EE6-B296-BE8BE95DD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99F90-60AC-4EF6-9798-2FA63A75F1A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13569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52634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8136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322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E27-D6E4-476C-B385-7DF3F5EFB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0DDEB3-7D4E-453C-A4B5-31B9C20AB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3186-15C0-4895-9A18-46ADB818F15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278B5C9D-0541-4333-98F3-8B6CBE8FB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250F9-9ACC-4837-86DA-45BB00C70182}"/>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959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AB5-2BC4-43FE-AF66-8982C4E21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9DF-3D04-45CD-8C47-1D73EEA3C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42241-96D8-4399-B141-6F733D902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A9D8E-B321-492D-80B7-AED55AF91AE9}"/>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E1242442-29D8-44C3-BBEA-91656455A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7DC593-8AA7-4F8A-A417-C9946CD2E7F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8569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1B1E-6BBE-4DDB-87B2-536815616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4E0D30-FD4E-4FB4-B20D-7DDFB245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8113F-87E3-4249-8E41-60C88AFE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3820DD-3351-4F43-A3B4-AD2FC472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09F19-6CB8-4BD4-A725-F7117C1F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F6F97D-A223-447A-9B51-A90B45316A0B}"/>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8" name="Footer Placeholder 7">
            <a:extLst>
              <a:ext uri="{FF2B5EF4-FFF2-40B4-BE49-F238E27FC236}">
                <a16:creationId xmlns:a16="http://schemas.microsoft.com/office/drawing/2014/main" id="{930C5A07-CEAF-4AF9-800A-E54067D525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E3E23-3195-4908-A4DC-AFFCD58D0C1F}"/>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190068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00F4-3C3A-47D2-87F8-4E8E79B2D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94CC89-262D-4509-9237-1E4F9A633374}"/>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4" name="Footer Placeholder 3">
            <a:extLst>
              <a:ext uri="{FF2B5EF4-FFF2-40B4-BE49-F238E27FC236}">
                <a16:creationId xmlns:a16="http://schemas.microsoft.com/office/drawing/2014/main" id="{0C1720AD-565B-4D21-A9E0-E1642CE79A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9B617B-4BF7-49EF-A6CD-490C96DC6E9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1352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C35D8-4E25-4D5A-9A97-20AD8FBDD8C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3" name="Footer Placeholder 2">
            <a:extLst>
              <a:ext uri="{FF2B5EF4-FFF2-40B4-BE49-F238E27FC236}">
                <a16:creationId xmlns:a16="http://schemas.microsoft.com/office/drawing/2014/main" id="{C480AB88-934B-4593-B002-3C507AE00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1A704-7605-4359-8098-A0DFDC3690B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742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5C7-7734-4BFE-8CAF-BBC7E2467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ED9DB6-0AB3-4B2F-ADE8-BF012E3FC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45F5B-371E-4323-8F1F-1751172B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0E439-C476-43C9-A7AC-6E19033B5963}"/>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79358B25-7C04-4CA9-9A02-A76C5EBE4B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970FC-30BA-474A-B13F-75C3119611E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86131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9DC-DEBE-48F6-818F-05F0B253E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678859-2157-498A-9C12-17577B37D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7234D3-2AB1-48D3-9D93-E5A75AF1B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4E824-9B50-46D4-8C1C-A741C47444DE}"/>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0E453A0C-269F-4226-BB6F-7560E32DC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F035B6-7314-41A7-942F-DA17E5956DF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764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8657C-C0C7-4C76-A1EF-73AA7FBF8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9E9F91-0AB0-4C6D-999A-096BAC695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4D9E0-3275-4C74-8987-5647EE505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E7983C8-4286-49E6-9DBA-EE1CF657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0BA1CF-D007-4906-B844-961379DA2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46B58-C15E-4093-B915-2F68D88E18C0}" type="slidenum">
              <a:rPr lang="en-GB" smtClean="0"/>
              <a:t>‹#›</a:t>
            </a:fld>
            <a:endParaRPr lang="en-GB"/>
          </a:p>
        </p:txBody>
      </p:sp>
    </p:spTree>
    <p:extLst>
      <p:ext uri="{BB962C8B-B14F-4D97-AF65-F5344CB8AC3E}">
        <p14:creationId xmlns:p14="http://schemas.microsoft.com/office/powerpoint/2010/main" val="182630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107247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34.svg"/><Relationship Id="rId9" Type="http://schemas.openxmlformats.org/officeDocument/2006/relationships/hyperlink" Target="https://www.unifrog.org/student/subjects/direct/classical-studi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hyperlink" Target="https://www.unifrog.org/student/subjects/direct/classical-studies" TargetMode="External"/><Relationship Id="rId4"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hyperlink" Target="https://www.unifrog.org/student/subjects/direct/classical-studies"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57.png"/><Relationship Id="rId10" Type="http://schemas.openxmlformats.org/officeDocument/2006/relationships/image" Target="../media/image60.png"/><Relationship Id="rId4" Type="http://schemas.openxmlformats.org/officeDocument/2006/relationships/image" Target="../media/image43.sv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3.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34.svg"/><Relationship Id="rId9" Type="http://schemas.openxmlformats.org/officeDocument/2006/relationships/hyperlink" Target="https://www.unifrog.org/student/careers/direct/che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hyperlink" Target="https://www.unifrog.org/student/careers/direct/chef" TargetMode="External"/><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hyperlink" Target="https://www.unifrog.org/student/careers/direct/che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13" Type="http://schemas.openxmlformats.org/officeDocument/2006/relationships/slide" Target="slide64.xml"/><Relationship Id="rId18" Type="http://schemas.openxmlformats.org/officeDocument/2006/relationships/image" Target="../media/image3.svg"/><Relationship Id="rId26" Type="http://schemas.openxmlformats.org/officeDocument/2006/relationships/image" Target="../media/image11.sv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svg"/><Relationship Id="rId42" Type="http://schemas.openxmlformats.org/officeDocument/2006/relationships/image" Target="../media/image27.svg"/><Relationship Id="rId7" Type="http://schemas.openxmlformats.org/officeDocument/2006/relationships/slide" Target="slide10.xml"/><Relationship Id="rId2" Type="http://schemas.openxmlformats.org/officeDocument/2006/relationships/notesSlide" Target="../notesSlides/notesSlide2.xml"/><Relationship Id="rId16" Type="http://schemas.openxmlformats.org/officeDocument/2006/relationships/slide" Target="slide71.xml"/><Relationship Id="rId29"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77.xml"/><Relationship Id="rId11" Type="http://schemas.openxmlformats.org/officeDocument/2006/relationships/slide" Target="slide16.xml"/><Relationship Id="rId24" Type="http://schemas.openxmlformats.org/officeDocument/2006/relationships/image" Target="../media/image9.svg"/><Relationship Id="rId32" Type="http://schemas.openxmlformats.org/officeDocument/2006/relationships/image" Target="../media/image17.svg"/><Relationship Id="rId37" Type="http://schemas.openxmlformats.org/officeDocument/2006/relationships/image" Target="../media/image22.png"/><Relationship Id="rId40" Type="http://schemas.openxmlformats.org/officeDocument/2006/relationships/image" Target="../media/image25.svg"/><Relationship Id="rId45" Type="http://schemas.openxmlformats.org/officeDocument/2006/relationships/image" Target="../media/image30.png"/><Relationship Id="rId5" Type="http://schemas.openxmlformats.org/officeDocument/2006/relationships/slide" Target="slide52.xml"/><Relationship Id="rId15" Type="http://schemas.openxmlformats.org/officeDocument/2006/relationships/slide" Target="slide46.xml"/><Relationship Id="rId23" Type="http://schemas.openxmlformats.org/officeDocument/2006/relationships/image" Target="../media/image8.png"/><Relationship Id="rId28" Type="http://schemas.openxmlformats.org/officeDocument/2006/relationships/image" Target="../media/image13.svg"/><Relationship Id="rId36" Type="http://schemas.openxmlformats.org/officeDocument/2006/relationships/image" Target="../media/image21.svg"/><Relationship Id="rId10" Type="http://schemas.openxmlformats.org/officeDocument/2006/relationships/slide" Target="slide84.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svg"/><Relationship Id="rId4" Type="http://schemas.openxmlformats.org/officeDocument/2006/relationships/slide" Target="slide28.xml"/><Relationship Id="rId9" Type="http://schemas.openxmlformats.org/officeDocument/2006/relationships/slide" Target="slide58.xml"/><Relationship Id="rId14" Type="http://schemas.openxmlformats.org/officeDocument/2006/relationships/slide" Target="slide22.xml"/><Relationship Id="rId22" Type="http://schemas.openxmlformats.org/officeDocument/2006/relationships/image" Target="../media/image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 Target="slide34.xml"/><Relationship Id="rId3" Type="http://schemas.openxmlformats.org/officeDocument/2006/relationships/slide" Target="slide3.xml"/><Relationship Id="rId12" Type="http://schemas.openxmlformats.org/officeDocument/2006/relationships/slide" Target="slide40.xml"/><Relationship Id="rId17" Type="http://schemas.openxmlformats.org/officeDocument/2006/relationships/image" Target="../media/image2.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svg"/><Relationship Id="rId46" Type="http://schemas.openxmlformats.org/officeDocument/2006/relationships/image" Target="../media/image31.svg"/><Relationship Id="rId20" Type="http://schemas.openxmlformats.org/officeDocument/2006/relationships/image" Target="../media/image5.svg"/><Relationship Id="rId41" Type="http://schemas.openxmlformats.org/officeDocument/2006/relationships/image" Target="../media/image26.png"/></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68.png"/><Relationship Id="rId4" Type="http://schemas.openxmlformats.org/officeDocument/2006/relationships/image" Target="../media/image2.pn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33.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34.svg"/><Relationship Id="rId9" Type="http://schemas.openxmlformats.org/officeDocument/2006/relationships/hyperlink" Target="https://www.unifrog.org/student/subjects/keywords/asian-stud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hyperlink" Target="https://www.unifrog.org/student/subjects/keywords/asian-studies" TargetMode="External"/><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hyperlink" Target="https://www.unifrog.org/student/subjects/keywords/asian-studies"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3.png"/><Relationship Id="rId7" Type="http://schemas.openxmlformats.org/officeDocument/2006/relationships/image" Target="../media/image3.sv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76.png"/><Relationship Id="rId4" Type="http://schemas.openxmlformats.org/officeDocument/2006/relationships/image" Target="../media/image42.png"/><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3.png"/><Relationship Id="rId7"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8.svg"/><Relationship Id="rId5" Type="http://schemas.openxmlformats.org/officeDocument/2006/relationships/image" Target="../media/image77.png"/><Relationship Id="rId10" Type="http://schemas.openxmlformats.org/officeDocument/2006/relationships/image" Target="../media/image81.png"/><Relationship Id="rId4" Type="http://schemas.openxmlformats.org/officeDocument/2006/relationships/image" Target="../media/image34.svg"/><Relationship Id="rId9" Type="http://schemas.openxmlformats.org/officeDocument/2006/relationships/hyperlink" Target="https://www.unifrog.org/student/careers/direct/electronics-engine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hyperlink" Target="https://www.unifrog.org/student/careers/direct/electronics-engineer" TargetMode="Externa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3" Type="http://schemas.openxmlformats.org/officeDocument/2006/relationships/hyperlink" Target="https://www.unifrog.org/student/careers/direct/electronics-engineer"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1.png"/><Relationship Id="rId7" Type="http://schemas.openxmlformats.org/officeDocument/2006/relationships/image" Target="../media/image43.sv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84.png"/><Relationship Id="rId4" Type="http://schemas.openxmlformats.org/officeDocument/2006/relationships/image" Target="../media/image2.png"/><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33.png"/><Relationship Id="rId7"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6.svg"/><Relationship Id="rId5" Type="http://schemas.openxmlformats.org/officeDocument/2006/relationships/image" Target="../media/image85.png"/><Relationship Id="rId10" Type="http://schemas.openxmlformats.org/officeDocument/2006/relationships/image" Target="../media/image89.png"/><Relationship Id="rId4" Type="http://schemas.openxmlformats.org/officeDocument/2006/relationships/image" Target="../media/image34.svg"/><Relationship Id="rId9" Type="http://schemas.openxmlformats.org/officeDocument/2006/relationships/hyperlink" Target="https://www.unifrog.org/student/subjects/keywords/economic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hyperlink" Target="https://www.unifrog.org/student/subjects/keywords/economics" TargetMode="External"/><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3" Type="http://schemas.openxmlformats.org/officeDocument/2006/relationships/hyperlink" Target="https://www.unifrog.org/student/subjects/keywords/economics"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90.png"/><Relationship Id="rId10" Type="http://schemas.openxmlformats.org/officeDocument/2006/relationships/image" Target="../media/image92.png"/><Relationship Id="rId4" Type="http://schemas.openxmlformats.org/officeDocument/2006/relationships/image" Target="../media/image43.svg"/><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svg"/><Relationship Id="rId9" Type="http://schemas.openxmlformats.org/officeDocument/2006/relationships/hyperlink" Target="http://www.unifrog.org/student/careers/direct/multi-skilled-enginee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33.png"/><Relationship Id="rId7"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4.svg"/><Relationship Id="rId5" Type="http://schemas.openxmlformats.org/officeDocument/2006/relationships/image" Target="../media/image93.png"/><Relationship Id="rId10" Type="http://schemas.openxmlformats.org/officeDocument/2006/relationships/image" Target="../media/image97.png"/><Relationship Id="rId4" Type="http://schemas.openxmlformats.org/officeDocument/2006/relationships/image" Target="../media/image34.svg"/><Relationship Id="rId9" Type="http://schemas.openxmlformats.org/officeDocument/2006/relationships/hyperlink" Target="https://www.unifrog.org/student/careers/direct/web-develop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hyperlink" Target="https://www.unifrog.org/student/careers/direct/web-developer" TargetMode="External"/><Relationship Id="rId4" Type="http://schemas.openxmlformats.org/officeDocument/2006/relationships/image" Target="../media/image41.svg"/></Relationships>
</file>

<file path=ppt/slides/_rels/slide43.xml.rels><?xml version="1.0" encoding="UTF-8" standalone="yes"?>
<Relationships xmlns="http://schemas.openxmlformats.org/package/2006/relationships"><Relationship Id="rId3" Type="http://schemas.openxmlformats.org/officeDocument/2006/relationships/hyperlink" Target="https://www.unifrog.org/student/careers/direct/web-developer"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7.png"/><Relationship Id="rId7" Type="http://schemas.openxmlformats.org/officeDocument/2006/relationships/image" Target="../media/image43.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00.png"/><Relationship Id="rId4" Type="http://schemas.openxmlformats.org/officeDocument/2006/relationships/image" Target="../media/image2.pn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33.png"/><Relationship Id="rId7"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02.sv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34.svg"/><Relationship Id="rId9" Type="http://schemas.openxmlformats.org/officeDocument/2006/relationships/hyperlink" Target="https://www.unifrog.org/student/subjects/keywords/dentistry"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hyperlink" Target="https://www.unifrog.org/student/subjects/keywords/dentistry" TargetMode="External"/><Relationship Id="rId4" Type="http://schemas.openxmlformats.org/officeDocument/2006/relationships/image" Target="../media/image41.svg"/></Relationships>
</file>

<file path=ppt/slides/_rels/slide49.xml.rels><?xml version="1.0" encoding="UTF-8" standalone="yes"?>
<Relationships xmlns="http://schemas.openxmlformats.org/package/2006/relationships"><Relationship Id="rId3" Type="http://schemas.openxmlformats.org/officeDocument/2006/relationships/hyperlink" Target="https://www.unifrog.org/student/subjects/keywords/dentistry"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hyperlink" Target="http://www.unifrog.org/student/careers/direct/multi-skilled-engineer" TargetMode="External"/><Relationship Id="rId4" Type="http://schemas.openxmlformats.org/officeDocument/2006/relationships/image" Target="../media/image41.svg"/></Relationships>
</file>

<file path=ppt/slides/_rels/slide5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5.png"/><Relationship Id="rId7" Type="http://schemas.openxmlformats.org/officeDocument/2006/relationships/image" Target="../media/image3.sv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08.png"/><Relationship Id="rId4" Type="http://schemas.openxmlformats.org/officeDocument/2006/relationships/image" Target="../media/image42.png"/><Relationship Id="rId9" Type="http://schemas.openxmlformats.org/officeDocument/2006/relationships/image" Target="../media/image107.png"/></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33.png"/><Relationship Id="rId7"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3.png"/><Relationship Id="rId4" Type="http://schemas.openxmlformats.org/officeDocument/2006/relationships/image" Target="../media/image34.svg"/><Relationship Id="rId9" Type="http://schemas.openxmlformats.org/officeDocument/2006/relationships/hyperlink" Target="https://www.unifrog.org/student/careers/direct/groundsperso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hyperlink" Target="https://www.unifrog.org/student/careers/direct/groundsperson" TargetMode="External"/><Relationship Id="rId4" Type="http://schemas.openxmlformats.org/officeDocument/2006/relationships/image" Target="../media/image41.svg"/></Relationships>
</file>

<file path=ppt/slides/_rels/slide55.xml.rels><?xml version="1.0" encoding="UTF-8" standalone="yes"?>
<Relationships xmlns="http://schemas.openxmlformats.org/package/2006/relationships"><Relationship Id="rId3" Type="http://schemas.openxmlformats.org/officeDocument/2006/relationships/hyperlink" Target="https://www.unifrog.org/student/careers/direct/groundsperson"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3.png"/><Relationship Id="rId7" Type="http://schemas.openxmlformats.org/officeDocument/2006/relationships/image" Target="../media/image43.sv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16.png"/><Relationship Id="rId4" Type="http://schemas.openxmlformats.org/officeDocument/2006/relationships/image" Target="../media/image2.png"/><Relationship Id="rId9" Type="http://schemas.openxmlformats.org/officeDocument/2006/relationships/image" Target="../media/image115.png"/></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image" Target="../media/image120.svg"/><Relationship Id="rId3" Type="http://schemas.openxmlformats.org/officeDocument/2006/relationships/image" Target="../media/image33.png"/><Relationship Id="rId7"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8.svg"/><Relationship Id="rId5" Type="http://schemas.openxmlformats.org/officeDocument/2006/relationships/image" Target="../media/image117.png"/><Relationship Id="rId10" Type="http://schemas.openxmlformats.org/officeDocument/2006/relationships/image" Target="../media/image121.png"/><Relationship Id="rId4" Type="http://schemas.openxmlformats.org/officeDocument/2006/relationships/image" Target="../media/image34.svg"/><Relationship Id="rId9" Type="http://schemas.openxmlformats.org/officeDocument/2006/relationships/hyperlink" Target="https://www.unifrog.org/student/subjects/keywords/events-managemen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unifrog.org/student/careers/direct/multi-skilled-engineer"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21.png"/><Relationship Id="rId5" Type="http://schemas.openxmlformats.org/officeDocument/2006/relationships/hyperlink" Target="https://www.unifrog.org/student/subjects/keywords/events-management" TargetMode="External"/><Relationship Id="rId4" Type="http://schemas.openxmlformats.org/officeDocument/2006/relationships/image" Target="../media/image41.svg"/></Relationships>
</file>

<file path=ppt/slides/_rels/slide61.xml.rels><?xml version="1.0" encoding="UTF-8" standalone="yes"?>
<Relationships xmlns="http://schemas.openxmlformats.org/package/2006/relationships"><Relationship Id="rId3" Type="http://schemas.openxmlformats.org/officeDocument/2006/relationships/hyperlink" Target="https://www.unifrog.org/student/subjects/keywords/events-management"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1.png"/><Relationship Id="rId7" Type="http://schemas.openxmlformats.org/officeDocument/2006/relationships/image" Target="../media/image3.svg"/><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24.png"/><Relationship Id="rId4" Type="http://schemas.openxmlformats.org/officeDocument/2006/relationships/image" Target="../media/image42.png"/><Relationship Id="rId9" Type="http://schemas.openxmlformats.org/officeDocument/2006/relationships/image" Target="../media/image123.png"/></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33.png"/><Relationship Id="rId7"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26.svg"/><Relationship Id="rId5" Type="http://schemas.openxmlformats.org/officeDocument/2006/relationships/image" Target="../media/image125.png"/><Relationship Id="rId10" Type="http://schemas.openxmlformats.org/officeDocument/2006/relationships/image" Target="../media/image129.png"/><Relationship Id="rId4" Type="http://schemas.openxmlformats.org/officeDocument/2006/relationships/image" Target="../media/image34.svg"/><Relationship Id="rId9" Type="http://schemas.openxmlformats.org/officeDocument/2006/relationships/hyperlink" Target="https://www.unifrog.org/student/careers/direct/farm-worke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hyperlink" Target="https://www.unifrog.org/student/careers/direct/farm-worker" TargetMode="External"/><Relationship Id="rId4" Type="http://schemas.openxmlformats.org/officeDocument/2006/relationships/image" Target="../media/image41.svg"/></Relationships>
</file>

<file path=ppt/slides/_rels/slide67.xml.rels><?xml version="1.0" encoding="UTF-8" standalone="yes"?>
<Relationships xmlns="http://schemas.openxmlformats.org/package/2006/relationships"><Relationship Id="rId3" Type="http://schemas.openxmlformats.org/officeDocument/2006/relationships/hyperlink" Target="https://www.unifrog.org/student/careers/direct/farm-worker"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9.png"/><Relationship Id="rId7" Type="http://schemas.openxmlformats.org/officeDocument/2006/relationships/image" Target="../media/image43.sv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32.png"/><Relationship Id="rId4" Type="http://schemas.openxmlformats.org/officeDocument/2006/relationships/image" Target="../media/image2.png"/><Relationship Id="rId9" Type="http://schemas.openxmlformats.org/officeDocument/2006/relationships/image" Target="../media/image131.png"/></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49.sv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46.png"/><Relationship Id="rId4" Type="http://schemas.openxmlformats.org/officeDocument/2006/relationships/image" Target="../media/image2.png"/><Relationship Id="rId9" Type="http://schemas.openxmlformats.org/officeDocument/2006/relationships/image" Target="../media/image45.png"/></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33.png"/><Relationship Id="rId7" Type="http://schemas.openxmlformats.org/officeDocument/2006/relationships/image" Target="../media/image137.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136.svg"/><Relationship Id="rId5" Type="http://schemas.openxmlformats.org/officeDocument/2006/relationships/image" Target="../media/image135.png"/><Relationship Id="rId10" Type="http://schemas.openxmlformats.org/officeDocument/2006/relationships/image" Target="../media/image122.png"/><Relationship Id="rId4" Type="http://schemas.openxmlformats.org/officeDocument/2006/relationships/image" Target="../media/image34.svg"/><Relationship Id="rId9" Type="http://schemas.openxmlformats.org/officeDocument/2006/relationships/hyperlink" Target="https://www.unifrog.org/student/subjects/favourites/leisure-and-tourism"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22.png"/><Relationship Id="rId5" Type="http://schemas.openxmlformats.org/officeDocument/2006/relationships/hyperlink" Target="https://www.unifrog.org/student/subjects/favourites/leisure-and-tourism" TargetMode="External"/><Relationship Id="rId4" Type="http://schemas.openxmlformats.org/officeDocument/2006/relationships/image" Target="../media/image41.svg"/></Relationships>
</file>

<file path=ppt/slides/_rels/slide74.xml.rels><?xml version="1.0" encoding="UTF-8" standalone="yes"?>
<Relationships xmlns="http://schemas.openxmlformats.org/package/2006/relationships"><Relationship Id="rId3" Type="http://schemas.openxmlformats.org/officeDocument/2006/relationships/hyperlink" Target="https://www.unifrog.org/student/subjects/favourites/leisure-and-tourism" TargetMode="External"/><Relationship Id="rId2" Type="http://schemas.openxmlformats.org/officeDocument/2006/relationships/notesSlide" Target="../notesSlides/notesSlide63.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2.png"/><Relationship Id="rId7" Type="http://schemas.openxmlformats.org/officeDocument/2006/relationships/image" Target="../media/image3.sv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24.png"/><Relationship Id="rId4" Type="http://schemas.openxmlformats.org/officeDocument/2006/relationships/image" Target="../media/image42.png"/><Relationship Id="rId9" Type="http://schemas.openxmlformats.org/officeDocument/2006/relationships/image" Target="../media/image123.png"/></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40.svg"/><Relationship Id="rId3" Type="http://schemas.openxmlformats.org/officeDocument/2006/relationships/image" Target="../media/image33.png"/><Relationship Id="rId7"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141.png"/><Relationship Id="rId4" Type="http://schemas.openxmlformats.org/officeDocument/2006/relationships/image" Target="../media/image34.svg"/><Relationship Id="rId9" Type="http://schemas.openxmlformats.org/officeDocument/2006/relationships/hyperlink" Target="https://www.unifrog.org/student/careers/direct/electricity-distribution-worker"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41.png"/><Relationship Id="rId5" Type="http://schemas.openxmlformats.org/officeDocument/2006/relationships/hyperlink" Target="https://www.unifrog.org/student/careers/direct/electricity-distribution-worker" TargetMode="External"/><Relationship Id="rId4"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80.xml.rels><?xml version="1.0" encoding="UTF-8" standalone="yes"?>
<Relationships xmlns="http://schemas.openxmlformats.org/package/2006/relationships"><Relationship Id="rId3" Type="http://schemas.openxmlformats.org/officeDocument/2006/relationships/hyperlink" Target="https://www.unifrog.org/student/careers/direct/electricity-distribution-worker" TargetMode="External"/><Relationship Id="rId2" Type="http://schemas.openxmlformats.org/officeDocument/2006/relationships/notesSlide" Target="../notesSlides/notesSlide68.xml"/><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8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41.png"/><Relationship Id="rId7" Type="http://schemas.openxmlformats.org/officeDocument/2006/relationships/image" Target="../media/image43.sv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3.svg"/><Relationship Id="rId10" Type="http://schemas.openxmlformats.org/officeDocument/2006/relationships/image" Target="../media/image144.png"/><Relationship Id="rId4" Type="http://schemas.openxmlformats.org/officeDocument/2006/relationships/image" Target="../media/image2.png"/><Relationship Id="rId9" Type="http://schemas.openxmlformats.org/officeDocument/2006/relationships/image" Target="../media/image143.png"/></Relationships>
</file>

<file path=ppt/slides/_rels/slide8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png"/><Relationship Id="rId7" Type="http://schemas.openxmlformats.org/officeDocument/2006/relationships/image" Target="../media/image49.sv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47.png"/></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152.svg"/><Relationship Id="rId3" Type="http://schemas.openxmlformats.org/officeDocument/2006/relationships/image" Target="../media/image33.png"/><Relationship Id="rId7" Type="http://schemas.openxmlformats.org/officeDocument/2006/relationships/image" Target="../media/image151.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50.svg"/><Relationship Id="rId5" Type="http://schemas.openxmlformats.org/officeDocument/2006/relationships/image" Target="../media/image149.png"/><Relationship Id="rId10" Type="http://schemas.openxmlformats.org/officeDocument/2006/relationships/image" Target="../media/image153.png"/><Relationship Id="rId4" Type="http://schemas.openxmlformats.org/officeDocument/2006/relationships/image" Target="../media/image34.svg"/><Relationship Id="rId9" Type="http://schemas.openxmlformats.org/officeDocument/2006/relationships/hyperlink" Target="https://www.unifrog.org/student/subjects/direct/crafts-jewellery-and-woodworkin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image" Target="../media/image153.png"/><Relationship Id="rId5" Type="http://schemas.openxmlformats.org/officeDocument/2006/relationships/hyperlink" Target="https://www.unifrog.org/student/subjects/direct/crafts-jewellery-and-woodworking" TargetMode="External"/><Relationship Id="rId4" Type="http://schemas.openxmlformats.org/officeDocument/2006/relationships/image" Target="../media/image41.svg"/></Relationships>
</file>

<file path=ppt/slides/_rels/slide87.xml.rels><?xml version="1.0" encoding="UTF-8" standalone="yes"?>
<Relationships xmlns="http://schemas.openxmlformats.org/package/2006/relationships"><Relationship Id="rId3" Type="http://schemas.openxmlformats.org/officeDocument/2006/relationships/hyperlink" Target="https://www.unifrog.org/student/subjects/direct/crafts-jewellery-and-woodworking"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53.png"/></Relationships>
</file>

<file path=ppt/slides/_rels/slide8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3.png"/><Relationship Id="rId7" Type="http://schemas.openxmlformats.org/officeDocument/2006/relationships/image" Target="../media/image3.svg"/><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43.svg"/><Relationship Id="rId10" Type="http://schemas.openxmlformats.org/officeDocument/2006/relationships/image" Target="../media/image156.png"/><Relationship Id="rId4" Type="http://schemas.openxmlformats.org/officeDocument/2006/relationships/image" Target="../media/image42.png"/><Relationship Id="rId9" Type="http://schemas.openxmlformats.org/officeDocument/2006/relationships/image" Target="../media/image155.png"/></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2E8519-ECDC-4990-9284-C8FE9737022A}"/>
              </a:ext>
            </a:extLst>
          </p:cNvPr>
          <p:cNvSpPr txBox="1"/>
          <p:nvPr/>
        </p:nvSpPr>
        <p:spPr>
          <a:xfrm>
            <a:off x="224117" y="162157"/>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 Gatsby Benchmarks</a:t>
            </a:r>
          </a:p>
        </p:txBody>
      </p:sp>
      <p:graphicFrame>
        <p:nvGraphicFramePr>
          <p:cNvPr id="12" name="Table 11">
            <a:extLst>
              <a:ext uri="{FF2B5EF4-FFF2-40B4-BE49-F238E27FC236}">
                <a16:creationId xmlns:a16="http://schemas.microsoft.com/office/drawing/2014/main" id="{BA93014B-6047-1E70-90F1-52D1B13178FB}"/>
              </a:ext>
            </a:extLst>
          </p:cNvPr>
          <p:cNvGraphicFramePr>
            <a:graphicFrameLocks noGrp="1"/>
          </p:cNvGraphicFramePr>
          <p:nvPr>
            <p:extLst>
              <p:ext uri="{D42A27DB-BD31-4B8C-83A1-F6EECF244321}">
                <p14:modId xmlns:p14="http://schemas.microsoft.com/office/powerpoint/2010/main" val="3264973099"/>
              </p:ext>
            </p:extLst>
          </p:nvPr>
        </p:nvGraphicFramePr>
        <p:xfrm>
          <a:off x="224117" y="2135527"/>
          <a:ext cx="11743766" cy="4598416"/>
        </p:xfrm>
        <a:graphic>
          <a:graphicData uri="http://schemas.openxmlformats.org/drawingml/2006/table">
            <a:tbl>
              <a:tblPr/>
              <a:tblGrid>
                <a:gridCol w="5871883">
                  <a:extLst>
                    <a:ext uri="{9D8B030D-6E8A-4147-A177-3AD203B41FA5}">
                      <a16:colId xmlns:a16="http://schemas.microsoft.com/office/drawing/2014/main" val="2107808640"/>
                    </a:ext>
                  </a:extLst>
                </a:gridCol>
                <a:gridCol w="5871883">
                  <a:extLst>
                    <a:ext uri="{9D8B030D-6E8A-4147-A177-3AD203B41FA5}">
                      <a16:colId xmlns:a16="http://schemas.microsoft.com/office/drawing/2014/main" val="676799223"/>
                    </a:ext>
                  </a:extLst>
                </a:gridCol>
              </a:tblGrid>
              <a:tr h="0">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A stable careers programme</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Learning from career and labour market information</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60911834"/>
                  </a:ext>
                </a:extLst>
              </a:tr>
              <a:tr h="241806">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Regular timetabled sessions to discuss careers and subjects can form part of your stable careers programme. During these sessions you could also make links and remind students of what’s happening in your wider careers programme.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Watching the videos can</a:t>
                      </a:r>
                      <a:r>
                        <a:rPr lang="en-GB" sz="1200" b="1"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help students to understand the skills, qualifications, and challenges related to specific jobs. You can support this by exploring the career or subject profile together, including linking to labour market information (LMI) contained in the profiles.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9653148"/>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Addressing the needs of each pupil</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766775748"/>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promote tailored personal reflection. Students could record and upload their reflections to their </a:t>
                      </a:r>
                      <a:r>
                        <a:rPr lang="en-GB" sz="1200" b="0" i="0" u="none" strike="noStrike"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Locker. A range of careers and subjects are used to help students raise aspirations and challenge stereotypes.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help students to reflect on how school subjects connect to real-world careers, helping them see the relevance of their studies to future job opportunities.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579399"/>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Encounters with employers and employees</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Experiences of workplaces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652160371"/>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employers, they provide insights into work environments and cultures, offering students a realistic view of different career paths.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work experience, they can broaden students' awareness of different workplaces and help them identify areas they'd like to explore further.</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24021457"/>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 Encounters with further and higher education</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 Personal guidance</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26305960"/>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further and higher education, they can help students understand the educational pathways needed for various subjects and careers, helping them understand their options for further study or training.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Students can draw on their discussions and reflections of a variety of careers and subjects in their personal guidance 1:1s.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7909015"/>
                  </a:ext>
                </a:extLst>
              </a:tr>
            </a:tbl>
          </a:graphicData>
        </a:graphic>
      </p:graphicFrame>
      <p:sp>
        <p:nvSpPr>
          <p:cNvPr id="11" name="TextBox 10">
            <a:extLst>
              <a:ext uri="{FF2B5EF4-FFF2-40B4-BE49-F238E27FC236}">
                <a16:creationId xmlns:a16="http://schemas.microsoft.com/office/drawing/2014/main" id="{8225AB72-6D48-6A60-9121-32053F5672DB}"/>
              </a:ext>
            </a:extLst>
          </p:cNvPr>
          <p:cNvSpPr txBox="1"/>
          <p:nvPr/>
        </p:nvSpPr>
        <p:spPr>
          <a:xfrm>
            <a:off x="224117" y="836340"/>
            <a:ext cx="11743765" cy="1169551"/>
          </a:xfrm>
          <a:prstGeom prst="rect">
            <a:avLst/>
          </a:prstGeom>
          <a:noFill/>
          <a:ln w="12700">
            <a:solidFill>
              <a:schemeClr val="accent1"/>
            </a:solidFill>
          </a:ln>
        </p:spPr>
        <p:txBody>
          <a:bodyPr wrap="square">
            <a:spAutoFit/>
          </a:bodyPr>
          <a:lstStyle/>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 support you in meeting the Gatsby Benchmarks, we suggest dedicating one day per month to a ‘career of the month' and one day to a ‘subject of the month' for each year group. This can be done during registration or form time, in a 15-minute session. Students will watch a video from the </a:t>
            </a:r>
            <a:r>
              <a:rPr lang="en-GB" sz="14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platform and answer questions, either through group discussion or written responses.</a:t>
            </a:r>
          </a:p>
          <a:p>
            <a:pPr rtl="0"/>
            <a:endPar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Delivering these sessions can support the Gatsby Benchmarks as follows: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87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February</a:t>
            </a:r>
          </a:p>
        </p:txBody>
      </p:sp>
    </p:spTree>
    <p:extLst>
      <p:ext uri="{BB962C8B-B14F-4D97-AF65-F5344CB8AC3E}">
        <p14:creationId xmlns:p14="http://schemas.microsoft.com/office/powerpoint/2010/main" val="191704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Classical</a:t>
            </a:r>
            <a:r>
              <a:rPr kumimoji="0" lang="en-GB" sz="36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studies</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subject.</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Greek Temple with solid fill">
            <a:extLst>
              <a:ext uri="{FF2B5EF4-FFF2-40B4-BE49-F238E27FC236}">
                <a16:creationId xmlns:a16="http://schemas.microsoft.com/office/drawing/2014/main" id="{422B6CFD-33AF-7FDA-9A81-627A5E7115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8730" y="2616740"/>
            <a:ext cx="914400" cy="914400"/>
          </a:xfrm>
          <a:prstGeom prst="rect">
            <a:avLst/>
          </a:prstGeom>
        </p:spPr>
      </p:pic>
      <p:pic>
        <p:nvPicPr>
          <p:cNvPr id="9" name="Graphic 8" descr="Greek Pillar with solid fill">
            <a:extLst>
              <a:ext uri="{FF2B5EF4-FFF2-40B4-BE49-F238E27FC236}">
                <a16:creationId xmlns:a16="http://schemas.microsoft.com/office/drawing/2014/main" id="{05A1D9A0-FF2D-8E01-EA1F-9A8F63B2A11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64406" y="1024128"/>
            <a:ext cx="914400" cy="914400"/>
          </a:xfrm>
          <a:prstGeom prst="rect">
            <a:avLst/>
          </a:prstGeom>
        </p:spPr>
      </p:pic>
      <p:pic>
        <p:nvPicPr>
          <p:cNvPr id="8" name="Picture 7">
            <a:hlinkClick r:id="rId9"/>
            <a:extLst>
              <a:ext uri="{FF2B5EF4-FFF2-40B4-BE49-F238E27FC236}">
                <a16:creationId xmlns:a16="http://schemas.microsoft.com/office/drawing/2014/main" id="{D9C2B8A4-70BD-44EB-0D1D-A903D11C6634}"/>
              </a:ext>
            </a:extLst>
          </p:cNvPr>
          <p:cNvPicPr>
            <a:picLocks noChangeAspect="1"/>
          </p:cNvPicPr>
          <p:nvPr/>
        </p:nvPicPr>
        <p:blipFill>
          <a:blip r:embed="rId10"/>
          <a:stretch>
            <a:fillRect/>
          </a:stretch>
        </p:blipFill>
        <p:spPr>
          <a:xfrm>
            <a:off x="6894087" y="1093753"/>
            <a:ext cx="4218336" cy="4462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Classical studies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6" y="1361969"/>
            <a:ext cx="5741051" cy="2392449"/>
          </a:xfrm>
          <a:prstGeom prst="roundRect">
            <a:avLst>
              <a:gd name="adj" fmla="val 0"/>
            </a:avLst>
          </a:prstGeom>
          <a:solidFill>
            <a:srgbClr val="DDC5ED"/>
          </a:solidFill>
          <a:ln w="38100">
            <a:solidFill>
              <a:srgbClr val="BD90DC"/>
            </a:solidFill>
          </a:ln>
        </p:spPr>
        <p:txBody>
          <a:bodyPr wrap="square" tIns="46800" anchor="ctr" anchorCtr="0">
            <a:noAutofit/>
          </a:bodyPr>
          <a:lstStyle/>
          <a:p>
            <a:pPr lvl="0" algn="ctr">
              <a:lnSpc>
                <a:spcPct val="150000"/>
              </a:lnSpc>
              <a:defRPr/>
            </a:pPr>
            <a:r>
              <a:rPr lang="en-GB" sz="2200" dirty="0">
                <a:latin typeface="Open Sans" panose="020B0606030504020204" pitchFamily="34" charset="0"/>
                <a:ea typeface="Open Sans" panose="020B0606030504020204" pitchFamily="34" charset="0"/>
                <a:cs typeface="Open Sans" panose="020B0606030504020204" pitchFamily="34" charset="0"/>
              </a:rPr>
              <a:t>There are lots of subjects that fall under the category of </a:t>
            </a:r>
            <a:r>
              <a:rPr lang="en-GB" sz="2200" b="1" dirty="0">
                <a:latin typeface="Open sans" panose="020B0606030504020204" pitchFamily="34" charset="0"/>
                <a:ea typeface="Open sans" panose="020B0606030504020204" pitchFamily="34" charset="0"/>
                <a:cs typeface="Open sans" panose="020B0606030504020204" pitchFamily="34" charset="0"/>
              </a:rPr>
              <a:t>classical studies</a:t>
            </a:r>
            <a:r>
              <a:rPr lang="en-GB" sz="2200" b="1" dirty="0">
                <a:latin typeface="Open Sans" panose="020B0606030504020204" pitchFamily="34" charset="0"/>
                <a:ea typeface="Open Sans" panose="020B0606030504020204" pitchFamily="34" charset="0"/>
                <a:cs typeface="Open Sans" panose="020B0606030504020204" pitchFamily="34" charset="0"/>
              </a:rPr>
              <a:t>.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Victoria Liu, who’s a</a:t>
            </a:r>
            <a:r>
              <a:rPr kumimoji="0" lang="en-GB" sz="220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a:t>
            </a:r>
            <a:r>
              <a:rPr lang="en-GB" sz="2200" b="1" dirty="0" err="1">
                <a:latin typeface="Open sans" panose="020B0606030504020204" pitchFamily="34" charset="0"/>
                <a:ea typeface="Open sans" panose="020B0606030504020204" pitchFamily="34" charset="0"/>
                <a:cs typeface="Open sans" panose="020B0606030504020204" pitchFamily="34" charset="0"/>
              </a:rPr>
              <a:t>lassics</a:t>
            </a:r>
            <a:r>
              <a:rPr lang="en-GB" sz="2200" b="1" dirty="0">
                <a:latin typeface="Open sans" panose="020B0606030504020204" pitchFamily="34" charset="0"/>
                <a:ea typeface="Open sans" panose="020B0606030504020204" pitchFamily="34" charset="0"/>
                <a:cs typeface="Open sans" panose="020B0606030504020204" pitchFamily="34" charset="0"/>
              </a:rPr>
              <a:t> II and English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student. </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915784"/>
            <a:ext cx="5741050" cy="1839557"/>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solidFill>
                  <a:schemeClr val="tx1"/>
                </a:solidFill>
              </a:rPr>
              <a:t>Whilst you’re watching, think about t</a:t>
            </a:r>
            <a:r>
              <a:rPr lang="en-US" dirty="0">
                <a:solidFill>
                  <a:schemeClr val="tx1"/>
                </a:solidFill>
              </a:rPr>
              <a:t>he </a:t>
            </a:r>
            <a:r>
              <a:rPr lang="en-US" b="1" dirty="0">
                <a:solidFill>
                  <a:schemeClr val="tx1"/>
                </a:solidFill>
              </a:rPr>
              <a:t>different challenges </a:t>
            </a:r>
            <a:r>
              <a:rPr lang="en-US" dirty="0">
                <a:solidFill>
                  <a:schemeClr val="tx1"/>
                </a:solidFill>
              </a:rPr>
              <a:t>Victoria Liu faces in her course</a:t>
            </a:r>
            <a:r>
              <a:rPr lang="en-GB" dirty="0">
                <a:solidFill>
                  <a:schemeClr val="tx1"/>
                </a:solidFill>
              </a:rPr>
              <a:t>. </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5997" y="5250818"/>
            <a:ext cx="914400" cy="914400"/>
          </a:xfrm>
          <a:prstGeom prst="rect">
            <a:avLst/>
          </a:prstGeom>
        </p:spPr>
      </p:pic>
      <p:pic>
        <p:nvPicPr>
          <p:cNvPr id="5" name="Picture 4">
            <a:hlinkClick r:id="rId5"/>
            <a:extLst>
              <a:ext uri="{FF2B5EF4-FFF2-40B4-BE49-F238E27FC236}">
                <a16:creationId xmlns:a16="http://schemas.microsoft.com/office/drawing/2014/main" id="{CFFB4810-5241-E428-0110-77B1AC836E79}"/>
              </a:ext>
            </a:extLst>
          </p:cNvPr>
          <p:cNvPicPr>
            <a:picLocks noChangeAspect="1"/>
          </p:cNvPicPr>
          <p:nvPr/>
        </p:nvPicPr>
        <p:blipFill>
          <a:blip r:embed="rId6"/>
          <a:stretch>
            <a:fillRect/>
          </a:stretch>
        </p:blipFill>
        <p:spPr>
          <a:xfrm>
            <a:off x="6894087" y="1093753"/>
            <a:ext cx="4218336" cy="4462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203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279748" y="1166030"/>
            <a:ext cx="7823200" cy="4525935"/>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solidFill>
                  <a:schemeClr val="tx1"/>
                </a:solidFill>
              </a:rPr>
              <a:t>Victoria Liu says she enjoys how </a:t>
            </a:r>
            <a:r>
              <a:rPr lang="en-US" b="1" dirty="0">
                <a:solidFill>
                  <a:schemeClr val="tx1"/>
                </a:solidFill>
              </a:rPr>
              <a:t>broad</a:t>
            </a:r>
            <a:r>
              <a:rPr lang="en-US" dirty="0">
                <a:solidFill>
                  <a:schemeClr val="tx1"/>
                </a:solidFill>
              </a:rPr>
              <a:t> her studies are. What details does she give?</a:t>
            </a:r>
          </a:p>
          <a:p>
            <a:pPr marL="457200" indent="-457200" algn="l">
              <a:buFont typeface="+mj-lt"/>
              <a:buAutoNum type="arabicPeriod"/>
            </a:pPr>
            <a:r>
              <a:rPr lang="en-US" dirty="0">
                <a:solidFill>
                  <a:schemeClr val="tx1"/>
                </a:solidFill>
              </a:rPr>
              <a:t>Victoria Liu says </a:t>
            </a:r>
            <a:r>
              <a:rPr lang="en-US" dirty="0"/>
              <a:t>studying classics and English can feel </a:t>
            </a:r>
            <a:r>
              <a:rPr lang="en-US" b="1" dirty="0"/>
              <a:t>challenging</a:t>
            </a:r>
            <a:r>
              <a:rPr lang="en-US" dirty="0"/>
              <a:t>. What reasons does she give?</a:t>
            </a:r>
          </a:p>
          <a:p>
            <a:pPr marL="457200" indent="-457200" algn="l">
              <a:buFont typeface="+mj-lt"/>
              <a:buAutoNum type="arabicPeriod"/>
            </a:pPr>
            <a:r>
              <a:rPr lang="en-US" dirty="0"/>
              <a:t>What does a </a:t>
            </a:r>
            <a:r>
              <a:rPr lang="en-US" b="1" dirty="0"/>
              <a:t>typical day </a:t>
            </a:r>
            <a:r>
              <a:rPr lang="en-US" dirty="0"/>
              <a:t>look like for a classics and English student? </a:t>
            </a:r>
          </a:p>
          <a:p>
            <a:pPr marL="457200" indent="-457200" algn="l">
              <a:buFont typeface="+mj-lt"/>
              <a:buAutoNum type="arabicPeriod"/>
            </a:pPr>
            <a:r>
              <a:rPr lang="en-US" dirty="0"/>
              <a:t>How can an interest in </a:t>
            </a:r>
            <a:r>
              <a:rPr lang="en-US" b="1" dirty="0"/>
              <a:t>archaeology</a:t>
            </a:r>
            <a:r>
              <a:rPr lang="en-US" dirty="0"/>
              <a:t> or </a:t>
            </a:r>
            <a:r>
              <a:rPr lang="en-US" b="1" dirty="0"/>
              <a:t>ancient history </a:t>
            </a:r>
            <a:r>
              <a:rPr lang="en-US" dirty="0"/>
              <a:t>help with this course?</a:t>
            </a:r>
            <a:endParaRPr lang="en-US" dirty="0">
              <a:solidFill>
                <a:srgbClr val="FF0000"/>
              </a:solidFill>
            </a:endParaRP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Classical studies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15440B5B-13D4-349A-2CA5-83F27D68698F}"/>
              </a:ext>
            </a:extLst>
          </p:cNvPr>
          <p:cNvPicPr>
            <a:picLocks noChangeAspect="1"/>
          </p:cNvPicPr>
          <p:nvPr/>
        </p:nvPicPr>
        <p:blipFill>
          <a:blip r:embed="rId4"/>
          <a:stretch>
            <a:fillRect/>
          </a:stretch>
        </p:blipFill>
        <p:spPr>
          <a:xfrm>
            <a:off x="8265695" y="1653779"/>
            <a:ext cx="3562336" cy="3768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2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40607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264588"/>
            <a:ext cx="11419200" cy="603656"/>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197187"/>
            <a:ext cx="6491329" cy="3443748"/>
          </a:xfrm>
          <a:prstGeom prst="rect">
            <a:avLst/>
          </a:prstGeom>
          <a:solidFill>
            <a:schemeClr val="bg1"/>
          </a:solidFill>
        </p:spPr>
        <p:txBody>
          <a:bodyPr wrap="square" anchor="t" anchorCtr="0">
            <a:noAutofit/>
          </a:bodyPr>
          <a:lstStyle/>
          <a:p>
            <a:pPr marL="342900" indent="-342900">
              <a:lnSpc>
                <a:spcPct val="150000"/>
              </a:lnSpc>
              <a:spcAft>
                <a:spcPts val="24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classical studies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information management and museum studies.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archaeologist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museum curator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B3516F4-AE17-63ED-2847-DB563CC2791B}"/>
              </a:ext>
            </a:extLst>
          </p:cNvPr>
          <p:cNvPicPr>
            <a:picLocks noChangeAspect="1"/>
          </p:cNvPicPr>
          <p:nvPr/>
        </p:nvPicPr>
        <p:blipFill>
          <a:blip r:embed="rId5"/>
          <a:stretch>
            <a:fillRect/>
          </a:stretch>
        </p:blipFill>
        <p:spPr>
          <a:xfrm>
            <a:off x="7367190" y="1075267"/>
            <a:ext cx="1861031" cy="1968722"/>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926184" y="2188458"/>
            <a:ext cx="512635" cy="512635"/>
          </a:xfrm>
          <a:prstGeom prst="rect">
            <a:avLst/>
          </a:prstGeom>
        </p:spPr>
      </p:pic>
      <p:pic>
        <p:nvPicPr>
          <p:cNvPr id="7" name="Picture 6">
            <a:extLst>
              <a:ext uri="{FF2B5EF4-FFF2-40B4-BE49-F238E27FC236}">
                <a16:creationId xmlns:a16="http://schemas.microsoft.com/office/drawing/2014/main" id="{D5D75DBE-E98C-8B1A-6518-C8FE60B6ED12}"/>
              </a:ext>
            </a:extLst>
          </p:cNvPr>
          <p:cNvPicPr>
            <a:picLocks noChangeAspect="1"/>
          </p:cNvPicPr>
          <p:nvPr/>
        </p:nvPicPr>
        <p:blipFill>
          <a:blip r:embed="rId8"/>
          <a:stretch>
            <a:fillRect/>
          </a:stretch>
        </p:blipFill>
        <p:spPr>
          <a:xfrm>
            <a:off x="9545079" y="1075267"/>
            <a:ext cx="1873186" cy="196872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DBF3311-DFF4-17A1-F8EB-8104D835F2CD}"/>
              </a:ext>
            </a:extLst>
          </p:cNvPr>
          <p:cNvPicPr>
            <a:picLocks noChangeAspect="1"/>
          </p:cNvPicPr>
          <p:nvPr/>
        </p:nvPicPr>
        <p:blipFill>
          <a:blip r:embed="rId9"/>
          <a:stretch>
            <a:fillRect/>
          </a:stretch>
        </p:blipFill>
        <p:spPr>
          <a:xfrm>
            <a:off x="7367190" y="3177214"/>
            <a:ext cx="1861031" cy="183052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CF8F6F3-828F-58FE-5CC1-EAFA030C72B6}"/>
              </a:ext>
            </a:extLst>
          </p:cNvPr>
          <p:cNvPicPr>
            <a:picLocks noChangeAspect="1"/>
          </p:cNvPicPr>
          <p:nvPr/>
        </p:nvPicPr>
        <p:blipFill>
          <a:blip r:embed="rId10"/>
          <a:stretch>
            <a:fillRect/>
          </a:stretch>
        </p:blipFill>
        <p:spPr>
          <a:xfrm>
            <a:off x="9557234" y="3177214"/>
            <a:ext cx="1861031" cy="1830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092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2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February</a:t>
            </a:r>
          </a:p>
        </p:txBody>
      </p:sp>
    </p:spTree>
    <p:extLst>
      <p:ext uri="{BB962C8B-B14F-4D97-AF65-F5344CB8AC3E}">
        <p14:creationId xmlns:p14="http://schemas.microsoft.com/office/powerpoint/2010/main" val="30739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75032"/>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Chef</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5" name="Graphic 4" descr="Pasta with solid fill">
            <a:extLst>
              <a:ext uri="{FF2B5EF4-FFF2-40B4-BE49-F238E27FC236}">
                <a16:creationId xmlns:a16="http://schemas.microsoft.com/office/drawing/2014/main" id="{02BF0626-8735-9D35-97A0-D24650EC95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24195" y="1009798"/>
            <a:ext cx="962597" cy="962597"/>
          </a:xfrm>
          <a:prstGeom prst="rect">
            <a:avLst/>
          </a:prstGeom>
        </p:spPr>
      </p:pic>
      <p:pic>
        <p:nvPicPr>
          <p:cNvPr id="7" name="Graphic 6" descr="Chef female with solid fill">
            <a:extLst>
              <a:ext uri="{FF2B5EF4-FFF2-40B4-BE49-F238E27FC236}">
                <a16:creationId xmlns:a16="http://schemas.microsoft.com/office/drawing/2014/main" id="{7FA4406C-8B09-DC6F-B93B-CF19C84C4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66887" y="2556479"/>
            <a:ext cx="982280" cy="982280"/>
          </a:xfrm>
          <a:prstGeom prst="rect">
            <a:avLst/>
          </a:prstGeom>
        </p:spPr>
      </p:pic>
      <p:pic>
        <p:nvPicPr>
          <p:cNvPr id="9" name="Picture 8">
            <a:hlinkClick r:id="rId9"/>
            <a:extLst>
              <a:ext uri="{FF2B5EF4-FFF2-40B4-BE49-F238E27FC236}">
                <a16:creationId xmlns:a16="http://schemas.microsoft.com/office/drawing/2014/main" id="{D706F7E5-5116-3CC3-482E-61FDBAF6E219}"/>
              </a:ext>
            </a:extLst>
          </p:cNvPr>
          <p:cNvPicPr>
            <a:picLocks noChangeAspect="1"/>
          </p:cNvPicPr>
          <p:nvPr/>
        </p:nvPicPr>
        <p:blipFill>
          <a:blip r:embed="rId10"/>
          <a:stretch>
            <a:fillRect/>
          </a:stretch>
        </p:blipFill>
        <p:spPr>
          <a:xfrm>
            <a:off x="7046123" y="1183239"/>
            <a:ext cx="4553730" cy="449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922952"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chef</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Elizabeth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who’s a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chef </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 the Royal Navy</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3783572"/>
            <a:ext cx="5922953"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lvl="0">
              <a:defRPr/>
            </a:pPr>
            <a:r>
              <a:rPr lang="en-US" dirty="0"/>
              <a:t>Whilst you’re watching, think about the </a:t>
            </a:r>
            <a:r>
              <a:rPr lang="en-US" b="1" dirty="0"/>
              <a:t>challenges </a:t>
            </a:r>
            <a:r>
              <a:rPr lang="en-US" dirty="0"/>
              <a:t>of preparing food on a </a:t>
            </a:r>
            <a:r>
              <a:rPr lang="en-US" b="1" dirty="0"/>
              <a:t>ship </a:t>
            </a:r>
            <a:r>
              <a:rPr lang="en-US" dirty="0"/>
              <a:t>in a </a:t>
            </a:r>
            <a:r>
              <a:rPr lang="en-US" b="1" dirty="0"/>
              <a:t>rough sea.</a:t>
            </a:r>
            <a:endParaRPr kumimoji="0" lang="en-GB" sz="220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57899" y="5038831"/>
            <a:ext cx="914400" cy="914400"/>
          </a:xfrm>
          <a:prstGeom prst="rect">
            <a:avLst/>
          </a:prstGeom>
        </p:spPr>
      </p:pic>
      <p:sp>
        <p:nvSpPr>
          <p:cNvPr id="9" name="Title 1">
            <a:extLst>
              <a:ext uri="{FF2B5EF4-FFF2-40B4-BE49-F238E27FC236}">
                <a16:creationId xmlns:a16="http://schemas.microsoft.com/office/drawing/2014/main" id="{12CDDEB8-229F-BA61-F040-0D304FE7D0BA}"/>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Chef</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5"/>
            <a:extLst>
              <a:ext uri="{FF2B5EF4-FFF2-40B4-BE49-F238E27FC236}">
                <a16:creationId xmlns:a16="http://schemas.microsoft.com/office/drawing/2014/main" id="{D5D49CC3-2E6D-06C4-82AA-56CF01C8BD52}"/>
              </a:ext>
            </a:extLst>
          </p:cNvPr>
          <p:cNvPicPr>
            <a:picLocks noChangeAspect="1"/>
          </p:cNvPicPr>
          <p:nvPr/>
        </p:nvPicPr>
        <p:blipFill>
          <a:blip r:embed="rId6"/>
          <a:stretch>
            <a:fillRect/>
          </a:stretch>
        </p:blipFill>
        <p:spPr>
          <a:xfrm>
            <a:off x="7046123" y="1183239"/>
            <a:ext cx="4553730" cy="449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923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205727" y="1092199"/>
            <a:ext cx="7955098"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What do you think would be </a:t>
            </a:r>
            <a:r>
              <a:rPr lang="en-US" b="1" dirty="0"/>
              <a:t>most exciting </a:t>
            </a:r>
            <a:r>
              <a:rPr lang="en-US" dirty="0"/>
              <a:t>about cooking and serving food on a ship?</a:t>
            </a:r>
          </a:p>
          <a:p>
            <a:pPr marL="457200" indent="-457200" algn="l">
              <a:buFont typeface="+mj-lt"/>
              <a:buAutoNum type="arabicPeriod"/>
            </a:pPr>
            <a:r>
              <a:rPr lang="en-US" dirty="0"/>
              <a:t>How might cooking for </a:t>
            </a:r>
            <a:r>
              <a:rPr lang="en-US" b="1" dirty="0"/>
              <a:t>large events </a:t>
            </a:r>
            <a:r>
              <a:rPr lang="en-US" dirty="0"/>
              <a:t>and </a:t>
            </a:r>
            <a:r>
              <a:rPr lang="en-US" b="1" dirty="0"/>
              <a:t>cocktail parties</a:t>
            </a:r>
            <a:r>
              <a:rPr lang="en-US" dirty="0"/>
              <a:t> on a ship be different to working in a restaurant on land?</a:t>
            </a:r>
          </a:p>
          <a:p>
            <a:pPr marL="457200" indent="-457200" algn="l">
              <a:buFont typeface="+mj-lt"/>
              <a:buAutoNum type="arabicPeriod"/>
            </a:pPr>
            <a:r>
              <a:rPr lang="en-US" dirty="0"/>
              <a:t>What challenges do you think you might face working in a </a:t>
            </a:r>
            <a:r>
              <a:rPr lang="en-US" b="1" dirty="0"/>
              <a:t>moving kitchen, </a:t>
            </a:r>
            <a:r>
              <a:rPr lang="en-US" dirty="0"/>
              <a:t>and how would you handle them?</a:t>
            </a:r>
          </a:p>
          <a:p>
            <a:pPr marL="457200" indent="-457200" algn="l">
              <a:buFont typeface="+mj-lt"/>
              <a:buAutoNum type="arabicPeriod"/>
            </a:pPr>
            <a:r>
              <a:rPr lang="en-US" dirty="0"/>
              <a:t>Does living and working on a ship </a:t>
            </a:r>
            <a:r>
              <a:rPr lang="en-US" b="1" dirty="0"/>
              <a:t>away from home</a:t>
            </a:r>
            <a:r>
              <a:rPr lang="en-US" dirty="0"/>
              <a:t> interest you? Why or why not?</a:t>
            </a:r>
          </a:p>
        </p:txBody>
      </p:sp>
      <p:sp>
        <p:nvSpPr>
          <p:cNvPr id="9" name="Title 1">
            <a:extLst>
              <a:ext uri="{FF2B5EF4-FFF2-40B4-BE49-F238E27FC236}">
                <a16:creationId xmlns:a16="http://schemas.microsoft.com/office/drawing/2014/main" id="{A378FA29-8A67-526E-5C2B-2BAE23963932}"/>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Chef</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815B8038-7BB9-18F6-3A9B-A07837855F86}"/>
              </a:ext>
            </a:extLst>
          </p:cNvPr>
          <p:cNvPicPr>
            <a:picLocks noChangeAspect="1"/>
          </p:cNvPicPr>
          <p:nvPr/>
        </p:nvPicPr>
        <p:blipFill>
          <a:blip r:embed="rId4"/>
          <a:stretch>
            <a:fillRect/>
          </a:stretch>
        </p:blipFill>
        <p:spPr>
          <a:xfrm>
            <a:off x="8351793" y="1744578"/>
            <a:ext cx="3488691" cy="3441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7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74261955-9BB6-7811-CDEE-961B4DDD1C4D}"/>
              </a:ext>
            </a:extLst>
          </p:cNvPr>
          <p:cNvSpPr/>
          <p:nvPr/>
        </p:nvSpPr>
        <p:spPr>
          <a:xfrm>
            <a:off x="398792" y="1189861"/>
            <a:ext cx="1484027" cy="2166004"/>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7" name="Rectangle 6">
            <a:hlinkClick r:id="rId4" action="ppaction://hlinksldjump"/>
            <a:extLst>
              <a:ext uri="{FF2B5EF4-FFF2-40B4-BE49-F238E27FC236}">
                <a16:creationId xmlns:a16="http://schemas.microsoft.com/office/drawing/2014/main" id="{F62B8931-200A-308B-B093-850068A92A75}"/>
              </a:ext>
            </a:extLst>
          </p:cNvPr>
          <p:cNvSpPr/>
          <p:nvPr/>
        </p:nvSpPr>
        <p:spPr>
          <a:xfrm>
            <a:off x="3702643" y="1189861"/>
            <a:ext cx="1484027" cy="2162973"/>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9" name="Rectangle 8">
            <a:hlinkClick r:id="rId5" action="ppaction://hlinksldjump"/>
            <a:extLst>
              <a:ext uri="{FF2B5EF4-FFF2-40B4-BE49-F238E27FC236}">
                <a16:creationId xmlns:a16="http://schemas.microsoft.com/office/drawing/2014/main" id="{703DA76E-5E41-47EE-70DD-9EE03F6B70A9}"/>
              </a:ext>
            </a:extLst>
          </p:cNvPr>
          <p:cNvSpPr/>
          <p:nvPr/>
        </p:nvSpPr>
        <p:spPr>
          <a:xfrm>
            <a:off x="6991162" y="1185341"/>
            <a:ext cx="1484027" cy="2194711"/>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Career of the month</a:t>
            </a:r>
          </a:p>
        </p:txBody>
      </p:sp>
      <p:sp>
        <p:nvSpPr>
          <p:cNvPr id="11" name="Rectangle 10">
            <a:hlinkClick r:id="rId6" action="ppaction://hlinksldjump"/>
            <a:extLst>
              <a:ext uri="{FF2B5EF4-FFF2-40B4-BE49-F238E27FC236}">
                <a16:creationId xmlns:a16="http://schemas.microsoft.com/office/drawing/2014/main" id="{9F5BC1C3-CB7E-EB48-478F-E791F19B1A7E}"/>
              </a:ext>
            </a:extLst>
          </p:cNvPr>
          <p:cNvSpPr/>
          <p:nvPr/>
        </p:nvSpPr>
        <p:spPr>
          <a:xfrm>
            <a:off x="10310765" y="1169893"/>
            <a:ext cx="1484027" cy="2209851"/>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2" name="Rectangle 11">
            <a:hlinkClick r:id="rId7" action="ppaction://hlinksldjump"/>
            <a:extLst>
              <a:ext uri="{FF2B5EF4-FFF2-40B4-BE49-F238E27FC236}">
                <a16:creationId xmlns:a16="http://schemas.microsoft.com/office/drawing/2014/main" id="{2ACF7417-5421-0728-5AE5-D2613BF1DC76}"/>
              </a:ext>
            </a:extLst>
          </p:cNvPr>
          <p:cNvSpPr/>
          <p:nvPr/>
        </p:nvSpPr>
        <p:spPr>
          <a:xfrm>
            <a:off x="397208" y="3622478"/>
            <a:ext cx="1484027" cy="2184343"/>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3" name="Rectangle 12">
            <a:hlinkClick r:id="rId8" action="ppaction://hlinksldjump"/>
            <a:extLst>
              <a:ext uri="{FF2B5EF4-FFF2-40B4-BE49-F238E27FC236}">
                <a16:creationId xmlns:a16="http://schemas.microsoft.com/office/drawing/2014/main" id="{B633B70A-7453-DB43-4883-9C085C125FA7}"/>
              </a:ext>
            </a:extLst>
          </p:cNvPr>
          <p:cNvSpPr/>
          <p:nvPr/>
        </p:nvSpPr>
        <p:spPr>
          <a:xfrm>
            <a:off x="3707004" y="3622599"/>
            <a:ext cx="1478969" cy="2194711"/>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4" name="Rectangle 13">
            <a:hlinkClick r:id="rId9" action="ppaction://hlinksldjump"/>
            <a:extLst>
              <a:ext uri="{FF2B5EF4-FFF2-40B4-BE49-F238E27FC236}">
                <a16:creationId xmlns:a16="http://schemas.microsoft.com/office/drawing/2014/main" id="{F9E553F3-E8C9-BBB9-C249-BBF0E74CAD7C}"/>
              </a:ext>
            </a:extLst>
          </p:cNvPr>
          <p:cNvSpPr/>
          <p:nvPr/>
        </p:nvSpPr>
        <p:spPr>
          <a:xfrm>
            <a:off x="6990407" y="3622600"/>
            <a:ext cx="1484026" cy="2194710"/>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5" name="Rectangle 14">
            <a:hlinkClick r:id="rId10" action="ppaction://hlinksldjump"/>
            <a:extLst>
              <a:ext uri="{FF2B5EF4-FFF2-40B4-BE49-F238E27FC236}">
                <a16:creationId xmlns:a16="http://schemas.microsoft.com/office/drawing/2014/main" id="{92FA6274-D234-D9FF-6D25-20D30EF161C4}"/>
              </a:ext>
            </a:extLst>
          </p:cNvPr>
          <p:cNvSpPr>
            <a:spLocks/>
          </p:cNvSpPr>
          <p:nvPr/>
        </p:nvSpPr>
        <p:spPr>
          <a:xfrm>
            <a:off x="10310764" y="3622478"/>
            <a:ext cx="1484027" cy="2184344"/>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6" name="Rectangle 15">
            <a:hlinkClick r:id="rId11" action="ppaction://hlinksldjump"/>
            <a:extLst>
              <a:ext uri="{FF2B5EF4-FFF2-40B4-BE49-F238E27FC236}">
                <a16:creationId xmlns:a16="http://schemas.microsoft.com/office/drawing/2014/main" id="{F2FD1A02-43E1-159E-F383-F5E9AE25466C}"/>
              </a:ext>
            </a:extLst>
          </p:cNvPr>
          <p:cNvSpPr/>
          <p:nvPr/>
        </p:nvSpPr>
        <p:spPr>
          <a:xfrm>
            <a:off x="2049968" y="1189860"/>
            <a:ext cx="1484027" cy="2194711"/>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7" name="Rectangle 16">
            <a:hlinkClick r:id="rId12" action="ppaction://hlinksldjump"/>
            <a:extLst>
              <a:ext uri="{FF2B5EF4-FFF2-40B4-BE49-F238E27FC236}">
                <a16:creationId xmlns:a16="http://schemas.microsoft.com/office/drawing/2014/main" id="{19D2E599-6D52-21ED-2221-9E5CDCA3CD38}"/>
              </a:ext>
            </a:extLst>
          </p:cNvPr>
          <p:cNvSpPr/>
          <p:nvPr/>
        </p:nvSpPr>
        <p:spPr>
          <a:xfrm>
            <a:off x="5336619" y="1185341"/>
            <a:ext cx="1484027"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8" name="Rectangle 17">
            <a:hlinkClick r:id="rId13" action="ppaction://hlinksldjump"/>
            <a:extLst>
              <a:ext uri="{FF2B5EF4-FFF2-40B4-BE49-F238E27FC236}">
                <a16:creationId xmlns:a16="http://schemas.microsoft.com/office/drawing/2014/main" id="{40A95F47-67F0-C0AE-CF4E-48BEAD19D690}"/>
              </a:ext>
            </a:extLst>
          </p:cNvPr>
          <p:cNvSpPr/>
          <p:nvPr/>
        </p:nvSpPr>
        <p:spPr>
          <a:xfrm>
            <a:off x="8659589" y="1185341"/>
            <a:ext cx="1484027" cy="2194710"/>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9" name="Rectangle 18">
            <a:hlinkClick r:id="rId14" action="ppaction://hlinksldjump"/>
            <a:extLst>
              <a:ext uri="{FF2B5EF4-FFF2-40B4-BE49-F238E27FC236}">
                <a16:creationId xmlns:a16="http://schemas.microsoft.com/office/drawing/2014/main" id="{8D08FA37-F467-4D9E-CD80-52847B6F7FCF}"/>
              </a:ext>
            </a:extLst>
          </p:cNvPr>
          <p:cNvSpPr/>
          <p:nvPr/>
        </p:nvSpPr>
        <p:spPr>
          <a:xfrm>
            <a:off x="2032768" y="3604014"/>
            <a:ext cx="1478969" cy="2213295"/>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0" name="Rectangle 19">
            <a:hlinkClick r:id="rId15" action="ppaction://hlinksldjump"/>
            <a:extLst>
              <a:ext uri="{FF2B5EF4-FFF2-40B4-BE49-F238E27FC236}">
                <a16:creationId xmlns:a16="http://schemas.microsoft.com/office/drawing/2014/main" id="{3D194855-EB1B-EAC4-947C-B75AFAB6C639}"/>
              </a:ext>
            </a:extLst>
          </p:cNvPr>
          <p:cNvSpPr/>
          <p:nvPr/>
        </p:nvSpPr>
        <p:spPr>
          <a:xfrm>
            <a:off x="5336619" y="3622599"/>
            <a:ext cx="1478969"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2" name="Rectangle 21">
            <a:hlinkClick r:id="rId16" action="ppaction://hlinksldjump"/>
            <a:extLst>
              <a:ext uri="{FF2B5EF4-FFF2-40B4-BE49-F238E27FC236}">
                <a16:creationId xmlns:a16="http://schemas.microsoft.com/office/drawing/2014/main" id="{E9BEE5AF-A626-5D4B-98EE-D9E20B49415B}"/>
              </a:ext>
            </a:extLst>
          </p:cNvPr>
          <p:cNvSpPr/>
          <p:nvPr/>
        </p:nvSpPr>
        <p:spPr>
          <a:xfrm>
            <a:off x="8659589" y="3622599"/>
            <a:ext cx="1484027" cy="2194711"/>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4" name="Title 1">
            <a:extLst>
              <a:ext uri="{FF2B5EF4-FFF2-40B4-BE49-F238E27FC236}">
                <a16:creationId xmlns:a16="http://schemas.microsoft.com/office/drawing/2014/main" id="{F227BA9D-8103-CE26-6972-0CA0CE8831C7}"/>
              </a:ext>
            </a:extLst>
          </p:cNvPr>
          <p:cNvSpPr>
            <a:spLocks noGrp="1"/>
          </p:cNvSpPr>
          <p:nvPr>
            <p:ph type="title"/>
          </p:nvPr>
        </p:nvSpPr>
        <p:spPr>
          <a:xfrm>
            <a:off x="380093" y="393550"/>
            <a:ext cx="4087861" cy="658023"/>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E43E925-9366-271F-6095-783D82A8D665}"/>
              </a:ext>
            </a:extLst>
          </p:cNvPr>
          <p:cNvSpPr txBox="1">
            <a:spLocks/>
          </p:cNvSpPr>
          <p:nvPr/>
        </p:nvSpPr>
        <p:spPr>
          <a:xfrm>
            <a:off x="6152455" y="393549"/>
            <a:ext cx="5659452" cy="65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Click a box to go straight to the relevant slides</a:t>
            </a:r>
          </a:p>
        </p:txBody>
      </p:sp>
      <p:pic>
        <p:nvPicPr>
          <p:cNvPr id="4" name="Graphic 3" descr="Cursor with solid fill">
            <a:extLst>
              <a:ext uri="{FF2B5EF4-FFF2-40B4-BE49-F238E27FC236}">
                <a16:creationId xmlns:a16="http://schemas.microsoft.com/office/drawing/2014/main" id="{508A3E9B-0E9A-4F3F-4E3A-8755B9079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0946" y="512342"/>
            <a:ext cx="457200" cy="457200"/>
          </a:xfrm>
          <a:prstGeom prst="rect">
            <a:avLst/>
          </a:prstGeom>
        </p:spPr>
      </p:pic>
      <p:pic>
        <p:nvPicPr>
          <p:cNvPr id="27" name="Graphic 26" descr="Briefcase with solid fill">
            <a:extLst>
              <a:ext uri="{FF2B5EF4-FFF2-40B4-BE49-F238E27FC236}">
                <a16:creationId xmlns:a16="http://schemas.microsoft.com/office/drawing/2014/main" id="{8CF70B3F-B491-03CA-A6A0-78419028B1F2}"/>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87642" y="1277897"/>
            <a:ext cx="543372" cy="543372"/>
          </a:xfrm>
          <a:prstGeom prst="rect">
            <a:avLst/>
          </a:prstGeom>
        </p:spPr>
      </p:pic>
      <p:pic>
        <p:nvPicPr>
          <p:cNvPr id="28" name="Graphic 27" descr="Briefcase with solid fill">
            <a:extLst>
              <a:ext uri="{FF2B5EF4-FFF2-40B4-BE49-F238E27FC236}">
                <a16:creationId xmlns:a16="http://schemas.microsoft.com/office/drawing/2014/main" id="{D7F615C9-4979-B752-2625-2D48FF0597D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7145" y="1276281"/>
            <a:ext cx="543372" cy="543372"/>
          </a:xfrm>
          <a:prstGeom prst="rect">
            <a:avLst/>
          </a:prstGeom>
        </p:spPr>
      </p:pic>
      <p:pic>
        <p:nvPicPr>
          <p:cNvPr id="29" name="Graphic 28" descr="Briefcase with solid fill">
            <a:extLst>
              <a:ext uri="{FF2B5EF4-FFF2-40B4-BE49-F238E27FC236}">
                <a16:creationId xmlns:a16="http://schemas.microsoft.com/office/drawing/2014/main" id="{3900E135-8A23-2C44-3577-8F4DBCEA7AA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527337" y="1277897"/>
            <a:ext cx="543372" cy="543372"/>
          </a:xfrm>
          <a:prstGeom prst="rect">
            <a:avLst/>
          </a:prstGeom>
        </p:spPr>
      </p:pic>
      <p:pic>
        <p:nvPicPr>
          <p:cNvPr id="30" name="Graphic 29" descr="Briefcase with solid fill">
            <a:extLst>
              <a:ext uri="{FF2B5EF4-FFF2-40B4-BE49-F238E27FC236}">
                <a16:creationId xmlns:a16="http://schemas.microsoft.com/office/drawing/2014/main" id="{C0E51A78-EDF5-8A9E-6B23-3B49DC2D002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449253" y="1276281"/>
            <a:ext cx="543372" cy="543372"/>
          </a:xfrm>
          <a:prstGeom prst="rect">
            <a:avLst/>
          </a:prstGeom>
        </p:spPr>
      </p:pic>
      <p:pic>
        <p:nvPicPr>
          <p:cNvPr id="31" name="Graphic 30" descr="Briefcase with solid fill">
            <a:extLst>
              <a:ext uri="{FF2B5EF4-FFF2-40B4-BE49-F238E27FC236}">
                <a16:creationId xmlns:a16="http://schemas.microsoft.com/office/drawing/2014/main" id="{C6F9FE92-053A-EF8B-9A8B-80626DDCB95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10946" y="1294119"/>
            <a:ext cx="543372" cy="543372"/>
          </a:xfrm>
          <a:prstGeom prst="rect">
            <a:avLst/>
          </a:prstGeom>
        </p:spPr>
      </p:pic>
      <p:pic>
        <p:nvPicPr>
          <p:cNvPr id="32" name="Graphic 31" descr="Briefcase with solid fill">
            <a:extLst>
              <a:ext uri="{FF2B5EF4-FFF2-40B4-BE49-F238E27FC236}">
                <a16:creationId xmlns:a16="http://schemas.microsoft.com/office/drawing/2014/main" id="{05E98924-4DD7-35D0-32CD-64774B21F5E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129916" y="1276281"/>
            <a:ext cx="543372" cy="543372"/>
          </a:xfrm>
          <a:prstGeom prst="rect">
            <a:avLst/>
          </a:prstGeom>
        </p:spPr>
      </p:pic>
      <p:pic>
        <p:nvPicPr>
          <p:cNvPr id="33" name="Graphic 32" descr="Briefcase with solid fill">
            <a:extLst>
              <a:ext uri="{FF2B5EF4-FFF2-40B4-BE49-F238E27FC236}">
                <a16:creationId xmlns:a16="http://schemas.microsoft.com/office/drawing/2014/main" id="{A8C7431F-09CA-CE64-E9BD-C188FB4216E2}"/>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0760986" y="1276281"/>
            <a:ext cx="543372" cy="543372"/>
          </a:xfrm>
          <a:prstGeom prst="rect">
            <a:avLst/>
          </a:prstGeom>
        </p:spPr>
      </p:pic>
      <p:pic>
        <p:nvPicPr>
          <p:cNvPr id="48" name="Graphic 47" descr="Graduation cap with solid fill">
            <a:extLst>
              <a:ext uri="{FF2B5EF4-FFF2-40B4-BE49-F238E27FC236}">
                <a16:creationId xmlns:a16="http://schemas.microsoft.com/office/drawing/2014/main" id="{A0082311-128A-9B6C-451E-454FB3F4B576}"/>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25804" y="3624094"/>
            <a:ext cx="667048" cy="667048"/>
          </a:xfrm>
          <a:prstGeom prst="rect">
            <a:avLst/>
          </a:prstGeom>
        </p:spPr>
      </p:pic>
      <p:pic>
        <p:nvPicPr>
          <p:cNvPr id="49" name="Graphic 48" descr="Graduation cap with solid fill">
            <a:extLst>
              <a:ext uri="{FF2B5EF4-FFF2-40B4-BE49-F238E27FC236}">
                <a16:creationId xmlns:a16="http://schemas.microsoft.com/office/drawing/2014/main" id="{011FE06C-970C-8E80-6055-7EC3A19DAF6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085307" y="3622478"/>
            <a:ext cx="667048" cy="667048"/>
          </a:xfrm>
          <a:prstGeom prst="rect">
            <a:avLst/>
          </a:prstGeom>
        </p:spPr>
      </p:pic>
      <p:pic>
        <p:nvPicPr>
          <p:cNvPr id="50" name="Graphic 49" descr="Graduation cap with solid fill">
            <a:extLst>
              <a:ext uri="{FF2B5EF4-FFF2-40B4-BE49-F238E27FC236}">
                <a16:creationId xmlns:a16="http://schemas.microsoft.com/office/drawing/2014/main" id="{CA66B977-8FC8-5119-DC69-9D217DEBC54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465499" y="3624094"/>
            <a:ext cx="667048" cy="667048"/>
          </a:xfrm>
          <a:prstGeom prst="rect">
            <a:avLst/>
          </a:prstGeom>
        </p:spPr>
      </p:pic>
      <p:pic>
        <p:nvPicPr>
          <p:cNvPr id="51" name="Graphic 50" descr="Graduation cap with solid fill">
            <a:extLst>
              <a:ext uri="{FF2B5EF4-FFF2-40B4-BE49-F238E27FC236}">
                <a16:creationId xmlns:a16="http://schemas.microsoft.com/office/drawing/2014/main" id="{E8243CB3-A508-A7F2-EBC7-0BB9C3D065D1}"/>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7387415" y="3622478"/>
            <a:ext cx="667048" cy="667048"/>
          </a:xfrm>
          <a:prstGeom prst="rect">
            <a:avLst/>
          </a:prstGeom>
        </p:spPr>
      </p:pic>
      <p:pic>
        <p:nvPicPr>
          <p:cNvPr id="52" name="Graphic 51" descr="Graduation cap with solid fill">
            <a:extLst>
              <a:ext uri="{FF2B5EF4-FFF2-40B4-BE49-F238E27FC236}">
                <a16:creationId xmlns:a16="http://schemas.microsoft.com/office/drawing/2014/main" id="{E6F5583E-9F94-EBDA-120B-74CEF300A2EE}"/>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749108" y="3640316"/>
            <a:ext cx="667048" cy="667048"/>
          </a:xfrm>
          <a:prstGeom prst="rect">
            <a:avLst/>
          </a:prstGeom>
        </p:spPr>
      </p:pic>
      <p:pic>
        <p:nvPicPr>
          <p:cNvPr id="53" name="Graphic 52" descr="Graduation cap with solid fill">
            <a:extLst>
              <a:ext uri="{FF2B5EF4-FFF2-40B4-BE49-F238E27FC236}">
                <a16:creationId xmlns:a16="http://schemas.microsoft.com/office/drawing/2014/main" id="{69A5790F-EF6A-71FC-F097-5CF2C966C8A1}"/>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068078" y="3622478"/>
            <a:ext cx="667048" cy="667048"/>
          </a:xfrm>
          <a:prstGeom prst="rect">
            <a:avLst/>
          </a:prstGeom>
        </p:spPr>
      </p:pic>
      <p:pic>
        <p:nvPicPr>
          <p:cNvPr id="54" name="Graphic 53" descr="Graduation cap with solid fill">
            <a:extLst>
              <a:ext uri="{FF2B5EF4-FFF2-40B4-BE49-F238E27FC236}">
                <a16:creationId xmlns:a16="http://schemas.microsoft.com/office/drawing/2014/main" id="{4CCA2D12-29B3-049E-C502-6CBF946E46FA}"/>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699148" y="3622478"/>
            <a:ext cx="667048" cy="667048"/>
          </a:xfrm>
          <a:prstGeom prst="rect">
            <a:avLst/>
          </a:prstGeom>
        </p:spPr>
      </p:pic>
    </p:spTree>
    <p:extLst>
      <p:ext uri="{BB962C8B-B14F-4D97-AF65-F5344CB8AC3E}">
        <p14:creationId xmlns:p14="http://schemas.microsoft.com/office/powerpoint/2010/main" val="1145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6F90BE-93D2-B014-03AA-D9A86CAC666D}"/>
              </a:ext>
            </a:extLst>
          </p:cNvPr>
          <p:cNvPicPr>
            <a:picLocks noChangeAspect="1"/>
          </p:cNvPicPr>
          <p:nvPr/>
        </p:nvPicPr>
        <p:blipFill>
          <a:blip r:embed="rId3"/>
          <a:stretch>
            <a:fillRect/>
          </a:stretch>
        </p:blipFill>
        <p:spPr>
          <a:xfrm>
            <a:off x="7460475" y="1114974"/>
            <a:ext cx="1917955" cy="189175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007"/>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284854"/>
            <a:ext cx="6829058"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chef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caterer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street food trader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food and beverage studies.</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9062132" y="2264632"/>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8" name="Picture 7">
            <a:extLst>
              <a:ext uri="{FF2B5EF4-FFF2-40B4-BE49-F238E27FC236}">
                <a16:creationId xmlns:a16="http://schemas.microsoft.com/office/drawing/2014/main" id="{FCFBA450-9119-2109-E928-7E42BDC55D27}"/>
              </a:ext>
            </a:extLst>
          </p:cNvPr>
          <p:cNvPicPr>
            <a:picLocks noChangeAspect="1"/>
          </p:cNvPicPr>
          <p:nvPr/>
        </p:nvPicPr>
        <p:blipFill>
          <a:blip r:embed="rId8"/>
          <a:stretch>
            <a:fillRect/>
          </a:stretch>
        </p:blipFill>
        <p:spPr>
          <a:xfrm>
            <a:off x="9758506" y="1114974"/>
            <a:ext cx="1917955" cy="187321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B44FB03-D5C4-E433-45D1-CC8AF8B94BBF}"/>
              </a:ext>
            </a:extLst>
          </p:cNvPr>
          <p:cNvPicPr>
            <a:picLocks noChangeAspect="1"/>
          </p:cNvPicPr>
          <p:nvPr/>
        </p:nvPicPr>
        <p:blipFill>
          <a:blip r:embed="rId9"/>
          <a:stretch>
            <a:fillRect/>
          </a:stretch>
        </p:blipFill>
        <p:spPr>
          <a:xfrm>
            <a:off x="7460475" y="3140338"/>
            <a:ext cx="1918175" cy="1891754"/>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C8BEA469-81EA-A383-39C6-0B3EC6D12FC3}"/>
              </a:ext>
            </a:extLst>
          </p:cNvPr>
          <p:cNvPicPr>
            <a:picLocks noChangeAspect="1"/>
          </p:cNvPicPr>
          <p:nvPr/>
        </p:nvPicPr>
        <p:blipFill>
          <a:blip r:embed="rId10"/>
          <a:stretch>
            <a:fillRect/>
          </a:stretch>
        </p:blipFill>
        <p:spPr>
          <a:xfrm>
            <a:off x="9758506" y="3125271"/>
            <a:ext cx="1931443" cy="1891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621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February</a:t>
            </a:r>
          </a:p>
        </p:txBody>
      </p:sp>
    </p:spTree>
    <p:extLst>
      <p:ext uri="{BB962C8B-B14F-4D97-AF65-F5344CB8AC3E}">
        <p14:creationId xmlns:p14="http://schemas.microsoft.com/office/powerpoint/2010/main" val="4185970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US"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Asian studies</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Earth Globe - Asia with solid fill">
            <a:extLst>
              <a:ext uri="{FF2B5EF4-FFF2-40B4-BE49-F238E27FC236}">
                <a16:creationId xmlns:a16="http://schemas.microsoft.com/office/drawing/2014/main" id="{8A3B7238-783B-3B97-8408-D931EC6C6B7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59871" y="2515408"/>
            <a:ext cx="914400" cy="914400"/>
          </a:xfrm>
          <a:prstGeom prst="rect">
            <a:avLst/>
          </a:prstGeom>
        </p:spPr>
      </p:pic>
      <p:pic>
        <p:nvPicPr>
          <p:cNvPr id="14" name="Graphic 13" descr="Asian Temple with solid fill">
            <a:extLst>
              <a:ext uri="{FF2B5EF4-FFF2-40B4-BE49-F238E27FC236}">
                <a16:creationId xmlns:a16="http://schemas.microsoft.com/office/drawing/2014/main" id="{E7050C13-536F-ED1D-C63F-8824E133B8B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96683" y="1106555"/>
            <a:ext cx="914400" cy="914400"/>
          </a:xfrm>
          <a:prstGeom prst="rect">
            <a:avLst/>
          </a:prstGeom>
        </p:spPr>
      </p:pic>
      <p:pic>
        <p:nvPicPr>
          <p:cNvPr id="7" name="Picture 6">
            <a:hlinkClick r:id="rId9"/>
            <a:extLst>
              <a:ext uri="{FF2B5EF4-FFF2-40B4-BE49-F238E27FC236}">
                <a16:creationId xmlns:a16="http://schemas.microsoft.com/office/drawing/2014/main" id="{3EDDBC5E-0541-EBAE-50C2-2A46AFB0E033}"/>
              </a:ext>
            </a:extLst>
          </p:cNvPr>
          <p:cNvPicPr>
            <a:picLocks noChangeAspect="1"/>
          </p:cNvPicPr>
          <p:nvPr/>
        </p:nvPicPr>
        <p:blipFill>
          <a:blip r:embed="rId10"/>
          <a:stretch>
            <a:fillRect/>
          </a:stretch>
        </p:blipFill>
        <p:spPr>
          <a:xfrm>
            <a:off x="6763708" y="1153521"/>
            <a:ext cx="4486547" cy="4429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6" y="1417851"/>
            <a:ext cx="5503854" cy="17974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a:t>
            </a:r>
            <a:r>
              <a:rPr kumimoji="0" lang="en-GB" sz="220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fro</a:t>
            </a:r>
            <a:r>
              <a:rPr lang="en-GB" sz="2200" dirty="0">
                <a:latin typeface="Open Sans" panose="020B0606030504020204" pitchFamily="34" charset="0"/>
                <a:ea typeface="Open Sans" panose="020B0606030504020204" pitchFamily="34" charset="0"/>
                <a:cs typeface="Open Sans" panose="020B0606030504020204" pitchFamily="34" charset="0"/>
              </a:rPr>
              <a:t>m Meredith,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who’s studying</a:t>
            </a:r>
            <a:r>
              <a:rPr kumimoji="0" lang="en-GB" sz="220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East</a:t>
            </a:r>
            <a:r>
              <a:rPr kumimoji="0" lang="en-GB" sz="2200"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Asian studies</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642659"/>
            <a:ext cx="5503854" cy="179749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rPr>
              <a:t>Whilst you’re watching, think about the </a:t>
            </a:r>
            <a:r>
              <a:rPr lang="en-US" b="1" dirty="0">
                <a:solidFill>
                  <a:schemeClr val="tx1"/>
                </a:solidFill>
              </a:rPr>
              <a:t>different countries </a:t>
            </a:r>
            <a:r>
              <a:rPr lang="en-US" dirty="0">
                <a:solidFill>
                  <a:schemeClr val="tx1"/>
                </a:solidFill>
              </a:rPr>
              <a:t>found in Asia.</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186149"/>
            <a:ext cx="914400" cy="914400"/>
          </a:xfrm>
          <a:prstGeom prst="rect">
            <a:avLst/>
          </a:prstGeom>
        </p:spPr>
      </p:pic>
      <p:pic>
        <p:nvPicPr>
          <p:cNvPr id="5" name="Picture 4">
            <a:hlinkClick r:id="rId5"/>
            <a:extLst>
              <a:ext uri="{FF2B5EF4-FFF2-40B4-BE49-F238E27FC236}">
                <a16:creationId xmlns:a16="http://schemas.microsoft.com/office/drawing/2014/main" id="{FEECFEDA-DBB1-4864-338E-0EC21B2A124C}"/>
              </a:ext>
            </a:extLst>
          </p:cNvPr>
          <p:cNvPicPr>
            <a:picLocks noChangeAspect="1"/>
          </p:cNvPicPr>
          <p:nvPr/>
        </p:nvPicPr>
        <p:blipFill>
          <a:blip r:embed="rId6"/>
          <a:stretch>
            <a:fillRect/>
          </a:stretch>
        </p:blipFill>
        <p:spPr>
          <a:xfrm>
            <a:off x="6763708" y="1153521"/>
            <a:ext cx="4486547" cy="4429131"/>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606B7450-C2AD-09B0-D0F9-6587B3F53C56}"/>
              </a:ext>
            </a:extLst>
          </p:cNvPr>
          <p:cNvSpPr txBox="1">
            <a:spLocks/>
          </p:cNvSpPr>
          <p:nvPr/>
        </p:nvSpPr>
        <p:spPr>
          <a:xfrm>
            <a:off x="180654" y="338209"/>
            <a:ext cx="114192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February’s subject of the month is… Asian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1727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274417" y="1173479"/>
            <a:ext cx="7231283" cy="466852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200"/>
              </a:spcAft>
              <a:buFont typeface="+mj-lt"/>
              <a:buAutoNum type="arabicPeriod"/>
            </a:pPr>
            <a:r>
              <a:rPr lang="en-US" dirty="0"/>
              <a:t>What are some of the </a:t>
            </a:r>
            <a:r>
              <a:rPr lang="en-US" b="1" dirty="0"/>
              <a:t>topics</a:t>
            </a:r>
            <a:r>
              <a:rPr lang="en-US" dirty="0"/>
              <a:t> you can study in East Asian studies?</a:t>
            </a:r>
          </a:p>
          <a:p>
            <a:pPr marL="457200" indent="-457200" algn="l">
              <a:spcAft>
                <a:spcPts val="1200"/>
              </a:spcAft>
              <a:buFont typeface="+mj-lt"/>
              <a:buAutoNum type="arabicPeriod"/>
            </a:pPr>
            <a:r>
              <a:rPr lang="en-US" dirty="0"/>
              <a:t>Why is it important to have an </a:t>
            </a:r>
            <a:r>
              <a:rPr lang="en-US" b="1" dirty="0"/>
              <a:t>open mind </a:t>
            </a:r>
            <a:r>
              <a:rPr lang="en-US" dirty="0"/>
              <a:t>when studying East Asian studies?</a:t>
            </a:r>
          </a:p>
          <a:p>
            <a:pPr marL="457200" indent="-457200" algn="l">
              <a:spcAft>
                <a:spcPts val="1200"/>
              </a:spcAft>
              <a:buFont typeface="+mj-lt"/>
              <a:buAutoNum type="arabicPeriod"/>
            </a:pPr>
            <a:r>
              <a:rPr lang="en-US" dirty="0"/>
              <a:t>What skills are needed to </a:t>
            </a:r>
            <a:r>
              <a:rPr lang="en-US" b="1" dirty="0"/>
              <a:t>balance the different areas </a:t>
            </a:r>
            <a:r>
              <a:rPr lang="en-US" dirty="0"/>
              <a:t>of East Asian studies?</a:t>
            </a:r>
          </a:p>
          <a:p>
            <a:pPr marL="457200" indent="-457200" algn="l">
              <a:spcAft>
                <a:spcPts val="1200"/>
              </a:spcAft>
              <a:buFont typeface="+mj-lt"/>
              <a:buAutoNum type="arabicPeriod"/>
            </a:pPr>
            <a:r>
              <a:rPr lang="en-US" dirty="0"/>
              <a:t>How does studying East Asian </a:t>
            </a:r>
            <a:r>
              <a:rPr lang="en-US" b="1" dirty="0"/>
              <a:t>history </a:t>
            </a:r>
            <a:r>
              <a:rPr lang="en-US" dirty="0"/>
              <a:t>help with understanding </a:t>
            </a:r>
            <a:r>
              <a:rPr lang="en-US" b="1" dirty="0"/>
              <a:t>modern culture</a:t>
            </a:r>
            <a:r>
              <a:rPr lang="en-US" dirty="0"/>
              <a:t>?</a:t>
            </a:r>
            <a:endParaRPr lang="en-US" dirty="0">
              <a:solidFill>
                <a:srgbClr val="FF0000"/>
              </a:solidFill>
            </a:endParaRPr>
          </a:p>
        </p:txBody>
      </p:sp>
      <p:pic>
        <p:nvPicPr>
          <p:cNvPr id="4" name="Picture 3">
            <a:hlinkClick r:id="rId3"/>
            <a:extLst>
              <a:ext uri="{FF2B5EF4-FFF2-40B4-BE49-F238E27FC236}">
                <a16:creationId xmlns:a16="http://schemas.microsoft.com/office/drawing/2014/main" id="{1D196E86-C8BD-B71E-7912-2D072DAEBEB7}"/>
              </a:ext>
            </a:extLst>
          </p:cNvPr>
          <p:cNvPicPr>
            <a:picLocks noChangeAspect="1"/>
          </p:cNvPicPr>
          <p:nvPr/>
        </p:nvPicPr>
        <p:blipFill>
          <a:blip r:embed="rId4"/>
          <a:stretch>
            <a:fillRect/>
          </a:stretch>
        </p:blipFill>
        <p:spPr>
          <a:xfrm>
            <a:off x="7836004" y="1491916"/>
            <a:ext cx="3924390" cy="387416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4A6D709A-4A85-9FC6-B34F-6CF9CC1C99AD}"/>
              </a:ext>
            </a:extLst>
          </p:cNvPr>
          <p:cNvSpPr txBox="1">
            <a:spLocks/>
          </p:cNvSpPr>
          <p:nvPr/>
        </p:nvSpPr>
        <p:spPr>
          <a:xfrm>
            <a:off x="180654" y="338209"/>
            <a:ext cx="114192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February’s subject of the month is… Asian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7734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28653F-9BBE-3919-D47C-170F10AD89D9}"/>
              </a:ext>
            </a:extLst>
          </p:cNvPr>
          <p:cNvPicPr>
            <a:picLocks noChangeAspect="1"/>
          </p:cNvPicPr>
          <p:nvPr/>
        </p:nvPicPr>
        <p:blipFill>
          <a:blip r:embed="rId3"/>
          <a:stretch>
            <a:fillRect/>
          </a:stretch>
        </p:blipFill>
        <p:spPr>
          <a:xfrm>
            <a:off x="7423255" y="1227220"/>
            <a:ext cx="1835085" cy="181160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564744" y="369494"/>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8963923" y="2349159"/>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259891" y="1396995"/>
            <a:ext cx="7004936" cy="3443748"/>
          </a:xfrm>
          <a:prstGeom prst="rect">
            <a:avLst/>
          </a:prstGeom>
          <a:solidFill>
            <a:schemeClr val="bg1"/>
          </a:solidFill>
        </p:spPr>
        <p:txBody>
          <a:bodyPr wrap="square" anchor="t" anchorCtr="0">
            <a:noAutofit/>
          </a:bodyPr>
          <a:lstStyle/>
          <a:p>
            <a:pPr marL="342900" indent="-342900">
              <a:lnSpc>
                <a:spcPct val="150000"/>
              </a:lnSpc>
              <a:spcAft>
                <a:spcPts val="42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Asian studies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42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Chinese studies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Japanese studies.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42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historian</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spcAft>
                <a:spcPts val="4200"/>
              </a:spcAft>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spcAft>
                <a:spcPts val="4200"/>
              </a:spcAft>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81DE679C-220F-A7F4-AB5A-5E68BA5334C6}"/>
              </a:ext>
            </a:extLst>
          </p:cNvPr>
          <p:cNvPicPr>
            <a:picLocks noChangeAspect="1"/>
          </p:cNvPicPr>
          <p:nvPr/>
        </p:nvPicPr>
        <p:blipFill>
          <a:blip r:embed="rId8"/>
          <a:stretch>
            <a:fillRect/>
          </a:stretch>
        </p:blipFill>
        <p:spPr>
          <a:xfrm>
            <a:off x="9575197" y="1227220"/>
            <a:ext cx="1925908" cy="181160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E7E799B-D348-2F78-B832-4E1FD2EDEE0E}"/>
              </a:ext>
            </a:extLst>
          </p:cNvPr>
          <p:cNvPicPr>
            <a:picLocks noChangeAspect="1"/>
          </p:cNvPicPr>
          <p:nvPr/>
        </p:nvPicPr>
        <p:blipFill>
          <a:blip r:embed="rId9"/>
          <a:stretch>
            <a:fillRect/>
          </a:stretch>
        </p:blipFill>
        <p:spPr>
          <a:xfrm>
            <a:off x="7423255" y="3229847"/>
            <a:ext cx="1864625" cy="1761772"/>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411C9F0-F277-633B-C71B-959E0844DA3D}"/>
              </a:ext>
            </a:extLst>
          </p:cNvPr>
          <p:cNvPicPr>
            <a:picLocks noChangeAspect="1"/>
          </p:cNvPicPr>
          <p:nvPr/>
        </p:nvPicPr>
        <p:blipFill>
          <a:blip r:embed="rId10"/>
          <a:stretch>
            <a:fillRect/>
          </a:stretch>
        </p:blipFill>
        <p:spPr>
          <a:xfrm>
            <a:off x="9575197" y="3201388"/>
            <a:ext cx="1925908" cy="17617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859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801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February</a:t>
            </a:r>
          </a:p>
        </p:txBody>
      </p:sp>
    </p:spTree>
    <p:extLst>
      <p:ext uri="{BB962C8B-B14F-4D97-AF65-F5344CB8AC3E}">
        <p14:creationId xmlns:p14="http://schemas.microsoft.com/office/powerpoint/2010/main" val="3920373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Electronics</a:t>
            </a:r>
            <a:r>
              <a:rPr kumimoji="0" lang="en-GB" sz="4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3" name="Graphic 2" descr="Wireless with solid fill">
            <a:extLst>
              <a:ext uri="{FF2B5EF4-FFF2-40B4-BE49-F238E27FC236}">
                <a16:creationId xmlns:a16="http://schemas.microsoft.com/office/drawing/2014/main" id="{A247C140-D149-0609-3BCB-4CD9494C7D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5386" y="2465324"/>
            <a:ext cx="914400" cy="914400"/>
          </a:xfrm>
          <a:prstGeom prst="rect">
            <a:avLst/>
          </a:prstGeom>
        </p:spPr>
      </p:pic>
      <p:pic>
        <p:nvPicPr>
          <p:cNvPr id="7" name="Graphic 6" descr="High voltage with solid fill">
            <a:extLst>
              <a:ext uri="{FF2B5EF4-FFF2-40B4-BE49-F238E27FC236}">
                <a16:creationId xmlns:a16="http://schemas.microsoft.com/office/drawing/2014/main" id="{311DD5A7-B01F-17F2-E268-C5BCF7562F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81600" y="1056185"/>
            <a:ext cx="914400" cy="914400"/>
          </a:xfrm>
          <a:prstGeom prst="rect">
            <a:avLst/>
          </a:prstGeom>
        </p:spPr>
      </p:pic>
      <p:pic>
        <p:nvPicPr>
          <p:cNvPr id="2" name="Picture 1">
            <a:hlinkClick r:id="rId9"/>
            <a:extLst>
              <a:ext uri="{FF2B5EF4-FFF2-40B4-BE49-F238E27FC236}">
                <a16:creationId xmlns:a16="http://schemas.microsoft.com/office/drawing/2014/main" id="{C0C43AE5-9C8F-35E6-D71C-65308C21608A}"/>
              </a:ext>
            </a:extLst>
          </p:cNvPr>
          <p:cNvPicPr>
            <a:picLocks noChangeAspect="1"/>
          </p:cNvPicPr>
          <p:nvPr/>
        </p:nvPicPr>
        <p:blipFill>
          <a:blip r:embed="rId10"/>
          <a:stretch>
            <a:fillRect/>
          </a:stretch>
        </p:blipFill>
        <p:spPr>
          <a:xfrm>
            <a:off x="6899593" y="1305472"/>
            <a:ext cx="4145397" cy="4247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February</a:t>
            </a:r>
          </a:p>
        </p:txBody>
      </p:sp>
    </p:spTree>
    <p:extLst>
      <p:ext uri="{BB962C8B-B14F-4D97-AF65-F5344CB8AC3E}">
        <p14:creationId xmlns:p14="http://schemas.microsoft.com/office/powerpoint/2010/main" val="184109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359689"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Electronics engineer</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70"/>
            <a:ext cx="5503854" cy="22466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lang="en-GB" sz="2200" b="1" dirty="0">
                <a:latin typeface="Open Sans" panose="020B0606030504020204" pitchFamily="34" charset="0"/>
                <a:ea typeface="Open Sans" panose="020B0606030504020204" pitchFamily="34" charset="0"/>
                <a:cs typeface="Open Sans" panose="020B0606030504020204" pitchFamily="34" charset="0"/>
              </a:rPr>
              <a:t>e</a:t>
            </a:r>
            <a:r>
              <a:rPr kumimoji="0" lang="en-GB" sz="22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lectronics</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engineer.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Natalie, who’s an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automation engineer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for GSK.</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3"/>
            <a:ext cx="5503854" cy="171245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dirty="0"/>
              <a:t>Whilst you’re watching, think about how </a:t>
            </a:r>
            <a:r>
              <a:rPr lang="en-US" b="1" dirty="0"/>
              <a:t>automation engineers </a:t>
            </a:r>
            <a:r>
              <a:rPr lang="en-US" dirty="0"/>
              <a:t>make machines work more efficiently.</a:t>
            </a:r>
            <a:endParaRPr kumimoji="0" lang="en-GB" sz="22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E9A71A16-065D-1193-CC60-D9AE19C45929}"/>
              </a:ext>
            </a:extLst>
          </p:cNvPr>
          <p:cNvPicPr>
            <a:picLocks noChangeAspect="1"/>
          </p:cNvPicPr>
          <p:nvPr/>
        </p:nvPicPr>
        <p:blipFill>
          <a:blip r:embed="rId6"/>
          <a:stretch>
            <a:fillRect/>
          </a:stretch>
        </p:blipFill>
        <p:spPr>
          <a:xfrm>
            <a:off x="6899593" y="1305472"/>
            <a:ext cx="4145397" cy="42470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30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180075"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Electronics engineer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299069" y="1092198"/>
            <a:ext cx="7581615" cy="4795035"/>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What do you think would be the </a:t>
            </a:r>
            <a:r>
              <a:rPr lang="en-US" b="1" dirty="0"/>
              <a:t>most interesting </a:t>
            </a:r>
            <a:r>
              <a:rPr lang="en-US" dirty="0"/>
              <a:t>part of working with machines that help make medicine?</a:t>
            </a:r>
          </a:p>
          <a:p>
            <a:pPr marL="457200" indent="-457200" algn="l">
              <a:buFont typeface="+mj-lt"/>
              <a:buAutoNum type="arabicPeriod"/>
            </a:pPr>
            <a:r>
              <a:rPr lang="en-US" dirty="0"/>
              <a:t>How might </a:t>
            </a:r>
            <a:r>
              <a:rPr lang="en-US" b="1" dirty="0"/>
              <a:t>travelling to other countries </a:t>
            </a:r>
            <a:r>
              <a:rPr lang="en-US" dirty="0"/>
              <a:t>to test and learn about new machines make the job exciting?</a:t>
            </a:r>
          </a:p>
          <a:p>
            <a:pPr marL="457200" indent="-457200" algn="l">
              <a:buFont typeface="+mj-lt"/>
              <a:buAutoNum type="arabicPeriod"/>
            </a:pPr>
            <a:r>
              <a:rPr lang="en-US" dirty="0"/>
              <a:t>What skills do you think you’d need to solve </a:t>
            </a:r>
            <a:r>
              <a:rPr lang="en-US" b="1" dirty="0"/>
              <a:t>problems with machines </a:t>
            </a:r>
            <a:r>
              <a:rPr lang="en-US" dirty="0"/>
              <a:t>under pressure?</a:t>
            </a:r>
          </a:p>
          <a:p>
            <a:pPr marL="457200" indent="-457200" algn="l">
              <a:buFont typeface="+mj-lt"/>
              <a:buAutoNum type="arabicPeriod"/>
            </a:pPr>
            <a:r>
              <a:rPr lang="en-US" dirty="0"/>
              <a:t>Why do you think gaining </a:t>
            </a:r>
            <a:r>
              <a:rPr lang="en-US" b="1" dirty="0"/>
              <a:t>work experience </a:t>
            </a:r>
            <a:r>
              <a:rPr lang="en-US" dirty="0"/>
              <a:t>before deciding on this career is important?</a:t>
            </a:r>
          </a:p>
        </p:txBody>
      </p:sp>
      <p:pic>
        <p:nvPicPr>
          <p:cNvPr id="3" name="Picture 2">
            <a:hlinkClick r:id="rId3"/>
            <a:extLst>
              <a:ext uri="{FF2B5EF4-FFF2-40B4-BE49-F238E27FC236}">
                <a16:creationId xmlns:a16="http://schemas.microsoft.com/office/drawing/2014/main" id="{8ABE55EF-F901-E114-EDC9-3DA453FC2326}"/>
              </a:ext>
            </a:extLst>
          </p:cNvPr>
          <p:cNvPicPr>
            <a:picLocks noChangeAspect="1"/>
          </p:cNvPicPr>
          <p:nvPr/>
        </p:nvPicPr>
        <p:blipFill>
          <a:blip r:embed="rId4"/>
          <a:stretch>
            <a:fillRect/>
          </a:stretch>
        </p:blipFill>
        <p:spPr>
          <a:xfrm>
            <a:off x="8094386" y="1541557"/>
            <a:ext cx="3684530" cy="3774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32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0A01F20-1ACC-0D5E-B58D-05E7E4D56D6F}"/>
              </a:ext>
            </a:extLst>
          </p:cNvPr>
          <p:cNvPicPr>
            <a:picLocks noChangeAspect="1"/>
          </p:cNvPicPr>
          <p:nvPr/>
        </p:nvPicPr>
        <p:blipFill>
          <a:blip r:embed="rId3"/>
          <a:stretch>
            <a:fillRect/>
          </a:stretch>
        </p:blipFill>
        <p:spPr>
          <a:xfrm>
            <a:off x="7200382" y="1023798"/>
            <a:ext cx="1837169" cy="188222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6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120800"/>
            <a:ext cx="6514342" cy="3443748"/>
          </a:xfrm>
          <a:prstGeom prst="rect">
            <a:avLst/>
          </a:prstGeom>
          <a:solidFill>
            <a:schemeClr val="bg1"/>
          </a:solidFill>
        </p:spPr>
        <p:txBody>
          <a:bodyPr wrap="square" anchor="t" anchorCtr="0">
            <a:noAutofit/>
          </a:bodyPr>
          <a:lstStyle/>
          <a:p>
            <a:pPr marL="342900" indent="-342900">
              <a:lnSpc>
                <a:spcPct val="150000"/>
              </a:lnSpc>
              <a:spcAft>
                <a:spcPts val="24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electronics engineer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materials engineer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aerospace engineer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electronic and electrical engineering.</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712592" y="2113142"/>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16F60606-7443-0FEA-31D7-C8D50E5CE357}"/>
              </a:ext>
            </a:extLst>
          </p:cNvPr>
          <p:cNvPicPr>
            <a:picLocks noChangeAspect="1"/>
          </p:cNvPicPr>
          <p:nvPr/>
        </p:nvPicPr>
        <p:blipFill>
          <a:blip r:embed="rId8"/>
          <a:stretch>
            <a:fillRect/>
          </a:stretch>
        </p:blipFill>
        <p:spPr>
          <a:xfrm>
            <a:off x="9372600" y="3077196"/>
            <a:ext cx="1780674" cy="194911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C074EBB-E20F-A3EF-B706-34D4359541C7}"/>
              </a:ext>
            </a:extLst>
          </p:cNvPr>
          <p:cNvPicPr>
            <a:picLocks noChangeAspect="1"/>
          </p:cNvPicPr>
          <p:nvPr/>
        </p:nvPicPr>
        <p:blipFill>
          <a:blip r:embed="rId9"/>
          <a:stretch>
            <a:fillRect/>
          </a:stretch>
        </p:blipFill>
        <p:spPr>
          <a:xfrm>
            <a:off x="9337190" y="989756"/>
            <a:ext cx="1816083" cy="194911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391C7858-689F-3E79-A0ED-B94B7B39E035}"/>
              </a:ext>
            </a:extLst>
          </p:cNvPr>
          <p:cNvPicPr>
            <a:picLocks noChangeAspect="1"/>
          </p:cNvPicPr>
          <p:nvPr/>
        </p:nvPicPr>
        <p:blipFill>
          <a:blip r:embed="rId10"/>
          <a:stretch>
            <a:fillRect/>
          </a:stretch>
        </p:blipFill>
        <p:spPr>
          <a:xfrm>
            <a:off x="7200381" y="3111425"/>
            <a:ext cx="1837169" cy="18806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134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383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February</a:t>
            </a:r>
          </a:p>
        </p:txBody>
      </p:sp>
    </p:spTree>
    <p:extLst>
      <p:ext uri="{BB962C8B-B14F-4D97-AF65-F5344CB8AC3E}">
        <p14:creationId xmlns:p14="http://schemas.microsoft.com/office/powerpoint/2010/main" val="2694306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Economics</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Coins with solid fill">
            <a:extLst>
              <a:ext uri="{FF2B5EF4-FFF2-40B4-BE49-F238E27FC236}">
                <a16:creationId xmlns:a16="http://schemas.microsoft.com/office/drawing/2014/main" id="{F86B5C36-BCF2-10ED-571F-A24998276A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0654" y="2403179"/>
            <a:ext cx="914400" cy="914400"/>
          </a:xfrm>
          <a:prstGeom prst="rect">
            <a:avLst/>
          </a:prstGeom>
        </p:spPr>
      </p:pic>
      <p:pic>
        <p:nvPicPr>
          <p:cNvPr id="11" name="Graphic 10" descr="Piggy Bank with solid fill">
            <a:extLst>
              <a:ext uri="{FF2B5EF4-FFF2-40B4-BE49-F238E27FC236}">
                <a16:creationId xmlns:a16="http://schemas.microsoft.com/office/drawing/2014/main" id="{D5B9EF00-8174-361B-F015-9D086763C5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89954" y="1195368"/>
            <a:ext cx="914400" cy="914400"/>
          </a:xfrm>
          <a:prstGeom prst="rect">
            <a:avLst/>
          </a:prstGeom>
        </p:spPr>
      </p:pic>
      <p:pic>
        <p:nvPicPr>
          <p:cNvPr id="5" name="Picture 4">
            <a:hlinkClick r:id="rId9"/>
            <a:extLst>
              <a:ext uri="{FF2B5EF4-FFF2-40B4-BE49-F238E27FC236}">
                <a16:creationId xmlns:a16="http://schemas.microsoft.com/office/drawing/2014/main" id="{21B6A5D6-C312-DAA1-E1A5-C281A4DCE33B}"/>
              </a:ext>
            </a:extLst>
          </p:cNvPr>
          <p:cNvPicPr>
            <a:picLocks noChangeAspect="1"/>
          </p:cNvPicPr>
          <p:nvPr/>
        </p:nvPicPr>
        <p:blipFill>
          <a:blip r:embed="rId10"/>
          <a:stretch>
            <a:fillRect/>
          </a:stretch>
        </p:blipFill>
        <p:spPr>
          <a:xfrm>
            <a:off x="6899279" y="1195368"/>
            <a:ext cx="4342327" cy="4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287346" y="1534549"/>
            <a:ext cx="6329354" cy="1626047"/>
          </a:xfrm>
          <a:prstGeom prst="roundRect">
            <a:avLst>
              <a:gd name="adj" fmla="val 0"/>
            </a:avLst>
          </a:prstGeom>
          <a:solidFill>
            <a:srgbClr val="DDC5ED"/>
          </a:solidFill>
          <a:ln w="38100">
            <a:solidFill>
              <a:srgbClr val="BD90DC"/>
            </a:solidFill>
          </a:ln>
        </p:spPr>
        <p:txBody>
          <a:bodyPr wrap="square" tIns="46800" anchor="ctr" anchorCtr="0">
            <a:noAutofit/>
          </a:bodyPr>
          <a:lstStyle/>
          <a:p>
            <a:pPr lvl="0" algn="ctr">
              <a:lnSpc>
                <a:spcPct val="150000"/>
              </a:lnSpc>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Ken, who’s </a:t>
            </a:r>
            <a:r>
              <a:rPr lang="en-GB" sz="2200" dirty="0">
                <a:latin typeface="Open Sans" panose="020B0606030504020204" pitchFamily="34" charset="0"/>
                <a:ea typeface="Open Sans" panose="020B0606030504020204" pitchFamily="34" charset="0"/>
                <a:cs typeface="Open Sans" panose="020B0606030504020204" pitchFamily="34" charset="0"/>
              </a:rPr>
              <a:t>an </a:t>
            </a:r>
            <a:r>
              <a:rPr lang="en-GB" sz="2200" b="1" dirty="0">
                <a:latin typeface="Open Sans" panose="020B0606030504020204" pitchFamily="34" charset="0"/>
                <a:ea typeface="Open Sans" panose="020B0606030504020204" pitchFamily="34" charset="0"/>
                <a:cs typeface="Open Sans" panose="020B0606030504020204" pitchFamily="34" charset="0"/>
              </a:rPr>
              <a:t>economics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287346" y="3594100"/>
            <a:ext cx="6329354" cy="201047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the </a:t>
            </a:r>
            <a:r>
              <a:rPr kumimoji="0" lang="en-GB"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different subjects </a:t>
            </a:r>
            <a:r>
              <a:rPr kumimoji="0" lang="en-GB"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linked to economics, besides maths.</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5668" y="5123678"/>
            <a:ext cx="914400" cy="914400"/>
          </a:xfrm>
          <a:prstGeom prst="rect">
            <a:avLst/>
          </a:prstGeom>
        </p:spPr>
      </p:pic>
      <p:sp>
        <p:nvSpPr>
          <p:cNvPr id="5" name="Title 1">
            <a:extLst>
              <a:ext uri="{FF2B5EF4-FFF2-40B4-BE49-F238E27FC236}">
                <a16:creationId xmlns:a16="http://schemas.microsoft.com/office/drawing/2014/main" id="{9C1B3380-6B2C-7647-27F7-EA6899FF6174}"/>
              </a:ext>
            </a:extLst>
          </p:cNvPr>
          <p:cNvSpPr txBox="1">
            <a:spLocks/>
          </p:cNvSpPr>
          <p:nvPr/>
        </p:nvSpPr>
        <p:spPr>
          <a:xfrm>
            <a:off x="180654" y="338209"/>
            <a:ext cx="12011346" cy="914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Economics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hlinkClick r:id="rId5"/>
            <a:extLst>
              <a:ext uri="{FF2B5EF4-FFF2-40B4-BE49-F238E27FC236}">
                <a16:creationId xmlns:a16="http://schemas.microsoft.com/office/drawing/2014/main" id="{E52E89DE-7B53-119D-4FA0-391764FE5083}"/>
              </a:ext>
            </a:extLst>
          </p:cNvPr>
          <p:cNvPicPr>
            <a:picLocks noChangeAspect="1"/>
          </p:cNvPicPr>
          <p:nvPr/>
        </p:nvPicPr>
        <p:blipFill>
          <a:blip r:embed="rId6"/>
          <a:stretch>
            <a:fillRect/>
          </a:stretch>
        </p:blipFill>
        <p:spPr>
          <a:xfrm>
            <a:off x="7200068" y="1194560"/>
            <a:ext cx="4342327" cy="4468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2640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180654" y="1269999"/>
            <a:ext cx="7970618" cy="457326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600"/>
              </a:spcAft>
              <a:buFont typeface="+mj-lt"/>
              <a:buAutoNum type="arabicPeriod"/>
            </a:pPr>
            <a:r>
              <a:rPr lang="en-US" dirty="0"/>
              <a:t>Which of your </a:t>
            </a:r>
            <a:r>
              <a:rPr lang="en-US" b="1" dirty="0"/>
              <a:t>current school subjects</a:t>
            </a:r>
            <a:r>
              <a:rPr lang="en-US" dirty="0"/>
              <a:t> could help you with economics?</a:t>
            </a:r>
          </a:p>
          <a:p>
            <a:pPr marL="457200" indent="-457200" algn="l">
              <a:spcAft>
                <a:spcPts val="600"/>
              </a:spcAft>
              <a:buFont typeface="+mj-lt"/>
              <a:buAutoNum type="arabicPeriod"/>
            </a:pPr>
            <a:r>
              <a:rPr lang="en-US" dirty="0"/>
              <a:t>What kind of things do you </a:t>
            </a:r>
            <a:r>
              <a:rPr lang="en-US" b="1" dirty="0"/>
              <a:t>already enjoy learning about </a:t>
            </a:r>
            <a:r>
              <a:rPr lang="en-US" dirty="0"/>
              <a:t>that could link to economics?</a:t>
            </a:r>
          </a:p>
          <a:p>
            <a:pPr marL="457200" indent="-457200" algn="l">
              <a:spcAft>
                <a:spcPts val="600"/>
              </a:spcAft>
              <a:buFont typeface="+mj-lt"/>
              <a:buAutoNum type="arabicPeriod"/>
            </a:pPr>
            <a:r>
              <a:rPr lang="en-US" dirty="0"/>
              <a:t>How could you </a:t>
            </a:r>
            <a:r>
              <a:rPr lang="en-US" b="1" dirty="0"/>
              <a:t>learn more about economics </a:t>
            </a:r>
            <a:r>
              <a:rPr lang="en-US" dirty="0"/>
              <a:t>outside of school?</a:t>
            </a:r>
          </a:p>
          <a:p>
            <a:pPr marL="457200" indent="-457200" algn="l">
              <a:spcAft>
                <a:spcPts val="600"/>
              </a:spcAft>
              <a:buFont typeface="+mj-lt"/>
              <a:buAutoNum type="arabicPeriod"/>
            </a:pPr>
            <a:r>
              <a:rPr lang="en-US" dirty="0"/>
              <a:t>What </a:t>
            </a:r>
            <a:r>
              <a:rPr lang="en-US" b="1" dirty="0"/>
              <a:t>skills can you </a:t>
            </a:r>
            <a:r>
              <a:rPr lang="en-US" b="1" dirty="0" err="1"/>
              <a:t>practise</a:t>
            </a:r>
            <a:r>
              <a:rPr lang="en-US" b="1" dirty="0"/>
              <a:t> </a:t>
            </a:r>
            <a:r>
              <a:rPr lang="en-US" dirty="0"/>
              <a:t>now to help with studying economics later?</a:t>
            </a:r>
            <a:endParaRPr lang="en-GB" dirty="0">
              <a:solidFill>
                <a:srgbClr val="FF0000"/>
              </a:solidFill>
            </a:endParaRPr>
          </a:p>
        </p:txBody>
      </p:sp>
      <p:sp>
        <p:nvSpPr>
          <p:cNvPr id="7" name="Title 1">
            <a:extLst>
              <a:ext uri="{FF2B5EF4-FFF2-40B4-BE49-F238E27FC236}">
                <a16:creationId xmlns:a16="http://schemas.microsoft.com/office/drawing/2014/main" id="{313BD866-8A43-2646-395C-EED1AD17D207}"/>
              </a:ext>
            </a:extLst>
          </p:cNvPr>
          <p:cNvSpPr txBox="1">
            <a:spLocks/>
          </p:cNvSpPr>
          <p:nvPr/>
        </p:nvSpPr>
        <p:spPr>
          <a:xfrm>
            <a:off x="180654" y="338208"/>
            <a:ext cx="12011346" cy="931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Economics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1E3BAE62-A4EF-57CF-A691-D2E73105D644}"/>
              </a:ext>
            </a:extLst>
          </p:cNvPr>
          <p:cNvPicPr>
            <a:picLocks noChangeAspect="1"/>
          </p:cNvPicPr>
          <p:nvPr/>
        </p:nvPicPr>
        <p:blipFill>
          <a:blip r:embed="rId4"/>
          <a:stretch>
            <a:fillRect/>
          </a:stretch>
        </p:blipFill>
        <p:spPr>
          <a:xfrm>
            <a:off x="8290751" y="1883139"/>
            <a:ext cx="3571367" cy="36754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161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28837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63551" y="1269228"/>
            <a:ext cx="7094891"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economics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mathematics.</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economist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business analyst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170B8B24-5FAE-4886-EB1C-0087D5C33C99}"/>
              </a:ext>
            </a:extLst>
          </p:cNvPr>
          <p:cNvPicPr>
            <a:picLocks noChangeAspect="1"/>
          </p:cNvPicPr>
          <p:nvPr/>
        </p:nvPicPr>
        <p:blipFill>
          <a:blip r:embed="rId5"/>
          <a:stretch>
            <a:fillRect/>
          </a:stretch>
        </p:blipFill>
        <p:spPr>
          <a:xfrm>
            <a:off x="9585880" y="1027151"/>
            <a:ext cx="1842433" cy="187500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D2D5CDF-AC88-2FDF-5A5C-61784E5C1086}"/>
              </a:ext>
            </a:extLst>
          </p:cNvPr>
          <p:cNvPicPr>
            <a:picLocks noChangeAspect="1"/>
          </p:cNvPicPr>
          <p:nvPr/>
        </p:nvPicPr>
        <p:blipFill>
          <a:blip r:embed="rId6"/>
          <a:stretch>
            <a:fillRect/>
          </a:stretch>
        </p:blipFill>
        <p:spPr>
          <a:xfrm>
            <a:off x="7464764" y="1027151"/>
            <a:ext cx="1821910" cy="1875008"/>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973235" y="2126685"/>
            <a:ext cx="512635" cy="512635"/>
          </a:xfrm>
          <a:prstGeom prst="rect">
            <a:avLst/>
          </a:prstGeom>
        </p:spPr>
      </p:pic>
      <p:pic>
        <p:nvPicPr>
          <p:cNvPr id="10" name="Picture 9">
            <a:extLst>
              <a:ext uri="{FF2B5EF4-FFF2-40B4-BE49-F238E27FC236}">
                <a16:creationId xmlns:a16="http://schemas.microsoft.com/office/drawing/2014/main" id="{65C95ED3-2061-DF20-7223-706761CD4002}"/>
              </a:ext>
            </a:extLst>
          </p:cNvPr>
          <p:cNvPicPr>
            <a:picLocks noChangeAspect="1"/>
          </p:cNvPicPr>
          <p:nvPr/>
        </p:nvPicPr>
        <p:blipFill>
          <a:blip r:embed="rId9"/>
          <a:stretch>
            <a:fillRect/>
          </a:stretch>
        </p:blipFill>
        <p:spPr>
          <a:xfrm>
            <a:off x="7458442" y="3095404"/>
            <a:ext cx="1821910" cy="1901791"/>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FE5D8DE-9E37-8D0D-7074-E02F3A3AD1DE}"/>
              </a:ext>
            </a:extLst>
          </p:cNvPr>
          <p:cNvPicPr>
            <a:picLocks noChangeAspect="1"/>
          </p:cNvPicPr>
          <p:nvPr/>
        </p:nvPicPr>
        <p:blipFill>
          <a:blip r:embed="rId10"/>
          <a:stretch>
            <a:fillRect/>
          </a:stretch>
        </p:blipFill>
        <p:spPr>
          <a:xfrm>
            <a:off x="9597209" y="3062812"/>
            <a:ext cx="1842432" cy="1934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4065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57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5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Multi-skilled engineer</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career.</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Bridge scene with solid fill">
            <a:extLst>
              <a:ext uri="{FF2B5EF4-FFF2-40B4-BE49-F238E27FC236}">
                <a16:creationId xmlns:a16="http://schemas.microsoft.com/office/drawing/2014/main" id="{63D0F27A-C4FC-BC4B-770B-C1347B2A59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9580" y="2668498"/>
            <a:ext cx="760013" cy="760013"/>
          </a:xfrm>
          <a:prstGeom prst="rect">
            <a:avLst/>
          </a:prstGeom>
        </p:spPr>
      </p:pic>
      <p:pic>
        <p:nvPicPr>
          <p:cNvPr id="7" name="Graphic 6" descr="Blueprint with solid fill">
            <a:extLst>
              <a:ext uri="{FF2B5EF4-FFF2-40B4-BE49-F238E27FC236}">
                <a16:creationId xmlns:a16="http://schemas.microsoft.com/office/drawing/2014/main" id="{850A8BB5-FE7E-8540-566E-44F4BE708AA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8779" y="1206874"/>
            <a:ext cx="760777" cy="760777"/>
          </a:xfrm>
          <a:prstGeom prst="rect">
            <a:avLst/>
          </a:prstGeom>
        </p:spPr>
      </p:pic>
      <p:pic>
        <p:nvPicPr>
          <p:cNvPr id="2" name="Picture 1">
            <a:hlinkClick r:id="rId9"/>
            <a:extLst>
              <a:ext uri="{FF2B5EF4-FFF2-40B4-BE49-F238E27FC236}">
                <a16:creationId xmlns:a16="http://schemas.microsoft.com/office/drawing/2014/main" id="{96DB3974-018E-00C1-DE49-C354F23AD67E}"/>
              </a:ext>
            </a:extLst>
          </p:cNvPr>
          <p:cNvPicPr>
            <a:picLocks noChangeAspect="1"/>
          </p:cNvPicPr>
          <p:nvPr/>
        </p:nvPicPr>
        <p:blipFill>
          <a:blip r:embed="rId10"/>
          <a:stretch>
            <a:fillRect/>
          </a:stretch>
        </p:blipFill>
        <p:spPr>
          <a:xfrm>
            <a:off x="7397504" y="1160424"/>
            <a:ext cx="4202349" cy="4537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February</a:t>
            </a:r>
          </a:p>
        </p:txBody>
      </p:sp>
    </p:spTree>
    <p:extLst>
      <p:ext uri="{BB962C8B-B14F-4D97-AF65-F5344CB8AC3E}">
        <p14:creationId xmlns:p14="http://schemas.microsoft.com/office/powerpoint/2010/main" val="321552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latin typeface="Open sans" panose="020B0606030504020204" pitchFamily="34" charset="0"/>
                <a:ea typeface="Open sans" panose="020B0606030504020204" pitchFamily="34" charset="0"/>
                <a:cs typeface="Open sans" panose="020B0606030504020204" pitchFamily="34" charset="0"/>
              </a:rPr>
              <a:t>Web developer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1" name="Graphic 10" descr="Internet with solid fill">
            <a:extLst>
              <a:ext uri="{FF2B5EF4-FFF2-40B4-BE49-F238E27FC236}">
                <a16:creationId xmlns:a16="http://schemas.microsoft.com/office/drawing/2014/main" id="{589C7F70-AF34-CF54-47B6-B47C2287370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82254" y="2318475"/>
            <a:ext cx="914400" cy="914400"/>
          </a:xfrm>
          <a:prstGeom prst="rect">
            <a:avLst/>
          </a:prstGeom>
        </p:spPr>
      </p:pic>
      <p:pic>
        <p:nvPicPr>
          <p:cNvPr id="13" name="Graphic 12" descr="Web design with solid fill">
            <a:extLst>
              <a:ext uri="{FF2B5EF4-FFF2-40B4-BE49-F238E27FC236}">
                <a16:creationId xmlns:a16="http://schemas.microsoft.com/office/drawing/2014/main" id="{EA7BDD0C-DE56-EDC9-6780-F04326FA40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8515" y="1132573"/>
            <a:ext cx="914400" cy="914400"/>
          </a:xfrm>
          <a:prstGeom prst="rect">
            <a:avLst/>
          </a:prstGeom>
        </p:spPr>
      </p:pic>
      <p:pic>
        <p:nvPicPr>
          <p:cNvPr id="3" name="Picture 2">
            <a:hlinkClick r:id="rId9"/>
            <a:extLst>
              <a:ext uri="{FF2B5EF4-FFF2-40B4-BE49-F238E27FC236}">
                <a16:creationId xmlns:a16="http://schemas.microsoft.com/office/drawing/2014/main" id="{7267FB28-3B7F-E141-8845-2A3ADAC7DC11}"/>
              </a:ext>
            </a:extLst>
          </p:cNvPr>
          <p:cNvPicPr>
            <a:picLocks noChangeAspect="1"/>
          </p:cNvPicPr>
          <p:nvPr/>
        </p:nvPicPr>
        <p:blipFill>
          <a:blip r:embed="rId10"/>
          <a:stretch>
            <a:fillRect/>
          </a:stretch>
        </p:blipFill>
        <p:spPr>
          <a:xfrm>
            <a:off x="6785170" y="1252259"/>
            <a:ext cx="4403191" cy="44031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1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5D06CF-7FBC-42D6-2074-B7394F04738D}"/>
              </a:ext>
            </a:extLst>
          </p:cNvPr>
          <p:cNvSpPr txBox="1"/>
          <p:nvPr/>
        </p:nvSpPr>
        <p:spPr>
          <a:xfrm>
            <a:off x="592146" y="1361969"/>
            <a:ext cx="635007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several roles that fall under the category of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a:t>
            </a:r>
            <a:r>
              <a:rPr lang="en-GB" sz="2200" b="1" dirty="0" err="1">
                <a:latin typeface="Open Sans" panose="020B0606030504020204" pitchFamily="34" charset="0"/>
                <a:ea typeface="Open Sans" panose="020B0606030504020204" pitchFamily="34" charset="0"/>
                <a:cs typeface="Open Sans" panose="020B0606030504020204" pitchFamily="34" charset="0"/>
              </a:rPr>
              <a:t>eb</a:t>
            </a:r>
            <a:r>
              <a:rPr lang="en-GB" sz="2200" b="1" dirty="0">
                <a:latin typeface="Open Sans" panose="020B0606030504020204" pitchFamily="34" charset="0"/>
                <a:ea typeface="Open Sans" panose="020B0606030504020204" pitchFamily="34" charset="0"/>
                <a:cs typeface="Open Sans" panose="020B0606030504020204" pitchFamily="34" charset="0"/>
              </a:rPr>
              <a:t> developer</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latin typeface="Open Sans" panose="020B0606030504020204" pitchFamily="34" charset="0"/>
                <a:ea typeface="Open Sans" panose="020B0606030504020204" pitchFamily="34" charset="0"/>
                <a:cs typeface="Open Sans" panose="020B0606030504020204" pitchFamily="34" charset="0"/>
              </a:rPr>
              <a:t>Alexa</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t>
            </a:r>
            <a:r>
              <a:rPr lang="en-GB" sz="2200" dirty="0">
                <a:latin typeface="Open Sans" panose="020B0606030504020204" pitchFamily="34" charset="0"/>
                <a:ea typeface="Open Sans" panose="020B0606030504020204" pitchFamily="34" charset="0"/>
                <a:cs typeface="Open Sans" panose="020B0606030504020204" pitchFamily="34" charset="0"/>
              </a:rPr>
              <a:t>a </a:t>
            </a:r>
            <a:r>
              <a:rPr lang="en-GB" sz="2200" b="1" dirty="0">
                <a:latin typeface="Open Sans" panose="020B0606030504020204" pitchFamily="34" charset="0"/>
                <a:ea typeface="Open Sans" panose="020B0606030504020204" pitchFamily="34" charset="0"/>
                <a:cs typeface="Open Sans" panose="020B0606030504020204" pitchFamily="34" charset="0"/>
              </a:rPr>
              <a:t>commercial director </a:t>
            </a:r>
            <a:r>
              <a:rPr lang="en-GB" sz="2200" dirty="0">
                <a:latin typeface="Open Sans" panose="020B0606030504020204" pitchFamily="34" charset="0"/>
                <a:ea typeface="Open Sans" panose="020B0606030504020204" pitchFamily="34" charset="0"/>
                <a:cs typeface="Open Sans" panose="020B0606030504020204" pitchFamily="34" charset="0"/>
              </a:rPr>
              <a:t>at SAV (a web development company).</a:t>
            </a:r>
            <a:endPar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635007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dirty="0"/>
              <a:t>Whilst you’re watching, think about how </a:t>
            </a:r>
            <a:r>
              <a:rPr lang="en-US" b="1" dirty="0"/>
              <a:t>creativity</a:t>
            </a:r>
            <a:r>
              <a:rPr lang="en-US" dirty="0"/>
              <a:t> and </a:t>
            </a:r>
            <a:r>
              <a:rPr lang="en-US" b="1" dirty="0"/>
              <a:t>problem solving</a:t>
            </a:r>
            <a:r>
              <a:rPr lang="en-US" dirty="0"/>
              <a:t> can help businesses</a:t>
            </a:r>
            <a:r>
              <a:rPr lang="en-US" b="1" dirty="0"/>
              <a:t> stand out</a:t>
            </a:r>
            <a:r>
              <a:rPr lang="en-US" dirty="0"/>
              <a:t> in a competitive market</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33673" y="5038831"/>
            <a:ext cx="914400" cy="914400"/>
          </a:xfrm>
          <a:prstGeom prst="rect">
            <a:avLst/>
          </a:prstGeom>
        </p:spPr>
      </p:pic>
      <p:sp>
        <p:nvSpPr>
          <p:cNvPr id="6" name="Title 1">
            <a:extLst>
              <a:ext uri="{FF2B5EF4-FFF2-40B4-BE49-F238E27FC236}">
                <a16:creationId xmlns:a16="http://schemas.microsoft.com/office/drawing/2014/main" id="{4A977AEF-D09F-29FF-D016-ED8AF360313D}"/>
              </a:ext>
            </a:extLst>
          </p:cNvPr>
          <p:cNvSpPr>
            <a:spLocks noGrp="1"/>
          </p:cNvSpPr>
          <p:nvPr>
            <p:ph type="title"/>
          </p:nvPr>
        </p:nvSpPr>
        <p:spPr>
          <a:xfrm>
            <a:off x="86869"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Web developer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5"/>
            <a:extLst>
              <a:ext uri="{FF2B5EF4-FFF2-40B4-BE49-F238E27FC236}">
                <a16:creationId xmlns:a16="http://schemas.microsoft.com/office/drawing/2014/main" id="{974D1E4B-A0EB-6AF2-151F-306B71826990}"/>
              </a:ext>
            </a:extLst>
          </p:cNvPr>
          <p:cNvPicPr>
            <a:picLocks noChangeAspect="1"/>
          </p:cNvPicPr>
          <p:nvPr/>
        </p:nvPicPr>
        <p:blipFill>
          <a:blip r:embed="rId6"/>
          <a:stretch>
            <a:fillRect/>
          </a:stretch>
        </p:blipFill>
        <p:spPr>
          <a:xfrm>
            <a:off x="7847368" y="1448384"/>
            <a:ext cx="3961231" cy="3961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8418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86869"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Web developer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What do you think is the </a:t>
            </a:r>
            <a:r>
              <a:rPr lang="en-US" b="1" dirty="0"/>
              <a:t>most rewarding </a:t>
            </a:r>
            <a:r>
              <a:rPr lang="en-US" dirty="0"/>
              <a:t>part of helping businesses grow with technology?</a:t>
            </a:r>
          </a:p>
          <a:p>
            <a:pPr marL="457200" indent="-457200" algn="l">
              <a:buFont typeface="+mj-lt"/>
              <a:buAutoNum type="arabicPeriod"/>
            </a:pPr>
            <a:r>
              <a:rPr lang="en-US" dirty="0"/>
              <a:t>How can learning about technology and innovation </a:t>
            </a:r>
            <a:r>
              <a:rPr lang="en-US" b="1" dirty="0"/>
              <a:t>benefit your future career</a:t>
            </a:r>
            <a:r>
              <a:rPr lang="en-US" dirty="0"/>
              <a:t>?</a:t>
            </a:r>
          </a:p>
          <a:p>
            <a:pPr marL="457200" indent="-457200" algn="l">
              <a:buFont typeface="+mj-lt"/>
              <a:buAutoNum type="arabicPeriod"/>
            </a:pPr>
            <a:r>
              <a:rPr lang="en-US" dirty="0"/>
              <a:t>What challenges do you think a web developer might face when making sure a website meets both </a:t>
            </a:r>
            <a:r>
              <a:rPr lang="en-US" b="1" dirty="0"/>
              <a:t>client expectations </a:t>
            </a:r>
            <a:r>
              <a:rPr lang="en-US" dirty="0"/>
              <a:t>and </a:t>
            </a:r>
            <a:r>
              <a:rPr lang="en-US" b="1" dirty="0"/>
              <a:t>user needs</a:t>
            </a:r>
            <a:r>
              <a:rPr lang="en-US" dirty="0"/>
              <a:t>?</a:t>
            </a:r>
          </a:p>
          <a:p>
            <a:pPr marL="457200" indent="-457200" algn="l">
              <a:buFont typeface="+mj-lt"/>
              <a:buAutoNum type="arabicPeriod"/>
            </a:pPr>
            <a:r>
              <a:rPr lang="en-US" dirty="0"/>
              <a:t>How do you think an interest in arts subjects could help in a </a:t>
            </a:r>
            <a:r>
              <a:rPr lang="en-US" b="1" dirty="0"/>
              <a:t>business focused</a:t>
            </a:r>
            <a:r>
              <a:rPr lang="en-US" dirty="0"/>
              <a:t> role like this?</a:t>
            </a:r>
          </a:p>
        </p:txBody>
      </p:sp>
      <p:pic>
        <p:nvPicPr>
          <p:cNvPr id="2" name="Picture 1">
            <a:hlinkClick r:id="rId3"/>
            <a:extLst>
              <a:ext uri="{FF2B5EF4-FFF2-40B4-BE49-F238E27FC236}">
                <a16:creationId xmlns:a16="http://schemas.microsoft.com/office/drawing/2014/main" id="{B517632A-723F-F9CE-A05A-9A919AC5B5F5}"/>
              </a:ext>
            </a:extLst>
          </p:cNvPr>
          <p:cNvPicPr>
            <a:picLocks noChangeAspect="1"/>
          </p:cNvPicPr>
          <p:nvPr/>
        </p:nvPicPr>
        <p:blipFill>
          <a:blip r:embed="rId4"/>
          <a:stretch>
            <a:fillRect/>
          </a:stretch>
        </p:blipFill>
        <p:spPr>
          <a:xfrm>
            <a:off x="7847368" y="1448384"/>
            <a:ext cx="3961231" cy="3961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5D1C4C-8CC3-0743-28F1-AE7D75755510}"/>
              </a:ext>
            </a:extLst>
          </p:cNvPr>
          <p:cNvPicPr>
            <a:picLocks noChangeAspect="1"/>
          </p:cNvPicPr>
          <p:nvPr/>
        </p:nvPicPr>
        <p:blipFill>
          <a:blip r:embed="rId3"/>
          <a:stretch>
            <a:fillRect/>
          </a:stretch>
        </p:blipFill>
        <p:spPr>
          <a:xfrm>
            <a:off x="7459819" y="1090550"/>
            <a:ext cx="1813990" cy="18139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1480"/>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66876" y="1299504"/>
            <a:ext cx="6975926" cy="366953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web developer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web designer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software developer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software engineering.</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921290" y="2196174"/>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247878"/>
            <a:ext cx="11419200" cy="620365"/>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5FB411C2-3AA0-08CE-532A-9C0600C32E21}"/>
              </a:ext>
            </a:extLst>
          </p:cNvPr>
          <p:cNvPicPr>
            <a:picLocks noChangeAspect="1"/>
          </p:cNvPicPr>
          <p:nvPr/>
        </p:nvPicPr>
        <p:blipFill>
          <a:blip r:embed="rId8"/>
          <a:stretch>
            <a:fillRect/>
          </a:stretch>
        </p:blipFill>
        <p:spPr>
          <a:xfrm>
            <a:off x="9583991" y="1086201"/>
            <a:ext cx="1870197" cy="181399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62BEF574-CC56-DE2B-123D-F47E4FCE6138}"/>
              </a:ext>
            </a:extLst>
          </p:cNvPr>
          <p:cNvPicPr>
            <a:picLocks noChangeAspect="1"/>
          </p:cNvPicPr>
          <p:nvPr/>
        </p:nvPicPr>
        <p:blipFill>
          <a:blip r:embed="rId9"/>
          <a:stretch>
            <a:fillRect/>
          </a:stretch>
        </p:blipFill>
        <p:spPr>
          <a:xfrm>
            <a:off x="9583991" y="3060306"/>
            <a:ext cx="1919310" cy="190873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43ECDCA-0454-2BC0-AE3A-FD89B0EC34E0}"/>
              </a:ext>
            </a:extLst>
          </p:cNvPr>
          <p:cNvPicPr>
            <a:picLocks noChangeAspect="1"/>
          </p:cNvPicPr>
          <p:nvPr/>
        </p:nvPicPr>
        <p:blipFill>
          <a:blip r:embed="rId10"/>
          <a:stretch>
            <a:fillRect/>
          </a:stretch>
        </p:blipFill>
        <p:spPr>
          <a:xfrm>
            <a:off x="7459819" y="3060305"/>
            <a:ext cx="1854443" cy="1908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480234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00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February</a:t>
            </a:r>
          </a:p>
        </p:txBody>
      </p:sp>
    </p:spTree>
    <p:extLst>
      <p:ext uri="{BB962C8B-B14F-4D97-AF65-F5344CB8AC3E}">
        <p14:creationId xmlns:p14="http://schemas.microsoft.com/office/powerpoint/2010/main" val="2908481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a:spLocks/>
          </p:cNvSpPr>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Dentistry</a:t>
            </a:r>
            <a:endParaRPr kumimoji="0" lang="en-GB" sz="3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Tooth with solid fill">
            <a:extLst>
              <a:ext uri="{FF2B5EF4-FFF2-40B4-BE49-F238E27FC236}">
                <a16:creationId xmlns:a16="http://schemas.microsoft.com/office/drawing/2014/main" id="{74447AE9-E65D-1931-88FF-05B37A6653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63349" y="1399314"/>
            <a:ext cx="988285" cy="988285"/>
          </a:xfrm>
          <a:prstGeom prst="rect">
            <a:avLst/>
          </a:prstGeom>
        </p:spPr>
      </p:pic>
      <p:pic>
        <p:nvPicPr>
          <p:cNvPr id="14" name="Graphic 13" descr="Toothbrush with solid fill">
            <a:extLst>
              <a:ext uri="{FF2B5EF4-FFF2-40B4-BE49-F238E27FC236}">
                <a16:creationId xmlns:a16="http://schemas.microsoft.com/office/drawing/2014/main" id="{77FF8FD5-F1A4-90DC-6CBB-5120DFD5D9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21184" y="2138678"/>
            <a:ext cx="1185627" cy="1185627"/>
          </a:xfrm>
          <a:prstGeom prst="rect">
            <a:avLst/>
          </a:prstGeom>
        </p:spPr>
      </p:pic>
      <p:pic>
        <p:nvPicPr>
          <p:cNvPr id="5" name="Picture 4">
            <a:hlinkClick r:id="rId9"/>
            <a:extLst>
              <a:ext uri="{FF2B5EF4-FFF2-40B4-BE49-F238E27FC236}">
                <a16:creationId xmlns:a16="http://schemas.microsoft.com/office/drawing/2014/main" id="{C3E48693-535A-4DEB-BBFF-7D87B541EE34}"/>
              </a:ext>
            </a:extLst>
          </p:cNvPr>
          <p:cNvPicPr>
            <a:picLocks noChangeAspect="1"/>
          </p:cNvPicPr>
          <p:nvPr/>
        </p:nvPicPr>
        <p:blipFill>
          <a:blip r:embed="rId10"/>
          <a:stretch>
            <a:fillRect/>
          </a:stretch>
        </p:blipFill>
        <p:spPr>
          <a:xfrm>
            <a:off x="7076856" y="1064293"/>
            <a:ext cx="4196734" cy="4520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6" y="1361969"/>
            <a:ext cx="5910253" cy="2346431"/>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different subjects that fall </a:t>
            </a:r>
            <a:r>
              <a:rPr lang="en-GB" sz="2100" dirty="0">
                <a:latin typeface="Open Sans" panose="020B0606030504020204" pitchFamily="34" charset="0"/>
                <a:ea typeface="Open Sans" panose="020B0606030504020204" pitchFamily="34" charset="0"/>
                <a:cs typeface="Open Sans" panose="020B0606030504020204" pitchFamily="34" charset="0"/>
              </a:rPr>
              <a:t>u</a:t>
            </a:r>
            <a:r>
              <a:rPr kumimoji="0" lang="en-GB" sz="21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nder</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the category of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dentistry. </a:t>
            </a:r>
            <a:r>
              <a:rPr lang="en-GB" sz="2100" dirty="0">
                <a:latin typeface="Open Sans" panose="020B0606030504020204" pitchFamily="34" charset="0"/>
                <a:ea typeface="Open Sans" panose="020B0606030504020204" pitchFamily="34" charset="0"/>
                <a:cs typeface="Open Sans" panose="020B0606030504020204" pitchFamily="34" charset="0"/>
              </a:rPr>
              <a:t>T</a:t>
            </a:r>
            <a:r>
              <a:rPr kumimoji="0" lang="en-GB" sz="2100" b="0"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oday</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we'll be hearing from James, who’s studying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t>
            </a:r>
            <a:r>
              <a:rPr lang="en-GB" sz="2100" b="1" dirty="0" err="1">
                <a:latin typeface="Open Sans" panose="020B0606030504020204" pitchFamily="34" charset="0"/>
                <a:ea typeface="Open Sans" panose="020B0606030504020204" pitchFamily="34" charset="0"/>
                <a:cs typeface="Open Sans" panose="020B0606030504020204" pitchFamily="34" charset="0"/>
              </a:rPr>
              <a:t>ental</a:t>
            </a:r>
            <a:r>
              <a:rPr lang="en-GB" sz="2100" b="1" dirty="0">
                <a:latin typeface="Open Sans" panose="020B0606030504020204" pitchFamily="34" charset="0"/>
                <a:ea typeface="Open Sans" panose="020B0606030504020204" pitchFamily="34" charset="0"/>
                <a:cs typeface="Open Sans" panose="020B0606030504020204" pitchFamily="34" charset="0"/>
              </a:rPr>
              <a:t> surgery </a:t>
            </a:r>
            <a:r>
              <a:rPr lang="en-GB" sz="2100" dirty="0">
                <a:latin typeface="Open Sans" panose="020B0606030504020204" pitchFamily="34" charset="0"/>
                <a:ea typeface="Open Sans" panose="020B0606030504020204" pitchFamily="34" charset="0"/>
                <a:cs typeface="Open Sans" panose="020B0606030504020204" pitchFamily="34" charset="0"/>
              </a:rPr>
              <a:t>at Newcastle University</a:t>
            </a:r>
            <a:r>
              <a:rPr lang="en-GB" sz="2100" b="1" dirty="0">
                <a:latin typeface="Open Sans" panose="020B0606030504020204" pitchFamily="34" charset="0"/>
                <a:ea typeface="Open Sans" panose="020B0606030504020204" pitchFamily="34" charset="0"/>
                <a:cs typeface="Open Sans" panose="020B0606030504020204" pitchFamily="34" charset="0"/>
              </a:rPr>
              <a:t>.</a:t>
            </a:r>
            <a:endParaRPr kumimoji="0" lang="en-GB" sz="21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949700"/>
            <a:ext cx="5910252" cy="154633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you might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enjoy</a:t>
            </a: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about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dentistry</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70095" y="5038831"/>
            <a:ext cx="914400" cy="914400"/>
          </a:xfrm>
          <a:prstGeom prst="rect">
            <a:avLst/>
          </a:prstGeom>
        </p:spPr>
      </p:pic>
      <p:sp>
        <p:nvSpPr>
          <p:cNvPr id="9" name="Title 1">
            <a:extLst>
              <a:ext uri="{FF2B5EF4-FFF2-40B4-BE49-F238E27FC236}">
                <a16:creationId xmlns:a16="http://schemas.microsoft.com/office/drawing/2014/main" id="{FB03D540-8C21-D329-7E93-0DE2EF4F7B85}"/>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February’s subject of the month is… Dentistry</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5"/>
            <a:extLst>
              <a:ext uri="{FF2B5EF4-FFF2-40B4-BE49-F238E27FC236}">
                <a16:creationId xmlns:a16="http://schemas.microsoft.com/office/drawing/2014/main" id="{BFDDFADF-35AC-EA27-115E-16E95055C17C}"/>
              </a:ext>
            </a:extLst>
          </p:cNvPr>
          <p:cNvPicPr>
            <a:picLocks noChangeAspect="1"/>
          </p:cNvPicPr>
          <p:nvPr/>
        </p:nvPicPr>
        <p:blipFill>
          <a:blip r:embed="rId6"/>
          <a:stretch>
            <a:fillRect/>
          </a:stretch>
        </p:blipFill>
        <p:spPr>
          <a:xfrm>
            <a:off x="7076856" y="1064293"/>
            <a:ext cx="4196734" cy="4520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468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32840" y="1092200"/>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subjects are you </a:t>
            </a:r>
            <a:r>
              <a:rPr lang="en-US" b="1" dirty="0"/>
              <a:t>already studying </a:t>
            </a:r>
            <a:r>
              <a:rPr lang="en-US" dirty="0"/>
              <a:t>that might help with dental surgery?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aspects of dental surgery</a:t>
            </a:r>
            <a:r>
              <a:rPr lang="en-US" b="1" dirty="0"/>
              <a:t> surprise </a:t>
            </a:r>
            <a:r>
              <a:rPr lang="en-US" dirty="0"/>
              <a:t>you?</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How could you </a:t>
            </a:r>
            <a:r>
              <a:rPr lang="en-US" b="1" dirty="0"/>
              <a:t>prepare now </a:t>
            </a:r>
            <a:r>
              <a:rPr lang="en-US" dirty="0"/>
              <a:t>for a career in dental surgery?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dirty="0"/>
              <a:t>What do you think would be the </a:t>
            </a:r>
            <a:r>
              <a:rPr lang="en-US" b="1" dirty="0"/>
              <a:t>best part </a:t>
            </a:r>
            <a:r>
              <a:rPr lang="en-US" dirty="0"/>
              <a:t>of studying dental surgery at university?</a:t>
            </a:r>
            <a:endParaRPr kumimoji="0" lang="en-GB"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11448C38-8891-B74B-F498-BF9F57DD6434}"/>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February’s subject of the month is… Dentistry</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95F410E3-1EA3-9492-2443-7EF00E655185}"/>
              </a:ext>
            </a:extLst>
          </p:cNvPr>
          <p:cNvPicPr>
            <a:picLocks noChangeAspect="1"/>
          </p:cNvPicPr>
          <p:nvPr/>
        </p:nvPicPr>
        <p:blipFill>
          <a:blip r:embed="rId4"/>
          <a:stretch>
            <a:fillRect/>
          </a:stretch>
        </p:blipFill>
        <p:spPr>
          <a:xfrm>
            <a:off x="7662426" y="1168988"/>
            <a:ext cx="4196734" cy="4520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47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200" b="1" u="none" dirty="0">
                <a:latin typeface="Open Sans" panose="020B0606030504020204" pitchFamily="34" charset="0"/>
                <a:ea typeface="Open Sans" panose="020B0606030504020204" pitchFamily="34" charset="0"/>
                <a:cs typeface="Open Sans" panose="020B0606030504020204" pitchFamily="34" charset="0"/>
              </a:rPr>
              <a:t>Multi-skilled engineer</a:t>
            </a:r>
            <a:endParaRPr lang="en-GB" sz="3200" b="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6" y="1375976"/>
            <a:ext cx="5971491" cy="2209906"/>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
            </a:r>
            <a:r>
              <a:rPr lang="en-GB" sz="2200" b="1" u="none" dirty="0" err="1">
                <a:latin typeface="Open Sans" panose="020B0606030504020204" pitchFamily="34" charset="0"/>
                <a:ea typeface="Open Sans" panose="020B0606030504020204" pitchFamily="34" charset="0"/>
                <a:cs typeface="Open Sans" panose="020B0606030504020204" pitchFamily="34" charset="0"/>
              </a:rPr>
              <a:t>ulti</a:t>
            </a:r>
            <a:r>
              <a:rPr lang="en-GB" sz="2200" b="1" u="none" dirty="0">
                <a:latin typeface="Open Sans" panose="020B0606030504020204" pitchFamily="34" charset="0"/>
                <a:ea typeface="Open Sans" panose="020B0606030504020204" pitchFamily="34" charset="0"/>
                <a:cs typeface="Open Sans" panose="020B0606030504020204" pitchFamily="34" charset="0"/>
              </a:rPr>
              <a:t>-skilled engineer</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Greg</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an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a:t>
            </a:r>
            <a:r>
              <a:rPr kumimoji="0" lang="en-GB" sz="22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ngineering</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manager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IGD.</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29038"/>
            <a:ext cx="5971490" cy="1766994"/>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US" dirty="0"/>
              <a:t>Whilst you’re watching, think about the </a:t>
            </a:r>
            <a:r>
              <a:rPr lang="en-US" b="1" dirty="0">
                <a:solidFill>
                  <a:schemeClr val="tx1"/>
                </a:solidFill>
              </a:rPr>
              <a:t>different types of engineering roles.</a:t>
            </a:r>
            <a:endParaRPr lang="en-GB" b="1" dirty="0">
              <a:solidFill>
                <a:schemeClr val="tx1"/>
              </a:solidFill>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49237" y="5024824"/>
            <a:ext cx="914400" cy="914400"/>
          </a:xfrm>
          <a:prstGeom prst="rect">
            <a:avLst/>
          </a:prstGeom>
        </p:spPr>
      </p:pic>
      <p:pic>
        <p:nvPicPr>
          <p:cNvPr id="7" name="Picture 6">
            <a:hlinkClick r:id="rId5"/>
            <a:extLst>
              <a:ext uri="{FF2B5EF4-FFF2-40B4-BE49-F238E27FC236}">
                <a16:creationId xmlns:a16="http://schemas.microsoft.com/office/drawing/2014/main" id="{19AF7CB0-5E7B-948A-400F-0597E090D3C0}"/>
              </a:ext>
            </a:extLst>
          </p:cNvPr>
          <p:cNvPicPr>
            <a:picLocks noChangeAspect="1"/>
          </p:cNvPicPr>
          <p:nvPr/>
        </p:nvPicPr>
        <p:blipFill>
          <a:blip r:embed="rId6"/>
          <a:stretch>
            <a:fillRect/>
          </a:stretch>
        </p:blipFill>
        <p:spPr>
          <a:xfrm>
            <a:off x="7397504" y="1160424"/>
            <a:ext cx="4202349" cy="45371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21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EB2CD9-94CD-A038-F7CF-4D8343BEF08E}"/>
              </a:ext>
            </a:extLst>
          </p:cNvPr>
          <p:cNvPicPr>
            <a:picLocks noChangeAspect="1"/>
          </p:cNvPicPr>
          <p:nvPr/>
        </p:nvPicPr>
        <p:blipFill>
          <a:blip r:embed="rId3"/>
          <a:stretch>
            <a:fillRect/>
          </a:stretch>
        </p:blipFill>
        <p:spPr>
          <a:xfrm>
            <a:off x="7497961" y="976008"/>
            <a:ext cx="1987680" cy="199946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4864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9162693" y="2142217"/>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261691" y="1253600"/>
            <a:ext cx="6765833"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dentistry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biology and biological sciences.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dental hygienist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dental technician</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BF6298E0-1DAF-46BA-45B4-026C3D5C9BC6}"/>
              </a:ext>
            </a:extLst>
          </p:cNvPr>
          <p:cNvPicPr>
            <a:picLocks noChangeAspect="1"/>
          </p:cNvPicPr>
          <p:nvPr/>
        </p:nvPicPr>
        <p:blipFill>
          <a:blip r:embed="rId8"/>
          <a:stretch>
            <a:fillRect/>
          </a:stretch>
        </p:blipFill>
        <p:spPr>
          <a:xfrm>
            <a:off x="9735869" y="3101639"/>
            <a:ext cx="1852629" cy="194407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F68938F-19CE-8DF7-A562-DBF1369D9324}"/>
              </a:ext>
            </a:extLst>
          </p:cNvPr>
          <p:cNvPicPr>
            <a:picLocks noChangeAspect="1"/>
          </p:cNvPicPr>
          <p:nvPr/>
        </p:nvPicPr>
        <p:blipFill>
          <a:blip r:embed="rId9"/>
          <a:stretch>
            <a:fillRect/>
          </a:stretch>
        </p:blipFill>
        <p:spPr>
          <a:xfrm>
            <a:off x="7497961" y="3109139"/>
            <a:ext cx="1987680" cy="194407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503B2DC-0464-EC6F-5B4D-83C4EEE9395D}"/>
              </a:ext>
            </a:extLst>
          </p:cNvPr>
          <p:cNvPicPr>
            <a:picLocks noChangeAspect="1"/>
          </p:cNvPicPr>
          <p:nvPr/>
        </p:nvPicPr>
        <p:blipFill>
          <a:blip r:embed="rId10"/>
          <a:stretch>
            <a:fillRect/>
          </a:stretch>
        </p:blipFill>
        <p:spPr>
          <a:xfrm>
            <a:off x="9705776" y="969976"/>
            <a:ext cx="1879689" cy="19626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8091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47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February</a:t>
            </a:r>
          </a:p>
        </p:txBody>
      </p:sp>
    </p:spTree>
    <p:extLst>
      <p:ext uri="{BB962C8B-B14F-4D97-AF65-F5344CB8AC3E}">
        <p14:creationId xmlns:p14="http://schemas.microsoft.com/office/powerpoint/2010/main" val="3307816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Groundsperson</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Soccer ball with solid fill">
            <a:extLst>
              <a:ext uri="{FF2B5EF4-FFF2-40B4-BE49-F238E27FC236}">
                <a16:creationId xmlns:a16="http://schemas.microsoft.com/office/drawing/2014/main" id="{E3769D16-2093-0E47-C9E0-E78912C4AB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5167544" y="1185901"/>
            <a:ext cx="914400" cy="914400"/>
          </a:xfrm>
          <a:prstGeom prst="rect">
            <a:avLst/>
          </a:prstGeom>
        </p:spPr>
      </p:pic>
      <p:pic>
        <p:nvPicPr>
          <p:cNvPr id="12" name="Graphic 11" descr="Stadium with solid fill">
            <a:extLst>
              <a:ext uri="{FF2B5EF4-FFF2-40B4-BE49-F238E27FC236}">
                <a16:creationId xmlns:a16="http://schemas.microsoft.com/office/drawing/2014/main" id="{BD1C723B-3B55-7275-24C9-456DFA05FA8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8828" y="2514112"/>
            <a:ext cx="914400" cy="914400"/>
          </a:xfrm>
          <a:prstGeom prst="rect">
            <a:avLst/>
          </a:prstGeom>
        </p:spPr>
      </p:pic>
      <p:pic>
        <p:nvPicPr>
          <p:cNvPr id="5" name="Picture 4">
            <a:hlinkClick r:id="rId9"/>
            <a:extLst>
              <a:ext uri="{FF2B5EF4-FFF2-40B4-BE49-F238E27FC236}">
                <a16:creationId xmlns:a16="http://schemas.microsoft.com/office/drawing/2014/main" id="{6DEAF4C0-258F-D757-5EDD-BE129C026A59}"/>
              </a:ext>
            </a:extLst>
          </p:cNvPr>
          <p:cNvPicPr>
            <a:picLocks noChangeAspect="1"/>
          </p:cNvPicPr>
          <p:nvPr/>
        </p:nvPicPr>
        <p:blipFill>
          <a:blip r:embed="rId10"/>
          <a:stretch>
            <a:fillRect/>
          </a:stretch>
        </p:blipFill>
        <p:spPr>
          <a:xfrm>
            <a:off x="7067323" y="1398586"/>
            <a:ext cx="4158139" cy="4158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200" b="1" dirty="0" err="1">
                <a:latin typeface="Open sans" panose="020B0606030504020204" pitchFamily="34" charset="0"/>
                <a:ea typeface="Open sans" panose="020B0606030504020204" pitchFamily="34" charset="0"/>
                <a:cs typeface="Open sans" panose="020B0606030504020204" pitchFamily="34" charset="0"/>
              </a:rPr>
              <a:t>Groundsperson</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6" y="1544955"/>
            <a:ext cx="5503854" cy="1851131"/>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Bradley</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head groundskeeper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t>
            </a:r>
            <a:r>
              <a:rPr lang="en-GB" sz="2200" i="0" dirty="0">
                <a:effectLst/>
                <a:latin typeface="Open Sans" panose="020B0606030504020204" pitchFamily="34" charset="0"/>
              </a:rPr>
              <a:t>Swindon Supermarine Football Club</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3785404"/>
            <a:ext cx="5503854" cy="1562386"/>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different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weather conditions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that might affect the turf</a:t>
            </a:r>
            <a:r>
              <a:rPr lang="en-GB" dirty="0">
                <a:solidFill>
                  <a:schemeClr val="tx1"/>
                </a:solidFill>
              </a:rPr>
              <a:t>.</a:t>
            </a:r>
            <a:endParaRPr kumimoji="0" lang="en-GB" sz="2200" i="0" u="none" strike="noStrike" kern="1200" cap="none" spc="0" normalizeH="0" baseline="0" noProof="0" dirty="0">
              <a:ln>
                <a:noFill/>
              </a:ln>
              <a:solidFill>
                <a:schemeClr val="tx1"/>
              </a:solidFill>
              <a:effectLst/>
              <a:uLnTx/>
              <a:uFillTx/>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1368" y="4790440"/>
            <a:ext cx="914400" cy="914400"/>
          </a:xfrm>
          <a:prstGeom prst="rect">
            <a:avLst/>
          </a:prstGeom>
        </p:spPr>
      </p:pic>
      <p:pic>
        <p:nvPicPr>
          <p:cNvPr id="2" name="Picture 1">
            <a:hlinkClick r:id="rId5"/>
            <a:extLst>
              <a:ext uri="{FF2B5EF4-FFF2-40B4-BE49-F238E27FC236}">
                <a16:creationId xmlns:a16="http://schemas.microsoft.com/office/drawing/2014/main" id="{E102791C-E5E1-0ED2-3F3C-20D8A64E6BD8}"/>
              </a:ext>
            </a:extLst>
          </p:cNvPr>
          <p:cNvPicPr>
            <a:picLocks noChangeAspect="1"/>
          </p:cNvPicPr>
          <p:nvPr/>
        </p:nvPicPr>
        <p:blipFill>
          <a:blip r:embed="rId6"/>
          <a:stretch>
            <a:fillRect/>
          </a:stretch>
        </p:blipFill>
        <p:spPr>
          <a:xfrm>
            <a:off x="7067323" y="1398586"/>
            <a:ext cx="4158139" cy="4158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729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267292" y="1007398"/>
            <a:ext cx="7914182" cy="482791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sz="2050" dirty="0"/>
              <a:t>How could </a:t>
            </a:r>
            <a:r>
              <a:rPr lang="en-US" sz="2050" b="1" dirty="0"/>
              <a:t>volunteering </a:t>
            </a:r>
            <a:r>
              <a:rPr lang="en-US" sz="2050" dirty="0"/>
              <a:t>at a local club help you build the skills and experience needed to work in this career?</a:t>
            </a:r>
          </a:p>
          <a:p>
            <a:pPr marL="457200" indent="-457200" algn="l">
              <a:buFont typeface="+mj-lt"/>
              <a:buAutoNum type="arabicPeriod"/>
            </a:pPr>
            <a:r>
              <a:rPr lang="en-US" sz="2050" dirty="0"/>
              <a:t>Why might understanding </a:t>
            </a:r>
            <a:r>
              <a:rPr lang="en-US" sz="2050" b="1" dirty="0"/>
              <a:t>plant science </a:t>
            </a:r>
            <a:r>
              <a:rPr lang="en-US" sz="2050" dirty="0"/>
              <a:t>and </a:t>
            </a:r>
            <a:r>
              <a:rPr lang="en-US" sz="2050" b="1" dirty="0"/>
              <a:t>weather conditions </a:t>
            </a:r>
            <a:r>
              <a:rPr lang="en-US" sz="2050" dirty="0"/>
              <a:t>be essential for maintaining a high-quality pitch?</a:t>
            </a:r>
          </a:p>
          <a:p>
            <a:pPr marL="457200" indent="-457200" algn="l">
              <a:buFont typeface="+mj-lt"/>
              <a:buAutoNum type="arabicPeriod"/>
            </a:pPr>
            <a:r>
              <a:rPr lang="en-US" sz="2050" dirty="0"/>
              <a:t>How do you think </a:t>
            </a:r>
            <a:r>
              <a:rPr lang="en-US" sz="2050" b="1" dirty="0"/>
              <a:t>working at different venues</a:t>
            </a:r>
            <a:r>
              <a:rPr lang="en-US" sz="2050" dirty="0"/>
              <a:t>, from local grounds to international stadiums, helps develop skills in turf care?</a:t>
            </a:r>
          </a:p>
          <a:p>
            <a:pPr marL="457200" indent="-457200" algn="l">
              <a:buFont typeface="+mj-lt"/>
              <a:buAutoNum type="arabicPeriod"/>
            </a:pPr>
            <a:r>
              <a:rPr lang="en-US" sz="2050" dirty="0"/>
              <a:t>Why is </a:t>
            </a:r>
            <a:r>
              <a:rPr lang="en-US" sz="2050" b="1" dirty="0"/>
              <a:t>adaptability </a:t>
            </a:r>
            <a:r>
              <a:rPr lang="en-US" sz="2050" dirty="0"/>
              <a:t>important when managing unexpected challenges, like extreme weather, in this career?</a:t>
            </a:r>
          </a:p>
        </p:txBody>
      </p:sp>
      <p:sp>
        <p:nvSpPr>
          <p:cNvPr id="2" name="Title 1">
            <a:extLst>
              <a:ext uri="{FF2B5EF4-FFF2-40B4-BE49-F238E27FC236}">
                <a16:creationId xmlns:a16="http://schemas.microsoft.com/office/drawing/2014/main" id="{F519DCF8-17BD-4BE9-DD17-7FFDCFD9C010}"/>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200" b="1" dirty="0" err="1">
                <a:latin typeface="Open sans" panose="020B0606030504020204" pitchFamily="34" charset="0"/>
                <a:ea typeface="Open sans" panose="020B0606030504020204" pitchFamily="34" charset="0"/>
                <a:cs typeface="Open sans" panose="020B0606030504020204" pitchFamily="34" charset="0"/>
              </a:rPr>
              <a:t>Groundsperson</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357D4F7C-FD4E-E89B-6C95-B00A837D2AB3}"/>
              </a:ext>
            </a:extLst>
          </p:cNvPr>
          <p:cNvPicPr>
            <a:picLocks noChangeAspect="1"/>
          </p:cNvPicPr>
          <p:nvPr/>
        </p:nvPicPr>
        <p:blipFill>
          <a:blip r:embed="rId4"/>
          <a:stretch>
            <a:fillRect/>
          </a:stretch>
        </p:blipFill>
        <p:spPr>
          <a:xfrm>
            <a:off x="8328727" y="1631009"/>
            <a:ext cx="3595981" cy="35959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5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844E4-C99C-BEE4-E8C6-9ACF5E959367}"/>
              </a:ext>
            </a:extLst>
          </p:cNvPr>
          <p:cNvPicPr>
            <a:picLocks noChangeAspect="1"/>
          </p:cNvPicPr>
          <p:nvPr/>
        </p:nvPicPr>
        <p:blipFill>
          <a:blip r:embed="rId3"/>
          <a:stretch>
            <a:fillRect/>
          </a:stretch>
        </p:blipFill>
        <p:spPr>
          <a:xfrm>
            <a:off x="7290278" y="1036281"/>
            <a:ext cx="1822547" cy="182254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453114" y="323711"/>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155561"/>
            <a:ext cx="6592084" cy="3657599"/>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err="1">
                <a:latin typeface="Open Sans" panose="020B0606030504020204" pitchFamily="34" charset="0"/>
                <a:ea typeface="Open Sans" panose="020B0606030504020204" pitchFamily="34" charset="0"/>
                <a:cs typeface="Open Sans" panose="020B0606030504020204" pitchFamily="34" charset="0"/>
              </a:rPr>
              <a:t>groundsperson</a:t>
            </a:r>
            <a:r>
              <a:rPr lang="en-GB" sz="2200" b="1" dirty="0">
                <a:latin typeface="Open Sans" panose="020B0606030504020204" pitchFamily="34" charset="0"/>
                <a:ea typeface="Open Sans" panose="020B0606030504020204" pitchFamily="34" charset="0"/>
                <a:cs typeface="Open Sans" panose="020B0606030504020204" pitchFamily="34" charset="0"/>
              </a:rPr>
              <a: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landscaper </a:t>
            </a:r>
            <a:r>
              <a:rPr lang="en-GB" sz="2200" dirty="0">
                <a:latin typeface="Open Sans" panose="020B0606030504020204" pitchFamily="34" charset="0"/>
                <a:ea typeface="Open Sans" panose="020B0606030504020204" pitchFamily="34" charset="0"/>
                <a:cs typeface="Open Sans" panose="020B0606030504020204" pitchFamily="34" charset="0"/>
              </a:rPr>
              <a:t>and </a:t>
            </a:r>
            <a:r>
              <a:rPr lang="en-GB" sz="2200" b="1" dirty="0">
                <a:latin typeface="Open Sans" panose="020B0606030504020204" pitchFamily="34" charset="0"/>
                <a:ea typeface="Open Sans" panose="020B0606030504020204" pitchFamily="34" charset="0"/>
                <a:cs typeface="Open Sans" panose="020B0606030504020204" pitchFamily="34" charset="0"/>
              </a:rPr>
              <a:t>horticulturalist.</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horticulture and botany. </a:t>
            </a: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800947" y="2133254"/>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BD616851-8DCA-ABBC-D4DD-9F6EE485091E}"/>
              </a:ext>
            </a:extLst>
          </p:cNvPr>
          <p:cNvPicPr>
            <a:picLocks noChangeAspect="1"/>
          </p:cNvPicPr>
          <p:nvPr/>
        </p:nvPicPr>
        <p:blipFill>
          <a:blip r:embed="rId8"/>
          <a:stretch>
            <a:fillRect/>
          </a:stretch>
        </p:blipFill>
        <p:spPr>
          <a:xfrm>
            <a:off x="9494081" y="1036281"/>
            <a:ext cx="1822546" cy="182254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E1139D3B-AE49-640D-08C6-C1ECB7533987}"/>
              </a:ext>
            </a:extLst>
          </p:cNvPr>
          <p:cNvPicPr>
            <a:picLocks noChangeAspect="1"/>
          </p:cNvPicPr>
          <p:nvPr/>
        </p:nvPicPr>
        <p:blipFill>
          <a:blip r:embed="rId9"/>
          <a:stretch>
            <a:fillRect/>
          </a:stretch>
        </p:blipFill>
        <p:spPr>
          <a:xfrm>
            <a:off x="7342474" y="3107826"/>
            <a:ext cx="1822547" cy="192856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7041B36D-86F4-7B80-BDC4-D613CE6C7552}"/>
              </a:ext>
            </a:extLst>
          </p:cNvPr>
          <p:cNvPicPr>
            <a:picLocks noChangeAspect="1"/>
          </p:cNvPicPr>
          <p:nvPr/>
        </p:nvPicPr>
        <p:blipFill>
          <a:blip r:embed="rId10"/>
          <a:stretch>
            <a:fillRect/>
          </a:stretch>
        </p:blipFill>
        <p:spPr>
          <a:xfrm>
            <a:off x="9494081" y="3107826"/>
            <a:ext cx="1822545" cy="1928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5905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February</a:t>
            </a:r>
          </a:p>
        </p:txBody>
      </p:sp>
    </p:spTree>
    <p:extLst>
      <p:ext uri="{BB962C8B-B14F-4D97-AF65-F5344CB8AC3E}">
        <p14:creationId xmlns:p14="http://schemas.microsoft.com/office/powerpoint/2010/main" val="2077106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Events management</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Champagne glasses with solid fill">
            <a:extLst>
              <a:ext uri="{FF2B5EF4-FFF2-40B4-BE49-F238E27FC236}">
                <a16:creationId xmlns:a16="http://schemas.microsoft.com/office/drawing/2014/main" id="{21A9DA2B-03EF-23AD-4697-55BD98EE685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81600" y="1057169"/>
            <a:ext cx="914400" cy="914400"/>
          </a:xfrm>
          <a:prstGeom prst="rect">
            <a:avLst/>
          </a:prstGeom>
        </p:spPr>
      </p:pic>
      <p:pic>
        <p:nvPicPr>
          <p:cNvPr id="11" name="Graphic 10" descr="Circus Tent with solid fill">
            <a:extLst>
              <a:ext uri="{FF2B5EF4-FFF2-40B4-BE49-F238E27FC236}">
                <a16:creationId xmlns:a16="http://schemas.microsoft.com/office/drawing/2014/main" id="{F835FEC8-7A78-8A14-67FE-77DE43FE5E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92147" y="2514112"/>
            <a:ext cx="914400" cy="914400"/>
          </a:xfrm>
          <a:prstGeom prst="rect">
            <a:avLst/>
          </a:prstGeom>
        </p:spPr>
      </p:pic>
      <p:pic>
        <p:nvPicPr>
          <p:cNvPr id="5" name="Picture 4">
            <a:hlinkClick r:id="rId9"/>
            <a:extLst>
              <a:ext uri="{FF2B5EF4-FFF2-40B4-BE49-F238E27FC236}">
                <a16:creationId xmlns:a16="http://schemas.microsoft.com/office/drawing/2014/main" id="{805F9252-657A-B11F-24BE-D9B5A4A57850}"/>
              </a:ext>
            </a:extLst>
          </p:cNvPr>
          <p:cNvPicPr>
            <a:picLocks noChangeAspect="1"/>
          </p:cNvPicPr>
          <p:nvPr/>
        </p:nvPicPr>
        <p:blipFill>
          <a:blip r:embed="rId10"/>
          <a:stretch>
            <a:fillRect/>
          </a:stretch>
        </p:blipFill>
        <p:spPr>
          <a:xfrm>
            <a:off x="6812505" y="1218907"/>
            <a:ext cx="4232484" cy="4419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8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28023" y="1092199"/>
            <a:ext cx="7776525"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spcAft>
                <a:spcPts val="600"/>
              </a:spcAft>
              <a:buFont typeface="+mj-lt"/>
              <a:buAutoNum type="arabicPeriod"/>
            </a:pPr>
            <a:r>
              <a:rPr lang="en-US" dirty="0"/>
              <a:t>What</a:t>
            </a:r>
            <a:r>
              <a:rPr lang="en-US" b="1" dirty="0"/>
              <a:t> skills </a:t>
            </a:r>
            <a:r>
              <a:rPr lang="en-US" dirty="0"/>
              <a:t>do you think are important for being a good engineer?</a:t>
            </a:r>
          </a:p>
          <a:p>
            <a:pPr marL="342900" indent="-342900" algn="l">
              <a:spcAft>
                <a:spcPts val="600"/>
              </a:spcAft>
              <a:buFont typeface="+mj-lt"/>
              <a:buAutoNum type="arabicPeriod"/>
            </a:pPr>
            <a:r>
              <a:rPr lang="en-US" dirty="0"/>
              <a:t>How can understanding machines and systems help in </a:t>
            </a:r>
            <a:r>
              <a:rPr lang="en-US" b="1" dirty="0"/>
              <a:t>everyday life</a:t>
            </a:r>
            <a:r>
              <a:rPr lang="en-US" dirty="0"/>
              <a:t>? </a:t>
            </a:r>
          </a:p>
          <a:p>
            <a:pPr marL="342900" indent="-342900" algn="l">
              <a:spcAft>
                <a:spcPts val="600"/>
              </a:spcAft>
              <a:buFont typeface="+mj-lt"/>
              <a:buAutoNum type="arabicPeriod"/>
            </a:pPr>
            <a:r>
              <a:rPr lang="en-US" dirty="0"/>
              <a:t>What are some </a:t>
            </a:r>
            <a:r>
              <a:rPr lang="en-US" b="1" dirty="0"/>
              <a:t>problems</a:t>
            </a:r>
            <a:r>
              <a:rPr lang="en-US" dirty="0"/>
              <a:t> engineers might face, and how can they solve them?</a:t>
            </a:r>
          </a:p>
          <a:p>
            <a:pPr marL="342900" indent="-342900" algn="l">
              <a:spcAft>
                <a:spcPts val="600"/>
              </a:spcAft>
              <a:buFont typeface="+mj-lt"/>
              <a:buAutoNum type="arabicPeriod"/>
            </a:pPr>
            <a:r>
              <a:rPr lang="en-US" dirty="0"/>
              <a:t>How do you think engineering can help </a:t>
            </a:r>
            <a:r>
              <a:rPr lang="en-US" b="1" dirty="0"/>
              <a:t>make the world a better place</a:t>
            </a:r>
            <a:r>
              <a:rPr lang="en-US" dirty="0"/>
              <a:t>?</a:t>
            </a:r>
            <a:endParaRPr lang="en-US" dirty="0">
              <a:solidFill>
                <a:srgbClr val="FF0000"/>
              </a:solidFill>
            </a:endParaRPr>
          </a:p>
        </p:txBody>
      </p:sp>
      <p:sp>
        <p:nvSpPr>
          <p:cNvPr id="3" name="Title 1">
            <a:extLst>
              <a:ext uri="{FF2B5EF4-FFF2-40B4-BE49-F238E27FC236}">
                <a16:creationId xmlns:a16="http://schemas.microsoft.com/office/drawing/2014/main" id="{530D7354-AC01-5E4E-0FF3-E2E2C1EAEABF}"/>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200" b="1" u="none" dirty="0">
                <a:latin typeface="Open Sans" panose="020B0606030504020204" pitchFamily="34" charset="0"/>
                <a:ea typeface="Open Sans" panose="020B0606030504020204" pitchFamily="34" charset="0"/>
                <a:cs typeface="Open Sans" panose="020B0606030504020204" pitchFamily="34" charset="0"/>
              </a:rPr>
              <a:t>Multi-skilled engineer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95D31CAC-8850-DAFF-97FE-B22CC364B127}"/>
              </a:ext>
            </a:extLst>
          </p:cNvPr>
          <p:cNvPicPr>
            <a:picLocks noChangeAspect="1"/>
          </p:cNvPicPr>
          <p:nvPr/>
        </p:nvPicPr>
        <p:blipFill>
          <a:blip r:embed="rId4"/>
          <a:stretch>
            <a:fillRect/>
          </a:stretch>
        </p:blipFill>
        <p:spPr>
          <a:xfrm>
            <a:off x="8392414" y="1608911"/>
            <a:ext cx="3371563" cy="3640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890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lang="en-GB" sz="2200" dirty="0">
                <a:latin typeface="Open Sans" panose="020B0606030504020204" pitchFamily="34" charset="0"/>
                <a:ea typeface="Open Sans" panose="020B0606030504020204" pitchFamily="34" charset="0"/>
                <a:cs typeface="Open Sans" panose="020B0606030504020204" pitchFamily="34" charset="0"/>
              </a:rPr>
              <a:t>Laura</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an </a:t>
            </a:r>
            <a:r>
              <a:rPr lang="en-GB" sz="2200" b="1" dirty="0">
                <a:latin typeface="Open Sans" panose="020B0606030504020204" pitchFamily="34" charset="0"/>
                <a:ea typeface="Open Sans" panose="020B0606030504020204" pitchFamily="34" charset="0"/>
                <a:cs typeface="Open Sans" panose="020B0606030504020204" pitchFamily="34" charset="0"/>
              </a:rPr>
              <a:t>e</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vents </a:t>
            </a:r>
            <a:r>
              <a:rPr lang="en-GB" sz="2200" b="1" dirty="0">
                <a:latin typeface="Open Sans" panose="020B0606030504020204" pitchFamily="34" charset="0"/>
                <a:ea typeface="Open Sans" panose="020B0606030504020204" pitchFamily="34" charset="0"/>
                <a:cs typeface="Open Sans" panose="020B0606030504020204" pitchFamily="34" charset="0"/>
              </a:rPr>
              <a:t>m</a:t>
            </a:r>
            <a:r>
              <a:rPr kumimoji="0" lang="en-GB" sz="22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anagement</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student at the University of Chester.</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things that go on </a:t>
            </a:r>
            <a:r>
              <a:rPr kumimoji="0" lang="en-GB"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behind the scenes </a:t>
            </a:r>
            <a:r>
              <a:rPr kumimoji="0" lang="en-GB"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 large event.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sp>
        <p:nvSpPr>
          <p:cNvPr id="9" name="Title 1">
            <a:extLst>
              <a:ext uri="{FF2B5EF4-FFF2-40B4-BE49-F238E27FC236}">
                <a16:creationId xmlns:a16="http://schemas.microsoft.com/office/drawing/2014/main" id="{920BD0DD-C0BD-E957-8BAD-475079B4A051}"/>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Events management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5"/>
            <a:extLst>
              <a:ext uri="{FF2B5EF4-FFF2-40B4-BE49-F238E27FC236}">
                <a16:creationId xmlns:a16="http://schemas.microsoft.com/office/drawing/2014/main" id="{60B06E35-8F14-2DEF-D9B4-70D03BBA1363}"/>
              </a:ext>
            </a:extLst>
          </p:cNvPr>
          <p:cNvPicPr>
            <a:picLocks noChangeAspect="1"/>
          </p:cNvPicPr>
          <p:nvPr/>
        </p:nvPicPr>
        <p:blipFill>
          <a:blip r:embed="rId6"/>
          <a:stretch>
            <a:fillRect/>
          </a:stretch>
        </p:blipFill>
        <p:spPr>
          <a:xfrm>
            <a:off x="6812505" y="1218907"/>
            <a:ext cx="4232484" cy="4419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057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12746" y="1092199"/>
            <a:ext cx="7421554"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200"/>
              </a:spcAft>
              <a:buFont typeface="+mj-lt"/>
              <a:buAutoNum type="arabicPeriod"/>
            </a:pPr>
            <a:r>
              <a:rPr lang="en-US" sz="2100" dirty="0"/>
              <a:t>How do you think the </a:t>
            </a:r>
            <a:r>
              <a:rPr lang="en-US" sz="2100" b="1" dirty="0"/>
              <a:t>practical aspects </a:t>
            </a:r>
            <a:r>
              <a:rPr lang="en-US" sz="2100" dirty="0"/>
              <a:t>of the course could help in </a:t>
            </a:r>
            <a:r>
              <a:rPr lang="en-US" sz="2100" b="1" dirty="0"/>
              <a:t>any</a:t>
            </a:r>
            <a:r>
              <a:rPr lang="en-US" sz="2100" dirty="0"/>
              <a:t> future career? </a:t>
            </a:r>
          </a:p>
          <a:p>
            <a:pPr marL="457200" indent="-457200" algn="l">
              <a:spcAft>
                <a:spcPts val="1200"/>
              </a:spcAft>
              <a:buFont typeface="+mj-lt"/>
              <a:buAutoNum type="arabicPeriod"/>
            </a:pPr>
            <a:r>
              <a:rPr lang="en-US" sz="2100" dirty="0"/>
              <a:t>What kind of </a:t>
            </a:r>
            <a:r>
              <a:rPr lang="en-US" sz="2100" b="1" dirty="0"/>
              <a:t>events </a:t>
            </a:r>
            <a:r>
              <a:rPr lang="en-US" sz="2100" dirty="0"/>
              <a:t>would you like to </a:t>
            </a:r>
            <a:r>
              <a:rPr lang="en-US" sz="2100" dirty="0" err="1"/>
              <a:t>organise</a:t>
            </a:r>
            <a:r>
              <a:rPr lang="en-US" sz="2100" dirty="0"/>
              <a:t> if you were studying this course?</a:t>
            </a:r>
          </a:p>
          <a:p>
            <a:pPr marL="457200" indent="-457200" algn="l">
              <a:spcAft>
                <a:spcPts val="1200"/>
              </a:spcAft>
              <a:buFont typeface="+mj-lt"/>
              <a:buAutoNum type="arabicPeriod"/>
            </a:pPr>
            <a:r>
              <a:rPr lang="en-US" sz="2100" dirty="0"/>
              <a:t>What do you think would be the </a:t>
            </a:r>
            <a:r>
              <a:rPr lang="en-US" sz="2100" b="1" dirty="0"/>
              <a:t>hardest part </a:t>
            </a:r>
            <a:r>
              <a:rPr lang="en-US" sz="2100" dirty="0"/>
              <a:t>of this course? </a:t>
            </a:r>
          </a:p>
          <a:p>
            <a:pPr marL="457200" indent="-457200" algn="l">
              <a:spcAft>
                <a:spcPts val="1200"/>
              </a:spcAft>
              <a:buFont typeface="+mj-lt"/>
              <a:buAutoNum type="arabicPeriod"/>
            </a:pPr>
            <a:r>
              <a:rPr lang="en-US" sz="2100" dirty="0"/>
              <a:t>What </a:t>
            </a:r>
            <a:r>
              <a:rPr lang="en-US" sz="2100" b="1" dirty="0"/>
              <a:t>skills </a:t>
            </a:r>
            <a:r>
              <a:rPr lang="en-US" sz="2100" dirty="0"/>
              <a:t>do you think are most important for </a:t>
            </a:r>
            <a:r>
              <a:rPr lang="en-US" sz="2100" b="1" dirty="0"/>
              <a:t>managing successful events</a:t>
            </a:r>
            <a:r>
              <a:rPr lang="en-US" sz="2100" dirty="0"/>
              <a:t>? </a:t>
            </a:r>
            <a:endParaRPr lang="en-US" sz="2100" dirty="0">
              <a:solidFill>
                <a:srgbClr val="FF0000"/>
              </a:solidFill>
            </a:endParaRP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Events management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DD1019B7-50DB-10B4-0FF8-7AADFD2B5114}"/>
              </a:ext>
            </a:extLst>
          </p:cNvPr>
          <p:cNvPicPr>
            <a:picLocks noChangeAspect="1"/>
          </p:cNvPicPr>
          <p:nvPr/>
        </p:nvPicPr>
        <p:blipFill>
          <a:blip r:embed="rId4"/>
          <a:stretch>
            <a:fillRect/>
          </a:stretch>
        </p:blipFill>
        <p:spPr>
          <a:xfrm>
            <a:off x="7884728" y="1343623"/>
            <a:ext cx="3994526" cy="4170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73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71B4A-516A-832E-C5C9-055B085BC0BE}"/>
              </a:ext>
            </a:extLst>
          </p:cNvPr>
          <p:cNvPicPr>
            <a:picLocks noChangeAspect="1"/>
          </p:cNvPicPr>
          <p:nvPr/>
        </p:nvPicPr>
        <p:blipFill>
          <a:blip r:embed="rId3"/>
          <a:stretch>
            <a:fillRect/>
          </a:stretch>
        </p:blipFill>
        <p:spPr>
          <a:xfrm>
            <a:off x="8113620" y="1203585"/>
            <a:ext cx="1659128" cy="173232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9470710" y="2202024"/>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456834"/>
            <a:ext cx="7225318"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events management</a:t>
            </a:r>
            <a:r>
              <a:rPr lang="en-GB" sz="2200" dirty="0">
                <a:latin typeface="Open Sans" panose="020B0606030504020204" pitchFamily="34" charset="0"/>
                <a:ea typeface="Open Sans" panose="020B0606030504020204" pitchFamily="34" charset="0"/>
                <a:cs typeface="Open Sans" panose="020B0606030504020204" pitchFamily="34" charset="0"/>
              </a:rPr>
              <a:t> subject profile.</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hospitality, leisure, and tourism.</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events manager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wedding planner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FD41CB46-5960-6197-183A-B02FCD0219DF}"/>
              </a:ext>
            </a:extLst>
          </p:cNvPr>
          <p:cNvPicPr>
            <a:picLocks noChangeAspect="1"/>
          </p:cNvPicPr>
          <p:nvPr/>
        </p:nvPicPr>
        <p:blipFill>
          <a:blip r:embed="rId8"/>
          <a:stretch>
            <a:fillRect/>
          </a:stretch>
        </p:blipFill>
        <p:spPr>
          <a:xfrm>
            <a:off x="10012843" y="1200704"/>
            <a:ext cx="1571472" cy="172689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7ACE13B-9EC1-578E-21C6-6713393B3330}"/>
              </a:ext>
            </a:extLst>
          </p:cNvPr>
          <p:cNvPicPr>
            <a:picLocks noChangeAspect="1"/>
          </p:cNvPicPr>
          <p:nvPr/>
        </p:nvPicPr>
        <p:blipFill>
          <a:blip r:embed="rId9"/>
          <a:stretch>
            <a:fillRect/>
          </a:stretch>
        </p:blipFill>
        <p:spPr>
          <a:xfrm>
            <a:off x="8113620" y="3178708"/>
            <a:ext cx="1689323" cy="173232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AC0734FA-8FFB-6A69-D316-A448AF5527DB}"/>
              </a:ext>
            </a:extLst>
          </p:cNvPr>
          <p:cNvPicPr>
            <a:picLocks noChangeAspect="1"/>
          </p:cNvPicPr>
          <p:nvPr/>
        </p:nvPicPr>
        <p:blipFill>
          <a:blip r:embed="rId10"/>
          <a:stretch>
            <a:fillRect/>
          </a:stretch>
        </p:blipFill>
        <p:spPr>
          <a:xfrm>
            <a:off x="10012844" y="3178708"/>
            <a:ext cx="1581186" cy="172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4292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5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February</a:t>
            </a:r>
          </a:p>
        </p:txBody>
      </p:sp>
    </p:spTree>
    <p:extLst>
      <p:ext uri="{BB962C8B-B14F-4D97-AF65-F5344CB8AC3E}">
        <p14:creationId xmlns:p14="http://schemas.microsoft.com/office/powerpoint/2010/main" val="3472413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Farmer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Tractor with solid fill">
            <a:extLst>
              <a:ext uri="{FF2B5EF4-FFF2-40B4-BE49-F238E27FC236}">
                <a16:creationId xmlns:a16="http://schemas.microsoft.com/office/drawing/2014/main" id="{ABC9556A-D803-C945-5106-7A9248D699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354648" y="1024128"/>
            <a:ext cx="914400" cy="914400"/>
          </a:xfrm>
          <a:prstGeom prst="rect">
            <a:avLst/>
          </a:prstGeom>
        </p:spPr>
      </p:pic>
      <p:pic>
        <p:nvPicPr>
          <p:cNvPr id="11" name="Graphic 10" descr="Rooster with solid fill">
            <a:extLst>
              <a:ext uri="{FF2B5EF4-FFF2-40B4-BE49-F238E27FC236}">
                <a16:creationId xmlns:a16="http://schemas.microsoft.com/office/drawing/2014/main" id="{1E16D71C-0915-AB5C-FF34-7EE879A8C1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56854" y="2497381"/>
            <a:ext cx="914400" cy="914400"/>
          </a:xfrm>
          <a:prstGeom prst="rect">
            <a:avLst/>
          </a:prstGeom>
        </p:spPr>
      </p:pic>
      <p:pic>
        <p:nvPicPr>
          <p:cNvPr id="3" name="Picture 2">
            <a:hlinkClick r:id="rId9"/>
            <a:extLst>
              <a:ext uri="{FF2B5EF4-FFF2-40B4-BE49-F238E27FC236}">
                <a16:creationId xmlns:a16="http://schemas.microsoft.com/office/drawing/2014/main" id="{31CB893C-5907-1EC2-41E6-80D57F434A0A}"/>
              </a:ext>
            </a:extLst>
          </p:cNvPr>
          <p:cNvPicPr>
            <a:picLocks noChangeAspect="1"/>
          </p:cNvPicPr>
          <p:nvPr/>
        </p:nvPicPr>
        <p:blipFill>
          <a:blip r:embed="rId10"/>
          <a:stretch>
            <a:fillRect/>
          </a:stretch>
        </p:blipFill>
        <p:spPr>
          <a:xfrm>
            <a:off x="6792241" y="1149567"/>
            <a:ext cx="4600255" cy="452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Farmer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arm worker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Anna</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farmer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Anna’s Happy Trotters.</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13632"/>
            <a:ext cx="5503854" cy="158239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noProof="0" dirty="0">
                <a:solidFill>
                  <a:schemeClr val="tx1"/>
                </a:solidFill>
              </a:rPr>
              <a:t>the link between </a:t>
            </a:r>
            <a:r>
              <a:rPr lang="en-GB" b="1" noProof="0" dirty="0">
                <a:solidFill>
                  <a:schemeClr val="tx1"/>
                </a:solidFill>
              </a:rPr>
              <a:t>farming </a:t>
            </a:r>
            <a:r>
              <a:rPr lang="en-GB" noProof="0" dirty="0">
                <a:solidFill>
                  <a:schemeClr val="tx1"/>
                </a:solidFill>
              </a:rPr>
              <a:t>and</a:t>
            </a:r>
            <a:r>
              <a:rPr lang="en-GB" b="1" noProof="0" dirty="0">
                <a:solidFill>
                  <a:schemeClr val="tx1"/>
                </a:solidFill>
              </a:rPr>
              <a:t> veterinary </a:t>
            </a:r>
            <a:r>
              <a:rPr lang="en-GB" b="1" dirty="0">
                <a:solidFill>
                  <a:schemeClr val="tx1"/>
                </a:solidFill>
              </a:rPr>
              <a:t>medicine.</a:t>
            </a:r>
            <a:endPar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6B342C4C-9ED8-37F1-461E-CBACE2A1AAC8}"/>
              </a:ext>
            </a:extLst>
          </p:cNvPr>
          <p:cNvPicPr>
            <a:picLocks noChangeAspect="1"/>
          </p:cNvPicPr>
          <p:nvPr/>
        </p:nvPicPr>
        <p:blipFill>
          <a:blip r:embed="rId6"/>
          <a:stretch>
            <a:fillRect/>
          </a:stretch>
        </p:blipFill>
        <p:spPr>
          <a:xfrm>
            <a:off x="6792241" y="1149567"/>
            <a:ext cx="4600255" cy="45244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63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14346" y="1092199"/>
            <a:ext cx="7383454"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Why is observing </a:t>
            </a:r>
            <a:r>
              <a:rPr lang="en-US" b="1" dirty="0"/>
              <a:t>animal </a:t>
            </a:r>
            <a:r>
              <a:rPr lang="en-US" b="1" dirty="0" err="1"/>
              <a:t>behaviour</a:t>
            </a:r>
            <a:r>
              <a:rPr lang="en-US" b="1" dirty="0"/>
              <a:t> </a:t>
            </a:r>
            <a:r>
              <a:rPr lang="en-US" dirty="0"/>
              <a:t>an important part of being a pig farmer?</a:t>
            </a:r>
          </a:p>
          <a:p>
            <a:pPr marL="457200" indent="-457200" algn="l">
              <a:buFont typeface="+mj-lt"/>
              <a:buAutoNum type="arabicPeriod"/>
            </a:pPr>
            <a:r>
              <a:rPr lang="en-US" dirty="0"/>
              <a:t>What </a:t>
            </a:r>
            <a:r>
              <a:rPr lang="en-US" b="1" dirty="0"/>
              <a:t>challenges</a:t>
            </a:r>
            <a:r>
              <a:rPr lang="en-US" dirty="0"/>
              <a:t> might outdoor pig farmers face during winter, and how do they overcome them?</a:t>
            </a:r>
          </a:p>
          <a:p>
            <a:pPr marL="457200" indent="-457200" algn="l">
              <a:buFont typeface="+mj-lt"/>
              <a:buAutoNum type="arabicPeriod"/>
            </a:pPr>
            <a:r>
              <a:rPr lang="en-US" dirty="0"/>
              <a:t>How can joining a Young Farmers’ Club help someone </a:t>
            </a:r>
            <a:r>
              <a:rPr lang="en-US" b="1" dirty="0"/>
              <a:t>get started </a:t>
            </a:r>
            <a:r>
              <a:rPr lang="en-US" dirty="0"/>
              <a:t>in farming?</a:t>
            </a:r>
          </a:p>
          <a:p>
            <a:pPr marL="457200" indent="-457200" algn="l">
              <a:buFont typeface="+mj-lt"/>
              <a:buAutoNum type="arabicPeriod"/>
            </a:pPr>
            <a:r>
              <a:rPr lang="en-US" dirty="0"/>
              <a:t>Why is it important for pig farmers to </a:t>
            </a:r>
            <a:r>
              <a:rPr lang="en-US" b="1" dirty="0"/>
              <a:t>work closely with vets</a:t>
            </a:r>
            <a:r>
              <a:rPr lang="en-US" dirty="0"/>
              <a:t>, and what role do vets play on the farm?</a:t>
            </a:r>
          </a:p>
        </p:txBody>
      </p:sp>
      <p:sp>
        <p:nvSpPr>
          <p:cNvPr id="2" name="Title 1">
            <a:extLst>
              <a:ext uri="{FF2B5EF4-FFF2-40B4-BE49-F238E27FC236}">
                <a16:creationId xmlns:a16="http://schemas.microsoft.com/office/drawing/2014/main" id="{70600638-282D-FB17-C722-08779AAFFD6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Farmer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hlinkClick r:id="rId3"/>
            <a:extLst>
              <a:ext uri="{FF2B5EF4-FFF2-40B4-BE49-F238E27FC236}">
                <a16:creationId xmlns:a16="http://schemas.microsoft.com/office/drawing/2014/main" id="{673D7285-DB6A-B848-652E-7EAF59E46E90}"/>
              </a:ext>
            </a:extLst>
          </p:cNvPr>
          <p:cNvPicPr>
            <a:picLocks noChangeAspect="1"/>
          </p:cNvPicPr>
          <p:nvPr/>
        </p:nvPicPr>
        <p:blipFill>
          <a:blip r:embed="rId4"/>
          <a:stretch>
            <a:fillRect/>
          </a:stretch>
        </p:blipFill>
        <p:spPr>
          <a:xfrm>
            <a:off x="8058753" y="1600200"/>
            <a:ext cx="3718901" cy="3657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266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6BDADD-E800-27B5-9468-4A76172FBA3E}"/>
              </a:ext>
            </a:extLst>
          </p:cNvPr>
          <p:cNvPicPr>
            <a:picLocks noChangeAspect="1"/>
          </p:cNvPicPr>
          <p:nvPr/>
        </p:nvPicPr>
        <p:blipFill>
          <a:blip r:embed="rId3"/>
          <a:stretch>
            <a:fillRect/>
          </a:stretch>
        </p:blipFill>
        <p:spPr>
          <a:xfrm>
            <a:off x="7218946" y="1079995"/>
            <a:ext cx="1828801" cy="179865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45275"/>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360307"/>
            <a:ext cx="6207735"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farmer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fish farmer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countryside ranger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agriculture</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8720630" y="2175543"/>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7" name="Picture 6">
            <a:extLst>
              <a:ext uri="{FF2B5EF4-FFF2-40B4-BE49-F238E27FC236}">
                <a16:creationId xmlns:a16="http://schemas.microsoft.com/office/drawing/2014/main" id="{796E4317-65B5-2A44-6C20-60BA5A76DDC4}"/>
              </a:ext>
            </a:extLst>
          </p:cNvPr>
          <p:cNvPicPr>
            <a:picLocks noChangeAspect="1"/>
          </p:cNvPicPr>
          <p:nvPr/>
        </p:nvPicPr>
        <p:blipFill>
          <a:blip r:embed="rId8"/>
          <a:stretch>
            <a:fillRect/>
          </a:stretch>
        </p:blipFill>
        <p:spPr>
          <a:xfrm>
            <a:off x="9362377" y="1059926"/>
            <a:ext cx="1828801" cy="181872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B671A3B-24BE-3819-ADC0-6655FBA8DEE0}"/>
              </a:ext>
            </a:extLst>
          </p:cNvPr>
          <p:cNvPicPr>
            <a:picLocks noChangeAspect="1"/>
          </p:cNvPicPr>
          <p:nvPr/>
        </p:nvPicPr>
        <p:blipFill>
          <a:blip r:embed="rId9"/>
          <a:stretch>
            <a:fillRect/>
          </a:stretch>
        </p:blipFill>
        <p:spPr>
          <a:xfrm>
            <a:off x="7218946" y="3050803"/>
            <a:ext cx="1828801" cy="191998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BDA3D20D-4113-D288-8D93-19C919456DEA}"/>
              </a:ext>
            </a:extLst>
          </p:cNvPr>
          <p:cNvPicPr>
            <a:picLocks noChangeAspect="1"/>
          </p:cNvPicPr>
          <p:nvPr/>
        </p:nvPicPr>
        <p:blipFill>
          <a:blip r:embed="rId10"/>
          <a:stretch>
            <a:fillRect/>
          </a:stretch>
        </p:blipFill>
        <p:spPr>
          <a:xfrm>
            <a:off x="9357932" y="3050803"/>
            <a:ext cx="1828802" cy="1919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854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A9BE-839E-3F82-E467-4CBE789752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5E576A-ECA0-1A84-7200-40D1853661B3}"/>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5FD7E0B6-BACF-630C-C186-100E0D08078B}"/>
              </a:ext>
            </a:extLst>
          </p:cNvPr>
          <p:cNvSpPr txBox="1"/>
          <p:nvPr/>
        </p:nvSpPr>
        <p:spPr>
          <a:xfrm>
            <a:off x="279121" y="1206549"/>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DEA35E21-34D1-498D-D758-0AE44B282489}"/>
              </a:ext>
            </a:extLst>
          </p:cNvPr>
          <p:cNvSpPr txBox="1"/>
          <p:nvPr/>
        </p:nvSpPr>
        <p:spPr>
          <a:xfrm>
            <a:off x="279121" y="2859933"/>
            <a:ext cx="3849126" cy="54604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role of zoos</a:t>
            </a:r>
          </a:p>
        </p:txBody>
      </p:sp>
      <p:pic>
        <p:nvPicPr>
          <p:cNvPr id="10" name="Graphic 9" descr="Line arrow: Counter-clockwise curve with solid fill">
            <a:extLst>
              <a:ext uri="{FF2B5EF4-FFF2-40B4-BE49-F238E27FC236}">
                <a16:creationId xmlns:a16="http://schemas.microsoft.com/office/drawing/2014/main" id="{4683300A-72EA-6601-DC4F-3193B6E73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0E66C03D-7E12-1AD6-4500-721FAFE9CB70}"/>
              </a:ext>
            </a:extLst>
          </p:cNvPr>
          <p:cNvPicPr>
            <a:picLocks noChangeAspect="1"/>
          </p:cNvPicPr>
          <p:nvPr/>
        </p:nvPicPr>
        <p:blipFill>
          <a:blip r:embed="rId5"/>
          <a:stretch>
            <a:fillRect/>
          </a:stretch>
        </p:blipFill>
        <p:spPr>
          <a:xfrm>
            <a:off x="3933576" y="2144451"/>
            <a:ext cx="2924857" cy="357571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E754D30-E15D-D231-3C74-9ABB7CA63D0D}"/>
              </a:ext>
            </a:extLst>
          </p:cNvPr>
          <p:cNvPicPr>
            <a:picLocks noChangeAspect="1"/>
          </p:cNvPicPr>
          <p:nvPr/>
        </p:nvPicPr>
        <p:blipFill>
          <a:blip r:embed="rId6"/>
          <a:stretch>
            <a:fillRect/>
          </a:stretch>
        </p:blipFill>
        <p:spPr>
          <a:xfrm>
            <a:off x="8175100" y="2604171"/>
            <a:ext cx="3653730" cy="315049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A0A21DF-CFD6-D079-4F02-A66225ACF2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501221" y="1002945"/>
            <a:ext cx="3059407" cy="764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261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64814"/>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pic>
        <p:nvPicPr>
          <p:cNvPr id="5" name="Picture 4">
            <a:extLst>
              <a:ext uri="{FF2B5EF4-FFF2-40B4-BE49-F238E27FC236}">
                <a16:creationId xmlns:a16="http://schemas.microsoft.com/office/drawing/2014/main" id="{CF7D2F30-8630-46DA-71E2-BBDC5D57014B}"/>
              </a:ext>
            </a:extLst>
          </p:cNvPr>
          <p:cNvPicPr>
            <a:picLocks noChangeAspect="1"/>
          </p:cNvPicPr>
          <p:nvPr/>
        </p:nvPicPr>
        <p:blipFill>
          <a:blip r:embed="rId3"/>
          <a:stretch>
            <a:fillRect/>
          </a:stretch>
        </p:blipFill>
        <p:spPr>
          <a:xfrm>
            <a:off x="7748769" y="995480"/>
            <a:ext cx="1817996" cy="196283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9944CC78-3E86-899A-9D49-DDFA7BB742FD}"/>
              </a:ext>
            </a:extLst>
          </p:cNvPr>
          <p:cNvSpPr txBox="1"/>
          <p:nvPr/>
        </p:nvSpPr>
        <p:spPr>
          <a:xfrm>
            <a:off x="386400" y="1099534"/>
            <a:ext cx="6939840"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Learn about both Greg and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Brook Eves’ stories </a:t>
            </a:r>
            <a:r>
              <a:rPr lang="en-GB" sz="2200" dirty="0">
                <a:latin typeface="Open Sans" panose="020B0606030504020204" pitchFamily="34" charset="0"/>
                <a:ea typeface="Open Sans" panose="020B0606030504020204" pitchFamily="34" charset="0"/>
                <a:cs typeface="Open Sans" panose="020B0606030504020204" pitchFamily="34" charset="0"/>
              </a:rPr>
              <a:t>on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multi-skilled engineer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electrical engineer.</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general engineering</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9254887" y="2080907"/>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2" name="Picture 11">
            <a:extLst>
              <a:ext uri="{FF2B5EF4-FFF2-40B4-BE49-F238E27FC236}">
                <a16:creationId xmlns:a16="http://schemas.microsoft.com/office/drawing/2014/main" id="{0ACEB0A6-F95C-7959-D427-11FBA23F3C38}"/>
              </a:ext>
            </a:extLst>
          </p:cNvPr>
          <p:cNvPicPr>
            <a:picLocks noChangeAspect="1"/>
          </p:cNvPicPr>
          <p:nvPr/>
        </p:nvPicPr>
        <p:blipFill>
          <a:blip r:embed="rId8"/>
          <a:stretch>
            <a:fillRect/>
          </a:stretch>
        </p:blipFill>
        <p:spPr>
          <a:xfrm>
            <a:off x="9832214" y="3062053"/>
            <a:ext cx="1905069" cy="1982933"/>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E3C8B5A-C209-9ADB-E71E-2CB4880D5BE7}"/>
              </a:ext>
            </a:extLst>
          </p:cNvPr>
          <p:cNvPicPr>
            <a:picLocks noChangeAspect="1"/>
          </p:cNvPicPr>
          <p:nvPr/>
        </p:nvPicPr>
        <p:blipFill>
          <a:blip r:embed="rId9"/>
          <a:stretch>
            <a:fillRect/>
          </a:stretch>
        </p:blipFill>
        <p:spPr>
          <a:xfrm>
            <a:off x="7748770" y="3062053"/>
            <a:ext cx="1817996" cy="1982933"/>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8237D56-BFA7-C00A-9537-E7C83CCE600B}"/>
              </a:ext>
            </a:extLst>
          </p:cNvPr>
          <p:cNvPicPr>
            <a:picLocks noChangeAspect="1"/>
          </p:cNvPicPr>
          <p:nvPr/>
        </p:nvPicPr>
        <p:blipFill>
          <a:blip r:embed="rId10"/>
          <a:stretch>
            <a:fillRect/>
          </a:stretch>
        </p:blipFill>
        <p:spPr>
          <a:xfrm>
            <a:off x="9832213" y="985696"/>
            <a:ext cx="1869091" cy="1986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9158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37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February</a:t>
            </a:r>
          </a:p>
        </p:txBody>
      </p:sp>
    </p:spTree>
    <p:extLst>
      <p:ext uri="{BB962C8B-B14F-4D97-AF65-F5344CB8AC3E}">
        <p14:creationId xmlns:p14="http://schemas.microsoft.com/office/powerpoint/2010/main" val="8080338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54041"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Hospitality, leisure, and tourism</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Vacation with solid fill">
            <a:extLst>
              <a:ext uri="{FF2B5EF4-FFF2-40B4-BE49-F238E27FC236}">
                <a16:creationId xmlns:a16="http://schemas.microsoft.com/office/drawing/2014/main" id="{E9864A78-468F-9979-B88B-70EAED7F46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8615" y="2532271"/>
            <a:ext cx="914400" cy="914400"/>
          </a:xfrm>
          <a:prstGeom prst="rect">
            <a:avLst/>
          </a:prstGeom>
        </p:spPr>
      </p:pic>
      <p:pic>
        <p:nvPicPr>
          <p:cNvPr id="14" name="Graphic 13" descr="Sleep with solid fill">
            <a:extLst>
              <a:ext uri="{FF2B5EF4-FFF2-40B4-BE49-F238E27FC236}">
                <a16:creationId xmlns:a16="http://schemas.microsoft.com/office/drawing/2014/main" id="{6E66755A-8E6F-621C-FB90-FF166A09B0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77010" y="981894"/>
            <a:ext cx="914400" cy="914400"/>
          </a:xfrm>
          <a:prstGeom prst="rect">
            <a:avLst/>
          </a:prstGeom>
        </p:spPr>
      </p:pic>
      <p:pic>
        <p:nvPicPr>
          <p:cNvPr id="5" name="Picture 4">
            <a:hlinkClick r:id="rId9"/>
            <a:extLst>
              <a:ext uri="{FF2B5EF4-FFF2-40B4-BE49-F238E27FC236}">
                <a16:creationId xmlns:a16="http://schemas.microsoft.com/office/drawing/2014/main" id="{2C3142AA-7133-EA4E-8177-66D8DDB8B2BB}"/>
              </a:ext>
            </a:extLst>
          </p:cNvPr>
          <p:cNvPicPr>
            <a:picLocks noChangeAspect="1"/>
          </p:cNvPicPr>
          <p:nvPr/>
        </p:nvPicPr>
        <p:blipFill>
          <a:blip r:embed="rId10"/>
          <a:stretch>
            <a:fillRect/>
          </a:stretch>
        </p:blipFill>
        <p:spPr>
          <a:xfrm>
            <a:off x="7002868" y="1173295"/>
            <a:ext cx="4211056" cy="4627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5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6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2600" b="1" dirty="0">
                <a:latin typeface="Open sans" panose="020B0606030504020204" pitchFamily="34" charset="0"/>
                <a:ea typeface="Open sans" panose="020B0606030504020204" pitchFamily="34" charset="0"/>
                <a:cs typeface="Open sans" panose="020B0606030504020204" pitchFamily="34" charset="0"/>
              </a:rPr>
              <a:t>e month is… Hospitality, leisure, and tourism</a:t>
            </a:r>
            <a:endParaRPr lang="en-GB" sz="26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276726" y="1361968"/>
            <a:ext cx="6352674" cy="2175315"/>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subjects that fall under the category of </a:t>
            </a:r>
            <a:r>
              <a:rPr lang="en-GB" sz="2100" b="1" dirty="0">
                <a:latin typeface="Open Sans" panose="020B0606030504020204" pitchFamily="34" charset="0"/>
                <a:ea typeface="Open Sans" panose="020B0606030504020204" pitchFamily="34" charset="0"/>
                <a:cs typeface="Open Sans" panose="020B0606030504020204" pitchFamily="34" charset="0"/>
              </a:rPr>
              <a:t>h</a:t>
            </a:r>
            <a:r>
              <a:rPr kumimoji="0" lang="en-GB" sz="21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ospitality</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leisure, and tourism.</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Eleanor, who’s studying </a:t>
            </a:r>
            <a:r>
              <a:rPr lang="en-GB" sz="2100" b="1" dirty="0">
                <a:latin typeface="Open Sans" panose="020B0606030504020204" pitchFamily="34" charset="0"/>
                <a:ea typeface="Open Sans" panose="020B0606030504020204" pitchFamily="34" charset="0"/>
                <a:cs typeface="Open Sans" panose="020B0606030504020204" pitchFamily="34" charset="0"/>
              </a:rPr>
              <a:t>i</a:t>
            </a:r>
            <a:r>
              <a:rPr kumimoji="0" lang="en-GB" sz="21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nternational</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tourism management</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868754C6-D3B2-413C-BE8A-43DCA8EC2594}"/>
              </a:ext>
            </a:extLst>
          </p:cNvPr>
          <p:cNvSpPr txBox="1"/>
          <p:nvPr/>
        </p:nvSpPr>
        <p:spPr>
          <a:xfrm>
            <a:off x="276726" y="3838073"/>
            <a:ext cx="6352673" cy="1657957"/>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dirty="0"/>
              <a:t>Whilst you’re watching, think about the </a:t>
            </a:r>
            <a:r>
              <a:rPr lang="en-US" sz="2000" b="1" dirty="0"/>
              <a:t>differences </a:t>
            </a:r>
            <a:r>
              <a:rPr lang="en-US" sz="2000" dirty="0"/>
              <a:t>between working in</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hospitality, leisure, and tourism in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your home country </a:t>
            </a:r>
            <a:r>
              <a:rPr kumimoji="0" lang="en-GB" sz="20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versus </a:t>
            </a:r>
            <a:r>
              <a:rPr kumimoji="0" lang="en-GB" sz="2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abroad.</a:t>
            </a:r>
            <a:r>
              <a:rPr lang="en-US" sz="2000" b="1" dirty="0"/>
              <a:t>  </a:t>
            </a:r>
            <a:endParaRPr kumimoji="0" lang="en-GB"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86327" y="5052329"/>
            <a:ext cx="914400" cy="914400"/>
          </a:xfrm>
          <a:prstGeom prst="rect">
            <a:avLst/>
          </a:prstGeom>
        </p:spPr>
      </p:pic>
      <p:pic>
        <p:nvPicPr>
          <p:cNvPr id="5" name="Picture 4">
            <a:hlinkClick r:id="rId5"/>
            <a:extLst>
              <a:ext uri="{FF2B5EF4-FFF2-40B4-BE49-F238E27FC236}">
                <a16:creationId xmlns:a16="http://schemas.microsoft.com/office/drawing/2014/main" id="{CF3426EA-0FC9-C127-CF12-0EF76442F0CD}"/>
              </a:ext>
            </a:extLst>
          </p:cNvPr>
          <p:cNvPicPr>
            <a:picLocks noChangeAspect="1"/>
          </p:cNvPicPr>
          <p:nvPr/>
        </p:nvPicPr>
        <p:blipFill>
          <a:blip r:embed="rId6"/>
          <a:stretch>
            <a:fillRect/>
          </a:stretch>
        </p:blipFill>
        <p:spPr>
          <a:xfrm>
            <a:off x="7002868" y="1173295"/>
            <a:ext cx="4211056" cy="4627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639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180654" y="1099546"/>
            <a:ext cx="7159946"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dirty="0"/>
              <a:t>What part of this course do you think would be the </a:t>
            </a:r>
            <a:r>
              <a:rPr lang="en-US" b="1" dirty="0"/>
              <a:t>most exciting </a:t>
            </a:r>
            <a:r>
              <a:rPr lang="en-US" dirty="0"/>
              <a:t>for you?</a:t>
            </a:r>
          </a:p>
          <a:p>
            <a:pPr marL="457200" indent="-457200" algn="l">
              <a:buFont typeface="+mj-lt"/>
              <a:buAutoNum type="arabicPeriod"/>
            </a:pPr>
            <a:r>
              <a:rPr lang="en-US" dirty="0"/>
              <a:t>How do you think your </a:t>
            </a:r>
            <a:r>
              <a:rPr lang="en-US" b="1" dirty="0"/>
              <a:t>previous experiences </a:t>
            </a:r>
            <a:r>
              <a:rPr lang="en-US" dirty="0"/>
              <a:t>might help you with your studies in this course?</a:t>
            </a:r>
          </a:p>
          <a:p>
            <a:pPr marL="457200" indent="-457200" algn="l">
              <a:buFont typeface="+mj-lt"/>
              <a:buAutoNum type="arabicPeriod"/>
            </a:pPr>
            <a:r>
              <a:rPr lang="en-US" dirty="0"/>
              <a:t>What </a:t>
            </a:r>
            <a:r>
              <a:rPr lang="en-US" b="1" dirty="0"/>
              <a:t>skills do you already have </a:t>
            </a:r>
            <a:r>
              <a:rPr lang="en-US" dirty="0"/>
              <a:t>that might help you in this course?</a:t>
            </a:r>
          </a:p>
          <a:p>
            <a:pPr marL="457200" indent="-457200" algn="l">
              <a:buFont typeface="+mj-lt"/>
              <a:buAutoNum type="arabicPeriod"/>
            </a:pPr>
            <a:r>
              <a:rPr lang="en-US" dirty="0"/>
              <a:t>What would you </a:t>
            </a:r>
            <a:r>
              <a:rPr lang="en-US" b="1" dirty="0"/>
              <a:t>start doing now </a:t>
            </a:r>
            <a:r>
              <a:rPr lang="en-US" dirty="0"/>
              <a:t>to get ready for studying this course?</a:t>
            </a:r>
            <a:endParaRPr lang="en-US" dirty="0">
              <a:solidFill>
                <a:srgbClr val="FF0000"/>
              </a:solidFill>
            </a:endParaRPr>
          </a:p>
        </p:txBody>
      </p:sp>
      <p:pic>
        <p:nvPicPr>
          <p:cNvPr id="3" name="Picture 2">
            <a:hlinkClick r:id="rId3"/>
            <a:extLst>
              <a:ext uri="{FF2B5EF4-FFF2-40B4-BE49-F238E27FC236}">
                <a16:creationId xmlns:a16="http://schemas.microsoft.com/office/drawing/2014/main" id="{0CC77EC9-907E-4977-300A-A77DF74C4C85}"/>
              </a:ext>
            </a:extLst>
          </p:cNvPr>
          <p:cNvPicPr>
            <a:picLocks noChangeAspect="1"/>
          </p:cNvPicPr>
          <p:nvPr/>
        </p:nvPicPr>
        <p:blipFill>
          <a:blip r:embed="rId4"/>
          <a:stretch>
            <a:fillRect/>
          </a:stretch>
        </p:blipFill>
        <p:spPr>
          <a:xfrm>
            <a:off x="7580383" y="1099546"/>
            <a:ext cx="4211056" cy="4627536"/>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B6A045B3-3A36-6E36-E0B6-F0FE36D9CAEA}"/>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6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2600" b="1" dirty="0">
                <a:latin typeface="Open sans" panose="020B0606030504020204" pitchFamily="34" charset="0"/>
                <a:ea typeface="Open sans" panose="020B0606030504020204" pitchFamily="34" charset="0"/>
                <a:cs typeface="Open sans" panose="020B0606030504020204" pitchFamily="34" charset="0"/>
              </a:rPr>
              <a:t>e month is… Hospitality, leisure, and tourism</a:t>
            </a:r>
            <a:endParaRPr lang="en-GB" sz="26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28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3C0351-6855-1CE4-76AE-B0BD6EC217F7}"/>
              </a:ext>
            </a:extLst>
          </p:cNvPr>
          <p:cNvPicPr>
            <a:picLocks noChangeAspect="1"/>
          </p:cNvPicPr>
          <p:nvPr/>
        </p:nvPicPr>
        <p:blipFill>
          <a:blip r:embed="rId3"/>
          <a:stretch>
            <a:fillRect/>
          </a:stretch>
        </p:blipFill>
        <p:spPr>
          <a:xfrm>
            <a:off x="8143396" y="1176212"/>
            <a:ext cx="1571472" cy="172689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2305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264586"/>
            <a:ext cx="11419200" cy="603657"/>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9428071" y="2085987"/>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540971" y="1345801"/>
            <a:ext cx="6636700" cy="3443748"/>
          </a:xfrm>
          <a:prstGeom prst="rect">
            <a:avLst/>
          </a:prstGeom>
          <a:solidFill>
            <a:schemeClr val="bg1"/>
          </a:solidFill>
        </p:spPr>
        <p:txBody>
          <a:bodyPr wrap="square" anchor="t" anchorCtr="0">
            <a:noAutofit/>
          </a:bodyPr>
          <a:lstStyle/>
          <a:p>
            <a:pPr marL="342900" indent="-342900">
              <a:lnSpc>
                <a:spcPct val="150000"/>
              </a:lnSpc>
              <a:spcAft>
                <a:spcPts val="18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hospitality, leisure, and tourism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18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events management.</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18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events manager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wedding planner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spcAft>
                <a:spcPts val="1800"/>
              </a:spcAft>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6AF09D1-54BD-FFAE-BD6C-DCF66E280AA8}"/>
              </a:ext>
            </a:extLst>
          </p:cNvPr>
          <p:cNvPicPr>
            <a:picLocks noChangeAspect="1"/>
          </p:cNvPicPr>
          <p:nvPr/>
        </p:nvPicPr>
        <p:blipFill>
          <a:blip r:embed="rId8"/>
          <a:stretch>
            <a:fillRect/>
          </a:stretch>
        </p:blipFill>
        <p:spPr>
          <a:xfrm>
            <a:off x="9934902" y="1170781"/>
            <a:ext cx="1659128" cy="173232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9EDCF70-0537-AD22-B324-E3D760E62688}"/>
              </a:ext>
            </a:extLst>
          </p:cNvPr>
          <p:cNvPicPr>
            <a:picLocks noChangeAspect="1"/>
          </p:cNvPicPr>
          <p:nvPr/>
        </p:nvPicPr>
        <p:blipFill>
          <a:blip r:embed="rId9"/>
          <a:stretch>
            <a:fillRect/>
          </a:stretch>
        </p:blipFill>
        <p:spPr>
          <a:xfrm>
            <a:off x="8113620" y="3178708"/>
            <a:ext cx="1689323" cy="173232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5BF6E33-8C65-4EAB-9A6B-F953AF2A7E73}"/>
              </a:ext>
            </a:extLst>
          </p:cNvPr>
          <p:cNvPicPr>
            <a:picLocks noChangeAspect="1"/>
          </p:cNvPicPr>
          <p:nvPr/>
        </p:nvPicPr>
        <p:blipFill>
          <a:blip r:embed="rId10"/>
          <a:stretch>
            <a:fillRect/>
          </a:stretch>
        </p:blipFill>
        <p:spPr>
          <a:xfrm>
            <a:off x="10012844" y="3178708"/>
            <a:ext cx="1581186" cy="172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3834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527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February</a:t>
            </a:r>
          </a:p>
        </p:txBody>
      </p:sp>
    </p:spTree>
    <p:extLst>
      <p:ext uri="{BB962C8B-B14F-4D97-AF65-F5344CB8AC3E}">
        <p14:creationId xmlns:p14="http://schemas.microsoft.com/office/powerpoint/2010/main" val="2113355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Electricity distribution worker</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High voltage with solid fill">
            <a:extLst>
              <a:ext uri="{FF2B5EF4-FFF2-40B4-BE49-F238E27FC236}">
                <a16:creationId xmlns:a16="http://schemas.microsoft.com/office/drawing/2014/main" id="{90E4B2F2-78B0-1A36-4F03-4C10CD5208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0654" y="2430426"/>
            <a:ext cx="971024" cy="971024"/>
          </a:xfrm>
          <a:prstGeom prst="rect">
            <a:avLst/>
          </a:prstGeom>
        </p:spPr>
      </p:pic>
      <p:pic>
        <p:nvPicPr>
          <p:cNvPr id="14" name="Graphic 13" descr="Electric Tower with solid fill">
            <a:extLst>
              <a:ext uri="{FF2B5EF4-FFF2-40B4-BE49-F238E27FC236}">
                <a16:creationId xmlns:a16="http://schemas.microsoft.com/office/drawing/2014/main" id="{1559883F-2FA4-7445-C045-F37E8BB2DC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38800" y="932807"/>
            <a:ext cx="914400" cy="914400"/>
          </a:xfrm>
          <a:prstGeom prst="rect">
            <a:avLst/>
          </a:prstGeom>
        </p:spPr>
      </p:pic>
      <p:pic>
        <p:nvPicPr>
          <p:cNvPr id="6" name="Picture 5">
            <a:hlinkClick r:id="rId9"/>
            <a:extLst>
              <a:ext uri="{FF2B5EF4-FFF2-40B4-BE49-F238E27FC236}">
                <a16:creationId xmlns:a16="http://schemas.microsoft.com/office/drawing/2014/main" id="{22495697-7E89-EE64-F63E-0DAAF542396E}"/>
              </a:ext>
            </a:extLst>
          </p:cNvPr>
          <p:cNvPicPr>
            <a:picLocks noChangeAspect="1"/>
          </p:cNvPicPr>
          <p:nvPr/>
        </p:nvPicPr>
        <p:blipFill>
          <a:blip r:embed="rId10"/>
          <a:stretch>
            <a:fillRect/>
          </a:stretch>
        </p:blipFill>
        <p:spPr>
          <a:xfrm>
            <a:off x="6975745" y="1122850"/>
            <a:ext cx="4166909" cy="4557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8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5D06CF-7FBC-42D6-2074-B7394F04738D}"/>
              </a:ext>
            </a:extLst>
          </p:cNvPr>
          <p:cNvSpPr txBox="1"/>
          <p:nvPr/>
        </p:nvSpPr>
        <p:spPr>
          <a:xfrm>
            <a:off x="350846" y="1122850"/>
            <a:ext cx="6303953" cy="2585549"/>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a:t>
            </a:r>
            <a:r>
              <a:rPr lang="en-GB" sz="2200" b="1" dirty="0" err="1">
                <a:latin typeface="Open sans" panose="020B0606030504020204" pitchFamily="34" charset="0"/>
                <a:ea typeface="Open sans" panose="020B0606030504020204" pitchFamily="34" charset="0"/>
                <a:cs typeface="Open sans" panose="020B0606030504020204" pitchFamily="34" charset="0"/>
              </a:rPr>
              <a:t>lectricity</a:t>
            </a:r>
            <a:r>
              <a:rPr lang="en-GB" sz="2200" b="1" dirty="0">
                <a:latin typeface="Open sans" panose="020B0606030504020204" pitchFamily="34" charset="0"/>
                <a:ea typeface="Open sans" panose="020B0606030504020204" pitchFamily="34" charset="0"/>
                <a:cs typeface="Open sans" panose="020B0606030504020204" pitchFamily="34" charset="0"/>
              </a:rPr>
              <a:t> distribution worker</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200" dirty="0">
                <a:latin typeface="Open Sans" panose="020B0606030504020204" pitchFamily="34" charset="0"/>
                <a:ea typeface="Open Sans" panose="020B0606030504020204" pitchFamily="34" charset="0"/>
                <a:cs typeface="Open Sans" panose="020B0606030504020204" pitchFamily="34" charset="0"/>
              </a:rPr>
              <a:t>Divine</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a:t>
            </a:r>
            <a:r>
              <a:rPr lang="en-GB" sz="2200" b="1" dirty="0" err="1">
                <a:latin typeface="Open Sans" panose="020B0606030504020204" pitchFamily="34" charset="0"/>
                <a:ea typeface="Open Sans" panose="020B0606030504020204" pitchFamily="34" charset="0"/>
                <a:cs typeface="Open Sans" panose="020B0606030504020204" pitchFamily="34" charset="0"/>
              </a:rPr>
              <a:t>ubstation</a:t>
            </a:r>
            <a:r>
              <a:rPr lang="en-GB" sz="2200" b="1" dirty="0">
                <a:latin typeface="Open Sans" panose="020B0606030504020204" pitchFamily="34" charset="0"/>
                <a:ea typeface="Open Sans" panose="020B0606030504020204" pitchFamily="34" charset="0"/>
                <a:cs typeface="Open Sans" panose="020B0606030504020204" pitchFamily="34" charset="0"/>
              </a:rPr>
              <a:t> engineer apprentice</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working for </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National Grid.</a:t>
            </a:r>
            <a:endPar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350846" y="3931920"/>
            <a:ext cx="6303953" cy="1668780"/>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b="0" dirty="0">
                <a:solidFill>
                  <a:schemeClr val="tx1"/>
                </a:solidFill>
              </a:rPr>
              <a:t>what </a:t>
            </a:r>
            <a:r>
              <a:rPr lang="en-GB" b="1" dirty="0">
                <a:solidFill>
                  <a:schemeClr val="tx1"/>
                </a:solidFill>
              </a:rPr>
              <a:t>net zero</a:t>
            </a:r>
            <a:r>
              <a:rPr lang="en-GB" b="0" dirty="0">
                <a:solidFill>
                  <a:schemeClr val="tx1"/>
                </a:solidFill>
              </a:rPr>
              <a:t> means</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6211" y="5143500"/>
            <a:ext cx="914400" cy="914400"/>
          </a:xfrm>
          <a:prstGeom prst="rect">
            <a:avLst/>
          </a:prstGeom>
        </p:spPr>
      </p:pic>
      <p:sp>
        <p:nvSpPr>
          <p:cNvPr id="6" name="Title 1">
            <a:extLst>
              <a:ext uri="{FF2B5EF4-FFF2-40B4-BE49-F238E27FC236}">
                <a16:creationId xmlns:a16="http://schemas.microsoft.com/office/drawing/2014/main" id="{7BBE0E1A-589A-3428-3105-58C3EC68540C}"/>
              </a:ext>
            </a:extLst>
          </p:cNvPr>
          <p:cNvSpPr txBox="1">
            <a:spLocks/>
          </p:cNvSpPr>
          <p:nvPr/>
        </p:nvSpPr>
        <p:spPr>
          <a:xfrm>
            <a:off x="167640" y="314146"/>
            <a:ext cx="1190244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800" b="1" dirty="0">
                <a:latin typeface="Open sans" panose="020B0606030504020204" pitchFamily="34" charset="0"/>
                <a:ea typeface="Open sans" panose="020B0606030504020204" pitchFamily="34" charset="0"/>
                <a:cs typeface="Open sans" panose="020B0606030504020204" pitchFamily="34" charset="0"/>
              </a:rPr>
              <a:t>February’s career of the month is… </a:t>
            </a:r>
            <a:r>
              <a:rPr lang="en-GB"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Electricity distribution worker</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hlinkClick r:id="rId5"/>
            <a:extLst>
              <a:ext uri="{FF2B5EF4-FFF2-40B4-BE49-F238E27FC236}">
                <a16:creationId xmlns:a16="http://schemas.microsoft.com/office/drawing/2014/main" id="{C7A45840-0183-47BE-65EF-34CE95FFB930}"/>
              </a:ext>
            </a:extLst>
          </p:cNvPr>
          <p:cNvPicPr>
            <a:picLocks noChangeAspect="1"/>
          </p:cNvPicPr>
          <p:nvPr/>
        </p:nvPicPr>
        <p:blipFill>
          <a:blip r:embed="rId6"/>
          <a:stretch>
            <a:fillRect/>
          </a:stretch>
        </p:blipFill>
        <p:spPr>
          <a:xfrm>
            <a:off x="6975745" y="1122850"/>
            <a:ext cx="4166909" cy="4557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70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46085-7959-829B-9DF7-9364BA8B83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64E21A9-A8A3-341A-0434-FE6ADD27FA8E}"/>
              </a:ext>
              <a:ext uri="{C183D7F6-B498-43B3-948B-1728B52AA6E4}">
                <adec:decorative xmlns:adec="http://schemas.microsoft.com/office/drawing/2017/decorative" val="1"/>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7DBC3C-91E7-7E8C-633A-F8060865EDF0}"/>
              </a:ext>
            </a:extLst>
          </p:cNvPr>
          <p:cNvSpPr txBox="1"/>
          <p:nvPr/>
        </p:nvSpPr>
        <p:spPr>
          <a:xfrm>
            <a:off x="279121" y="1291873"/>
            <a:ext cx="7931024" cy="951846"/>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FFC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64626DF3-FD76-ECC9-37D0-081A1A8138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01221" y="1002945"/>
            <a:ext cx="3059407" cy="7648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35C2374F-086F-83C8-6EB2-EF01ADF939BC}"/>
              </a:ext>
            </a:extLst>
          </p:cNvPr>
          <p:cNvSpPr txBox="1"/>
          <p:nvPr/>
        </p:nvSpPr>
        <p:spPr>
          <a:xfrm>
            <a:off x="279121" y="2859933"/>
            <a:ext cx="3849126" cy="1561710"/>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1600"/>
              </a:spcAft>
              <a:buClrTx/>
              <a:buSzTx/>
              <a:buFont typeface="Arial" panose="020B0604020202020204" pitchFamily="34" charset="0"/>
              <a:buChar char="•"/>
              <a:tabLst/>
              <a:defRPr/>
            </a:pP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Building a brighter future: the world of engineering.</a:t>
            </a:r>
          </a:p>
        </p:txBody>
      </p:sp>
      <p:pic>
        <p:nvPicPr>
          <p:cNvPr id="10" name="Graphic 9" descr="Line arrow: Counter-clockwise curve with solid fill">
            <a:extLst>
              <a:ext uri="{FF2B5EF4-FFF2-40B4-BE49-F238E27FC236}">
                <a16:creationId xmlns:a16="http://schemas.microsoft.com/office/drawing/2014/main" id="{6614E159-BB95-F40A-146A-4A5D39932E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948345" flipH="1">
            <a:off x="6982336" y="3042899"/>
            <a:ext cx="914400" cy="914400"/>
          </a:xfrm>
          <a:prstGeom prst="rect">
            <a:avLst/>
          </a:prstGeom>
        </p:spPr>
      </p:pic>
      <p:pic>
        <p:nvPicPr>
          <p:cNvPr id="6" name="Picture 5">
            <a:extLst>
              <a:ext uri="{FF2B5EF4-FFF2-40B4-BE49-F238E27FC236}">
                <a16:creationId xmlns:a16="http://schemas.microsoft.com/office/drawing/2014/main" id="{014605B1-E5CD-EF43-B512-A0BC1D69AE62}"/>
              </a:ext>
            </a:extLst>
          </p:cNvPr>
          <p:cNvPicPr>
            <a:picLocks noChangeAspect="1"/>
          </p:cNvPicPr>
          <p:nvPr/>
        </p:nvPicPr>
        <p:blipFill>
          <a:blip r:embed="rId6"/>
          <a:stretch>
            <a:fillRect/>
          </a:stretch>
        </p:blipFill>
        <p:spPr>
          <a:xfrm>
            <a:off x="4289611" y="2283108"/>
            <a:ext cx="2584340" cy="3279332"/>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AD73AC2-56FB-580D-A666-97F3D8EFA5B2}"/>
              </a:ext>
            </a:extLst>
          </p:cNvPr>
          <p:cNvPicPr>
            <a:picLocks noChangeAspect="1"/>
          </p:cNvPicPr>
          <p:nvPr/>
        </p:nvPicPr>
        <p:blipFill>
          <a:blip r:embed="rId7"/>
          <a:stretch>
            <a:fillRect/>
          </a:stretch>
        </p:blipFill>
        <p:spPr>
          <a:xfrm>
            <a:off x="8043951" y="2760719"/>
            <a:ext cx="3516677" cy="2665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75535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17142" y="1092199"/>
            <a:ext cx="7240958"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buFont typeface="+mj-lt"/>
              <a:buAutoNum type="arabicPeriod"/>
            </a:pPr>
            <a:r>
              <a:rPr lang="en-US" sz="2000" dirty="0"/>
              <a:t>How does the role of a substation engineer contribute to the UK's </a:t>
            </a:r>
            <a:r>
              <a:rPr lang="en-US" sz="2000" b="1" dirty="0"/>
              <a:t>net zero</a:t>
            </a:r>
            <a:r>
              <a:rPr lang="en-US" sz="2000" dirty="0"/>
              <a:t> goals? </a:t>
            </a:r>
          </a:p>
          <a:p>
            <a:pPr marL="457200" indent="-457200" algn="l">
              <a:buFont typeface="+mj-lt"/>
              <a:buAutoNum type="arabicPeriod"/>
            </a:pPr>
            <a:r>
              <a:rPr lang="en-US" sz="2000" dirty="0"/>
              <a:t>What are the </a:t>
            </a:r>
            <a:r>
              <a:rPr lang="en-US" sz="2000" b="1" dirty="0"/>
              <a:t>key challenges </a:t>
            </a:r>
            <a:r>
              <a:rPr lang="en-US" sz="2000" dirty="0"/>
              <a:t>involved in planning maintenance tasks in a substation?</a:t>
            </a:r>
          </a:p>
          <a:p>
            <a:pPr marL="457200" indent="-457200" algn="l">
              <a:buFont typeface="+mj-lt"/>
              <a:buAutoNum type="arabicPeriod"/>
            </a:pPr>
            <a:r>
              <a:rPr lang="en-US" sz="2000" dirty="0"/>
              <a:t>How does working with a </a:t>
            </a:r>
            <a:r>
              <a:rPr lang="en-US" sz="2000" b="1" dirty="0"/>
              <a:t>variety of equipment </a:t>
            </a:r>
            <a:r>
              <a:rPr lang="en-US" sz="2000" dirty="0"/>
              <a:t>across different substations help an engineer develop their skills?</a:t>
            </a:r>
          </a:p>
          <a:p>
            <a:pPr marL="457200" indent="-457200" algn="l">
              <a:buFont typeface="+mj-lt"/>
              <a:buAutoNum type="arabicPeriod"/>
            </a:pPr>
            <a:r>
              <a:rPr lang="en-US" sz="2000" dirty="0"/>
              <a:t>Why might an </a:t>
            </a:r>
            <a:r>
              <a:rPr lang="en-US" sz="2000" b="1" dirty="0"/>
              <a:t>apprenticeship</a:t>
            </a:r>
            <a:r>
              <a:rPr lang="en-US" sz="2000" dirty="0"/>
              <a:t> be a good option for someone interested in becoming an engineer at National Grid?</a:t>
            </a:r>
            <a:endParaRPr lang="en-US" sz="2000" dirty="0">
              <a:solidFill>
                <a:srgbClr val="FF0000"/>
              </a:solidFill>
            </a:endParaRPr>
          </a:p>
        </p:txBody>
      </p:sp>
      <p:pic>
        <p:nvPicPr>
          <p:cNvPr id="3" name="Picture 2">
            <a:hlinkClick r:id="rId3"/>
            <a:extLst>
              <a:ext uri="{FF2B5EF4-FFF2-40B4-BE49-F238E27FC236}">
                <a16:creationId xmlns:a16="http://schemas.microsoft.com/office/drawing/2014/main" id="{AF7D62C3-92BC-EFF5-FFFD-E86E2018012C}"/>
              </a:ext>
            </a:extLst>
          </p:cNvPr>
          <p:cNvPicPr>
            <a:picLocks noChangeAspect="1"/>
          </p:cNvPicPr>
          <p:nvPr/>
        </p:nvPicPr>
        <p:blipFill>
          <a:blip r:embed="rId4"/>
          <a:stretch>
            <a:fillRect/>
          </a:stretch>
        </p:blipFill>
        <p:spPr>
          <a:xfrm>
            <a:off x="7829018" y="1271287"/>
            <a:ext cx="3945840" cy="4315424"/>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8EC8BC3-551D-AC96-CCDB-4413AA2EEA33}"/>
              </a:ext>
            </a:extLst>
          </p:cNvPr>
          <p:cNvSpPr txBox="1">
            <a:spLocks/>
          </p:cNvSpPr>
          <p:nvPr/>
        </p:nvSpPr>
        <p:spPr>
          <a:xfrm>
            <a:off x="167640" y="314146"/>
            <a:ext cx="1190244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800" b="1" dirty="0">
                <a:latin typeface="Open sans" panose="020B0606030504020204" pitchFamily="34" charset="0"/>
                <a:ea typeface="Open sans" panose="020B0606030504020204" pitchFamily="34" charset="0"/>
                <a:cs typeface="Open sans" panose="020B0606030504020204" pitchFamily="34" charset="0"/>
              </a:rPr>
              <a:t>February’s career of the month is… </a:t>
            </a:r>
            <a:r>
              <a:rPr lang="en-GB" sz="2800" b="1" dirty="0">
                <a:solidFill>
                  <a:prstClr val="black"/>
                </a:solidFill>
                <a:latin typeface="Open sans" panose="020B0606030504020204" pitchFamily="34" charset="0"/>
                <a:ea typeface="Open sans" panose="020B0606030504020204" pitchFamily="34" charset="0"/>
                <a:cs typeface="Open sans" panose="020B0606030504020204" pitchFamily="34" charset="0"/>
              </a:rPr>
              <a:t>Electricity distribution worker</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38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7F295E-0183-4A3E-395C-63A02F258F2D}"/>
              </a:ext>
            </a:extLst>
          </p:cNvPr>
          <p:cNvPicPr>
            <a:picLocks noChangeAspect="1"/>
          </p:cNvPicPr>
          <p:nvPr/>
        </p:nvPicPr>
        <p:blipFill>
          <a:blip r:embed="rId3"/>
          <a:stretch>
            <a:fillRect/>
          </a:stretch>
        </p:blipFill>
        <p:spPr>
          <a:xfrm>
            <a:off x="7916120" y="1189035"/>
            <a:ext cx="1584358" cy="173275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510543" y="1189034"/>
            <a:ext cx="6768490"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electricity distribution worker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power station worker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energy engineer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energy and environmental engineering</a:t>
            </a:r>
            <a:r>
              <a:rPr lang="en-GB" sz="22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56428">
            <a:off x="9186059" y="2132263"/>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4744" y="5264588"/>
            <a:ext cx="603656" cy="603656"/>
          </a:xfrm>
          <a:prstGeom prst="rect">
            <a:avLst/>
          </a:prstGeom>
        </p:spPr>
      </p:pic>
      <p:pic>
        <p:nvPicPr>
          <p:cNvPr id="12" name="Picture 11">
            <a:extLst>
              <a:ext uri="{FF2B5EF4-FFF2-40B4-BE49-F238E27FC236}">
                <a16:creationId xmlns:a16="http://schemas.microsoft.com/office/drawing/2014/main" id="{19F7625C-7569-5CC4-068F-7CAF584D7A7C}"/>
              </a:ext>
            </a:extLst>
          </p:cNvPr>
          <p:cNvPicPr>
            <a:picLocks noChangeAspect="1"/>
          </p:cNvPicPr>
          <p:nvPr/>
        </p:nvPicPr>
        <p:blipFill>
          <a:blip r:embed="rId8"/>
          <a:stretch>
            <a:fillRect/>
          </a:stretch>
        </p:blipFill>
        <p:spPr>
          <a:xfrm>
            <a:off x="9685332" y="1189034"/>
            <a:ext cx="1679598" cy="1732756"/>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91E3F58D-77C2-5AD7-E107-E15413C0E6C6}"/>
              </a:ext>
            </a:extLst>
          </p:cNvPr>
          <p:cNvPicPr>
            <a:picLocks noChangeAspect="1"/>
          </p:cNvPicPr>
          <p:nvPr/>
        </p:nvPicPr>
        <p:blipFill>
          <a:blip r:embed="rId9"/>
          <a:stretch>
            <a:fillRect/>
          </a:stretch>
        </p:blipFill>
        <p:spPr>
          <a:xfrm>
            <a:off x="7916121" y="3134950"/>
            <a:ext cx="1584358" cy="172260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D3E71048-38DA-BE9D-B03A-FDE3A8AF4EA1}"/>
              </a:ext>
            </a:extLst>
          </p:cNvPr>
          <p:cNvPicPr>
            <a:picLocks noChangeAspect="1"/>
          </p:cNvPicPr>
          <p:nvPr/>
        </p:nvPicPr>
        <p:blipFill>
          <a:blip r:embed="rId10"/>
          <a:stretch>
            <a:fillRect/>
          </a:stretch>
        </p:blipFill>
        <p:spPr>
          <a:xfrm>
            <a:off x="9685332" y="3150698"/>
            <a:ext cx="1679598" cy="1732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65738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582A5-5531-7550-BC02-6C146AB7E54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EF2B9C-6C68-6302-46C7-99BF295F2A70}"/>
              </a:ext>
            </a:extLst>
          </p:cNvPr>
          <p:cNvSpPr txBox="1"/>
          <p:nvPr/>
        </p:nvSpPr>
        <p:spPr>
          <a:xfrm>
            <a:off x="220756" y="1230134"/>
            <a:ext cx="7018244" cy="1260843"/>
          </a:xfrm>
          <a:prstGeom prst="rect">
            <a:avLst/>
          </a:prstGeom>
          <a:solidFill>
            <a:schemeClr val="bg1"/>
          </a:solidFill>
        </p:spPr>
        <p:txBody>
          <a:bodyPr wrap="square" anchor="t" anchorCtr="0">
            <a:no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Visit the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Courses tool </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join courses relating to the career of the month:</a:t>
            </a:r>
          </a:p>
          <a:p>
            <a:pPr marL="0" marR="0" lvl="0" indent="0" algn="l" defTabSz="914400" rtl="0" eaLnBrk="1" fontAlgn="auto" latinLnBrk="0" hangingPunct="1">
              <a:lnSpc>
                <a:spcPct val="150000"/>
              </a:lnSpc>
              <a:spcBef>
                <a:spcPts val="0"/>
              </a:spcBef>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0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50000"/>
              </a:lnSpc>
              <a:spcBef>
                <a:spcPts val="0"/>
              </a:spcBef>
              <a:buClrTx/>
              <a:buSzTx/>
              <a:buFontTx/>
              <a:buNone/>
              <a:tabLst/>
              <a:defRPr/>
            </a:pPr>
            <a:endParaRPr kumimoji="0" lang="en-GB" sz="2200" i="0" u="none" strike="noStrike" kern="1200" cap="none" spc="0" normalizeH="0" baseline="0" noProof="0" dirty="0">
              <a:ln>
                <a:noFill/>
              </a:ln>
              <a:solidFill>
                <a:schemeClr val="accent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4A7D33F2-9C5A-F750-E7BF-E9120ED21B5F}"/>
              </a:ext>
            </a:extLst>
          </p:cNvPr>
          <p:cNvSpPr>
            <a:spLocks noGrp="1"/>
          </p:cNvSpPr>
          <p:nvPr>
            <p:ph type="title"/>
          </p:nvPr>
        </p:nvSpPr>
        <p:spPr>
          <a:xfrm>
            <a:off x="220756" y="382863"/>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Further exploration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E15D627A-C7AB-6599-BC75-A8B1B89F182B}"/>
              </a:ext>
            </a:extLst>
          </p:cNvPr>
          <p:cNvPicPr>
            <a:picLocks noChangeAspect="1"/>
          </p:cNvPicPr>
          <p:nvPr/>
        </p:nvPicPr>
        <p:blipFill>
          <a:blip r:embed="rId3"/>
          <a:stretch>
            <a:fillRect/>
          </a:stretch>
        </p:blipFill>
        <p:spPr>
          <a:xfrm>
            <a:off x="6171125" y="2740114"/>
            <a:ext cx="2279885" cy="293215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963577C-AC1B-8A26-E3A8-672100CBDC1F}"/>
              </a:ext>
            </a:extLst>
          </p:cNvPr>
          <p:cNvPicPr>
            <a:picLocks noChangeAspect="1"/>
          </p:cNvPicPr>
          <p:nvPr/>
        </p:nvPicPr>
        <p:blipFill>
          <a:blip r:embed="rId4"/>
          <a:stretch>
            <a:fillRect/>
          </a:stretch>
        </p:blipFill>
        <p:spPr>
          <a:xfrm>
            <a:off x="220754" y="2726709"/>
            <a:ext cx="2306961" cy="293215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CD7A2CE-B91D-A35C-1BD0-3314E0DA1D06}"/>
              </a:ext>
            </a:extLst>
          </p:cNvPr>
          <p:cNvPicPr>
            <a:picLocks noChangeAspect="1"/>
          </p:cNvPicPr>
          <p:nvPr/>
        </p:nvPicPr>
        <p:blipFill>
          <a:blip r:embed="rId5"/>
          <a:stretch>
            <a:fillRect/>
          </a:stretch>
        </p:blipFill>
        <p:spPr>
          <a:xfrm>
            <a:off x="3007460" y="3296393"/>
            <a:ext cx="2790682" cy="2359253"/>
          </a:xfrm>
          <a:prstGeom prst="rect">
            <a:avLst/>
          </a:prstGeom>
          <a:ln>
            <a:noFill/>
          </a:ln>
          <a:effectLst>
            <a:outerShdw blurRad="292100" dist="139700" dir="2700000" algn="tl" rotWithShape="0">
              <a:srgbClr val="333333">
                <a:alpha val="65000"/>
              </a:srgbClr>
            </a:outerShdw>
          </a:effectLst>
        </p:spPr>
      </p:pic>
      <p:pic>
        <p:nvPicPr>
          <p:cNvPr id="9" name="Graphic 8" descr="Line arrow: Counter-clockwise curve with solid fill">
            <a:extLst>
              <a:ext uri="{FF2B5EF4-FFF2-40B4-BE49-F238E27FC236}">
                <a16:creationId xmlns:a16="http://schemas.microsoft.com/office/drawing/2014/main" id="{958AE0BF-F09B-1016-F409-709731E946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93940" flipH="1">
            <a:off x="8606937" y="2649902"/>
            <a:ext cx="914400" cy="914400"/>
          </a:xfrm>
          <a:prstGeom prst="rect">
            <a:avLst/>
          </a:prstGeom>
        </p:spPr>
      </p:pic>
      <p:pic>
        <p:nvPicPr>
          <p:cNvPr id="11" name="Picture 10">
            <a:extLst>
              <a:ext uri="{FF2B5EF4-FFF2-40B4-BE49-F238E27FC236}">
                <a16:creationId xmlns:a16="http://schemas.microsoft.com/office/drawing/2014/main" id="{2511683F-8575-A443-08F9-3910D39798B3}"/>
              </a:ext>
            </a:extLst>
          </p:cNvPr>
          <p:cNvPicPr>
            <a:picLocks noChangeAspect="1"/>
          </p:cNvPicPr>
          <p:nvPr/>
        </p:nvPicPr>
        <p:blipFill>
          <a:blip r:embed="rId8"/>
          <a:stretch>
            <a:fillRect/>
          </a:stretch>
        </p:blipFill>
        <p:spPr>
          <a:xfrm>
            <a:off x="8868058" y="3423253"/>
            <a:ext cx="2995092" cy="2252473"/>
          </a:xfrm>
          <a:prstGeom prst="rect">
            <a:avLst/>
          </a:prstGeom>
          <a:ln>
            <a:noFill/>
          </a:ln>
          <a:effectLst>
            <a:outerShdw blurRad="292100" dist="139700" dir="2700000" algn="tl" rotWithShape="0">
              <a:srgbClr val="333333">
                <a:alpha val="65000"/>
              </a:srgbClr>
            </a:outerShdw>
          </a:effectLst>
        </p:spPr>
      </p:pic>
      <p:pic>
        <p:nvPicPr>
          <p:cNvPr id="5" name="Graphic 4" descr="Line arrow: Counter-clockwise curve with solid fill">
            <a:extLst>
              <a:ext uri="{FF2B5EF4-FFF2-40B4-BE49-F238E27FC236}">
                <a16:creationId xmlns:a16="http://schemas.microsoft.com/office/drawing/2014/main" id="{9E7A52E3-2952-17A6-6A2F-8D4AD0908B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93940" flipH="1">
            <a:off x="2710303" y="2459574"/>
            <a:ext cx="914400" cy="914400"/>
          </a:xfrm>
          <a:prstGeom prst="rect">
            <a:avLst/>
          </a:prstGeom>
        </p:spPr>
      </p:pic>
      <p:pic>
        <p:nvPicPr>
          <p:cNvPr id="8" name="Picture 7">
            <a:extLst>
              <a:ext uri="{FF2B5EF4-FFF2-40B4-BE49-F238E27FC236}">
                <a16:creationId xmlns:a16="http://schemas.microsoft.com/office/drawing/2014/main" id="{6982BF28-0C5E-7B26-E642-9AF1BB4B006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8501221" y="1002945"/>
            <a:ext cx="3059407" cy="764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1631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98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February</a:t>
            </a:r>
          </a:p>
        </p:txBody>
      </p:sp>
    </p:spTree>
    <p:extLst>
      <p:ext uri="{BB962C8B-B14F-4D97-AF65-F5344CB8AC3E}">
        <p14:creationId xmlns:p14="http://schemas.microsoft.com/office/powerpoint/2010/main" val="28912322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latin typeface="Open sans" panose="020B0606030504020204" pitchFamily="34" charset="0"/>
                <a:ea typeface="Open sans" panose="020B0606030504020204" pitchFamily="34" charset="0"/>
                <a:cs typeface="Open sans" panose="020B0606030504020204" pitchFamily="34" charset="0"/>
              </a:rPr>
              <a:t>Crafts, jewellery, and woodworking</a:t>
            </a:r>
            <a:endParaRPr kumimoji="0" lang="en-GB" sz="3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0" name="Graphic 9" descr="Diamond with solid fill">
            <a:extLst>
              <a:ext uri="{FF2B5EF4-FFF2-40B4-BE49-F238E27FC236}">
                <a16:creationId xmlns:a16="http://schemas.microsoft.com/office/drawing/2014/main" id="{1A2A5D67-7B10-0245-CDB0-BC635F5A7A0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638800" y="904769"/>
            <a:ext cx="914400" cy="914400"/>
          </a:xfrm>
          <a:prstGeom prst="rect">
            <a:avLst/>
          </a:prstGeom>
        </p:spPr>
      </p:pic>
      <p:pic>
        <p:nvPicPr>
          <p:cNvPr id="13" name="Graphic 12" descr="Ring with solid fill">
            <a:extLst>
              <a:ext uri="{FF2B5EF4-FFF2-40B4-BE49-F238E27FC236}">
                <a16:creationId xmlns:a16="http://schemas.microsoft.com/office/drawing/2014/main" id="{C866F7C2-C0FF-3F17-2F79-94E51D4945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9969" y="2217452"/>
            <a:ext cx="1166578" cy="1166578"/>
          </a:xfrm>
          <a:prstGeom prst="rect">
            <a:avLst/>
          </a:prstGeom>
        </p:spPr>
      </p:pic>
      <p:pic>
        <p:nvPicPr>
          <p:cNvPr id="5" name="Picture 4">
            <a:hlinkClick r:id="rId9"/>
            <a:extLst>
              <a:ext uri="{FF2B5EF4-FFF2-40B4-BE49-F238E27FC236}">
                <a16:creationId xmlns:a16="http://schemas.microsoft.com/office/drawing/2014/main" id="{FE41106D-7D4D-2089-B7B6-6426CC10C91F}"/>
              </a:ext>
            </a:extLst>
          </p:cNvPr>
          <p:cNvPicPr>
            <a:picLocks noChangeAspect="1"/>
          </p:cNvPicPr>
          <p:nvPr/>
        </p:nvPicPr>
        <p:blipFill>
          <a:blip r:embed="rId10"/>
          <a:stretch>
            <a:fillRect/>
          </a:stretch>
        </p:blipFill>
        <p:spPr>
          <a:xfrm>
            <a:off x="7190772" y="1471816"/>
            <a:ext cx="3951882" cy="4148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8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5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2500" b="1" dirty="0">
                <a:latin typeface="Open sans" panose="020B0606030504020204" pitchFamily="34" charset="0"/>
                <a:ea typeface="Open sans" panose="020B0606030504020204" pitchFamily="34" charset="0"/>
                <a:cs typeface="Open sans" panose="020B0606030504020204" pitchFamily="34" charset="0"/>
              </a:rPr>
              <a:t>e month is… Crafts, jewellery, and woodworking</a:t>
            </a:r>
            <a:endParaRPr lang="en-GB" sz="25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419100" y="1361968"/>
            <a:ext cx="6311899" cy="2206732"/>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c</a:t>
            </a:r>
            <a:r>
              <a:rPr lang="en-GB" sz="2100" b="1" dirty="0">
                <a:latin typeface="Open sans" panose="020B0606030504020204" pitchFamily="34" charset="0"/>
                <a:ea typeface="Open sans" panose="020B0606030504020204" pitchFamily="34" charset="0"/>
                <a:cs typeface="Open sans" panose="020B0606030504020204" pitchFamily="34" charset="0"/>
              </a:rPr>
              <a:t>rafts, jewellery, and woodworking</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lang="en-GB" sz="2100" dirty="0">
                <a:latin typeface="Open Sans" panose="020B0606030504020204" pitchFamily="34" charset="0"/>
                <a:ea typeface="Open Sans" panose="020B0606030504020204" pitchFamily="34" charset="0"/>
                <a:cs typeface="Open Sans" panose="020B0606030504020204" pitchFamily="34" charset="0"/>
              </a:rPr>
              <a:t>Emily</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t>
            </a:r>
            <a:r>
              <a:rPr kumimoji="0" lang="en-GB" sz="21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studying </a:t>
            </a:r>
            <a:r>
              <a:rPr lang="en-GB" sz="2100" b="1" dirty="0">
                <a:latin typeface="Open Sans" panose="020B0606030504020204" pitchFamily="34" charset="0"/>
                <a:ea typeface="Open Sans" panose="020B0606030504020204" pitchFamily="34" charset="0"/>
                <a:cs typeface="Open Sans" panose="020B0606030504020204" pitchFamily="34" charset="0"/>
              </a:rPr>
              <a:t>j</a:t>
            </a:r>
            <a:r>
              <a:rPr kumimoji="0" lang="en-GB" sz="21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ewellery</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and metalwork</a:t>
            </a:r>
            <a:r>
              <a:rPr lang="en-GB" sz="2100" b="1" dirty="0">
                <a:latin typeface="Open Sans" panose="020B0606030504020204" pitchFamily="34" charset="0"/>
                <a:ea typeface="Open Sans" panose="020B0606030504020204" pitchFamily="34" charset="0"/>
                <a:cs typeface="Open Sans" panose="020B0606030504020204" pitchFamily="34" charset="0"/>
              </a:rPr>
              <a:t>.</a:t>
            </a:r>
            <a:endPar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868754C6-D3B2-413C-BE8A-43DCA8EC2594}"/>
              </a:ext>
            </a:extLst>
          </p:cNvPr>
          <p:cNvSpPr txBox="1"/>
          <p:nvPr/>
        </p:nvSpPr>
        <p:spPr>
          <a:xfrm>
            <a:off x="419100" y="3783570"/>
            <a:ext cx="6311899" cy="171246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 the </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challenges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of working with</a:t>
            </a:r>
            <a:r>
              <a:rPr kumimoji="0" lang="en-GB" sz="21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very small</a:t>
            </a:r>
            <a:r>
              <a:rPr lang="en-GB" sz="2100" dirty="0">
                <a:solidFill>
                  <a:schemeClr val="tx1"/>
                </a:solidFill>
              </a:rPr>
              <a:t> and </a:t>
            </a:r>
            <a:r>
              <a:rPr lang="en-GB" sz="2100" b="1" dirty="0">
                <a:solidFill>
                  <a:schemeClr val="tx1"/>
                </a:solidFill>
              </a:rPr>
              <a:t>intricate items. </a:t>
            </a:r>
            <a:endPar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6599" y="5038830"/>
            <a:ext cx="914400" cy="914400"/>
          </a:xfrm>
          <a:prstGeom prst="rect">
            <a:avLst/>
          </a:prstGeom>
        </p:spPr>
      </p:pic>
      <p:pic>
        <p:nvPicPr>
          <p:cNvPr id="5" name="Picture 4">
            <a:hlinkClick r:id="rId5"/>
            <a:extLst>
              <a:ext uri="{FF2B5EF4-FFF2-40B4-BE49-F238E27FC236}">
                <a16:creationId xmlns:a16="http://schemas.microsoft.com/office/drawing/2014/main" id="{25EBEF60-50FA-EA3A-E19F-9C325A2C49E0}"/>
              </a:ext>
            </a:extLst>
          </p:cNvPr>
          <p:cNvPicPr>
            <a:picLocks noChangeAspect="1"/>
          </p:cNvPicPr>
          <p:nvPr/>
        </p:nvPicPr>
        <p:blipFill>
          <a:blip r:embed="rId6"/>
          <a:stretch>
            <a:fillRect/>
          </a:stretch>
        </p:blipFill>
        <p:spPr>
          <a:xfrm>
            <a:off x="7190772" y="1471816"/>
            <a:ext cx="3951882" cy="4148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314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98585" y="1007397"/>
            <a:ext cx="7150079" cy="48346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lgn="l">
              <a:spcAft>
                <a:spcPts val="1200"/>
              </a:spcAft>
              <a:buFont typeface="+mj-lt"/>
              <a:buAutoNum type="arabicPeriod"/>
            </a:pPr>
            <a:r>
              <a:rPr lang="en-US" sz="2100" dirty="0"/>
              <a:t>What part of this course do you think you would find the </a:t>
            </a:r>
            <a:r>
              <a:rPr lang="en-US" sz="2100" b="1" dirty="0"/>
              <a:t>most exciting</a:t>
            </a:r>
            <a:r>
              <a:rPr lang="en-US" sz="2100" dirty="0"/>
              <a:t>? </a:t>
            </a:r>
          </a:p>
          <a:p>
            <a:pPr marL="342900" indent="-342900" algn="l">
              <a:spcAft>
                <a:spcPts val="1200"/>
              </a:spcAft>
              <a:buFont typeface="+mj-lt"/>
              <a:buAutoNum type="arabicPeriod"/>
            </a:pPr>
            <a:r>
              <a:rPr lang="en-US" sz="2100" dirty="0"/>
              <a:t>How do you think your approach to creating </a:t>
            </a:r>
            <a:r>
              <a:rPr lang="en-US" sz="2100" dirty="0" err="1"/>
              <a:t>jewellery</a:t>
            </a:r>
            <a:r>
              <a:rPr lang="en-US" sz="2100" dirty="0"/>
              <a:t> might change after </a:t>
            </a:r>
            <a:r>
              <a:rPr lang="en-US" sz="2100" b="1" dirty="0"/>
              <a:t>learning the history behind different techniques</a:t>
            </a:r>
            <a:r>
              <a:rPr lang="en-US" sz="2100" dirty="0"/>
              <a:t>?</a:t>
            </a:r>
            <a:endParaRPr lang="en-US" sz="2100" dirty="0">
              <a:solidFill>
                <a:srgbClr val="FF0000"/>
              </a:solidFill>
            </a:endParaRPr>
          </a:p>
          <a:p>
            <a:pPr marL="342900" indent="-342900" algn="l">
              <a:spcAft>
                <a:spcPts val="1200"/>
              </a:spcAft>
              <a:buFont typeface="+mj-lt"/>
              <a:buAutoNum type="arabicPeriod"/>
            </a:pPr>
            <a:r>
              <a:rPr lang="en-US" sz="2100" dirty="0"/>
              <a:t>What skills do you </a:t>
            </a:r>
            <a:r>
              <a:rPr lang="en-US" sz="2100" b="1" dirty="0"/>
              <a:t>already have </a:t>
            </a:r>
            <a:r>
              <a:rPr lang="en-US" sz="2100" dirty="0"/>
              <a:t>that might help you with the practical side of this course?</a:t>
            </a:r>
          </a:p>
          <a:p>
            <a:pPr marL="342900" indent="-342900" algn="l">
              <a:spcAft>
                <a:spcPts val="1200"/>
              </a:spcAft>
              <a:buFont typeface="+mj-lt"/>
              <a:buAutoNum type="arabicPeriod"/>
            </a:pPr>
            <a:r>
              <a:rPr lang="en-US" sz="2100" dirty="0"/>
              <a:t>How could you start exploring your </a:t>
            </a:r>
            <a:r>
              <a:rPr lang="en-US" sz="2100" b="1" dirty="0"/>
              <a:t>personal style </a:t>
            </a:r>
            <a:r>
              <a:rPr lang="en-US" sz="2100" dirty="0"/>
              <a:t>or interests in </a:t>
            </a:r>
            <a:r>
              <a:rPr lang="en-US" sz="2100" dirty="0" err="1"/>
              <a:t>jewellery</a:t>
            </a:r>
            <a:r>
              <a:rPr lang="en-US" sz="2100" dirty="0"/>
              <a:t> design now?</a:t>
            </a:r>
            <a:endParaRPr lang="en-US" sz="2100" dirty="0">
              <a:solidFill>
                <a:srgbClr val="FF0000"/>
              </a:solidFill>
            </a:endParaRPr>
          </a:p>
        </p:txBody>
      </p:sp>
      <p:pic>
        <p:nvPicPr>
          <p:cNvPr id="3" name="Picture 2">
            <a:hlinkClick r:id="rId3"/>
            <a:extLst>
              <a:ext uri="{FF2B5EF4-FFF2-40B4-BE49-F238E27FC236}">
                <a16:creationId xmlns:a16="http://schemas.microsoft.com/office/drawing/2014/main" id="{FF3B1C2B-9F5F-ACAD-2568-7265EBFF5287}"/>
              </a:ext>
            </a:extLst>
          </p:cNvPr>
          <p:cNvPicPr>
            <a:picLocks noChangeAspect="1"/>
          </p:cNvPicPr>
          <p:nvPr/>
        </p:nvPicPr>
        <p:blipFill>
          <a:blip r:embed="rId4"/>
          <a:stretch>
            <a:fillRect/>
          </a:stretch>
        </p:blipFill>
        <p:spPr>
          <a:xfrm>
            <a:off x="7766595" y="1447753"/>
            <a:ext cx="3951882" cy="4148023"/>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E7D6EC93-589A-9B86-5EC4-AFB167E4B073}"/>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2500" b="1" dirty="0">
                <a:effectLst/>
                <a:latin typeface="Open sans" panose="020B0606030504020204" pitchFamily="34" charset="0"/>
                <a:ea typeface="Open sans" panose="020B0606030504020204" pitchFamily="34" charset="0"/>
                <a:cs typeface="Open sans" panose="020B0606030504020204" pitchFamily="34" charset="0"/>
              </a:rPr>
              <a:t>February’s subject of th</a:t>
            </a:r>
            <a:r>
              <a:rPr lang="en-GB" sz="2500" b="1" dirty="0">
                <a:latin typeface="Open sans" panose="020B0606030504020204" pitchFamily="34" charset="0"/>
                <a:ea typeface="Open sans" panose="020B0606030504020204" pitchFamily="34" charset="0"/>
                <a:cs typeface="Open sans" panose="020B0606030504020204" pitchFamily="34" charset="0"/>
              </a:rPr>
              <a:t>e month is… Crafts, jewellery, and woodworking</a:t>
            </a:r>
            <a:endParaRPr lang="en-GB" sz="25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641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1B7565-0F05-7EC0-CE72-3B3616D0C571}"/>
              </a:ext>
            </a:extLst>
          </p:cNvPr>
          <p:cNvPicPr>
            <a:picLocks noChangeAspect="1"/>
          </p:cNvPicPr>
          <p:nvPr/>
        </p:nvPicPr>
        <p:blipFill>
          <a:blip r:embed="rId3"/>
          <a:stretch>
            <a:fillRect/>
          </a:stretch>
        </p:blipFill>
        <p:spPr>
          <a:xfrm>
            <a:off x="7736803" y="1109777"/>
            <a:ext cx="1854215" cy="194624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CB603A4-3D7B-1E3B-2946-C6A26716065F}"/>
              </a:ext>
            </a:extLst>
          </p:cNvPr>
          <p:cNvSpPr txBox="1"/>
          <p:nvPr/>
        </p:nvSpPr>
        <p:spPr>
          <a:xfrm>
            <a:off x="177949" y="1122675"/>
            <a:ext cx="7451388" cy="3443748"/>
          </a:xfrm>
          <a:prstGeom prst="rect">
            <a:avLst/>
          </a:prstGeom>
          <a:noFill/>
        </p:spPr>
        <p:txBody>
          <a:bodyPr wrap="square" anchor="t" anchorCtr="0">
            <a:noAutofit/>
          </a:bodyPr>
          <a:lstStyle/>
          <a:p>
            <a:pPr marL="342900" indent="-342900">
              <a:lnSpc>
                <a:spcPct val="150000"/>
              </a:lnSpc>
              <a:spcAft>
                <a:spcPts val="24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crafts, jewellery, and woodworking </a:t>
            </a:r>
            <a:r>
              <a:rPr lang="en-GB" sz="2200" dirty="0">
                <a:latin typeface="Open Sans" panose="020B0606030504020204" pitchFamily="34" charset="0"/>
                <a:ea typeface="Open Sans" panose="020B0606030504020204" pitchFamily="34" charset="0"/>
                <a:cs typeface="Open Sans" panose="020B0606030504020204" pitchFamily="34" charset="0"/>
              </a:rPr>
              <a:t>subject profile. </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fine art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textiles and fashion</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spcAft>
                <a:spcPts val="24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jewellery designer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64395"/>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56428">
            <a:off x="9288959" y="2215543"/>
            <a:ext cx="512635" cy="512635"/>
          </a:xfrm>
          <a:prstGeom prst="rect">
            <a:avLst/>
          </a:prstGeom>
        </p:spPr>
      </p:pic>
      <p:pic>
        <p:nvPicPr>
          <p:cNvPr id="8" name="Picture 7">
            <a:extLst>
              <a:ext uri="{FF2B5EF4-FFF2-40B4-BE49-F238E27FC236}">
                <a16:creationId xmlns:a16="http://schemas.microsoft.com/office/drawing/2014/main" id="{E3EB8B5F-887C-6233-D33E-92D58CA46CA5}"/>
              </a:ext>
            </a:extLst>
          </p:cNvPr>
          <p:cNvPicPr>
            <a:picLocks noChangeAspect="1"/>
          </p:cNvPicPr>
          <p:nvPr/>
        </p:nvPicPr>
        <p:blipFill>
          <a:blip r:embed="rId8"/>
          <a:srcRect/>
          <a:stretch/>
        </p:blipFill>
        <p:spPr>
          <a:xfrm>
            <a:off x="9775396" y="1091517"/>
            <a:ext cx="1941566" cy="195352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3460122-05A0-519F-22C4-3892304AC7AE}"/>
              </a:ext>
            </a:extLst>
          </p:cNvPr>
          <p:cNvPicPr>
            <a:picLocks noChangeAspect="1"/>
          </p:cNvPicPr>
          <p:nvPr/>
        </p:nvPicPr>
        <p:blipFill>
          <a:blip r:embed="rId9"/>
          <a:stretch>
            <a:fillRect/>
          </a:stretch>
        </p:blipFill>
        <p:spPr>
          <a:xfrm>
            <a:off x="7736803" y="3152278"/>
            <a:ext cx="1854216" cy="189205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685C843-8347-0202-3064-235F2032AC95}"/>
              </a:ext>
            </a:extLst>
          </p:cNvPr>
          <p:cNvPicPr>
            <a:picLocks noChangeAspect="1"/>
          </p:cNvPicPr>
          <p:nvPr/>
        </p:nvPicPr>
        <p:blipFill>
          <a:blip r:embed="rId10"/>
          <a:stretch>
            <a:fillRect/>
          </a:stretch>
        </p:blipFill>
        <p:spPr>
          <a:xfrm>
            <a:off x="9775396" y="3152278"/>
            <a:ext cx="1941566" cy="1892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28014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8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theme/theme1.xml><?xml version="1.0" encoding="utf-8"?>
<a:theme xmlns:a="http://schemas.openxmlformats.org/drawingml/2006/main" name="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14954</TotalTime>
  <Words>11212</Words>
  <Application>Microsoft Office PowerPoint</Application>
  <PresentationFormat>Widescreen</PresentationFormat>
  <Paragraphs>984</Paragraphs>
  <Slides>89</Slides>
  <Notes>75</Notes>
  <HiddenSlides>0</HiddenSlides>
  <MMClips>0</MMClips>
  <ScaleCrop>false</ScaleCrop>
  <HeadingPairs>
    <vt:vector size="4" baseType="variant">
      <vt:variant>
        <vt:lpstr>Theme</vt:lpstr>
      </vt:variant>
      <vt:variant>
        <vt:i4>2</vt:i4>
      </vt:variant>
      <vt:variant>
        <vt:lpstr>Slide Titles</vt:lpstr>
      </vt:variant>
      <vt:variant>
        <vt:i4>89</vt:i4>
      </vt:variant>
    </vt:vector>
  </HeadingPairs>
  <TitlesOfParts>
    <vt:vector size="91" baseType="lpstr">
      <vt:lpstr>Office Theme</vt:lpstr>
      <vt:lpstr>4_Office Theme</vt:lpstr>
      <vt:lpstr>PowerPoint Presentation</vt:lpstr>
      <vt:lpstr>February</vt:lpstr>
      <vt:lpstr>PowerPoint Presentation</vt:lpstr>
      <vt:lpstr>February’s career of the month is…</vt:lpstr>
      <vt:lpstr>February’s career of the month is… Multi-skilled engineer</vt:lpstr>
      <vt:lpstr>February’s career of the month is… Multi-skilled engineer</vt:lpstr>
      <vt:lpstr>Curious about this career? Discover more on Unifrog!</vt:lpstr>
      <vt:lpstr>Further exploration</vt:lpstr>
      <vt:lpstr>PowerPoint Presentation</vt:lpstr>
      <vt:lpstr>PowerPoint Presentation</vt:lpstr>
      <vt:lpstr>February’s subject of the month is…</vt:lpstr>
      <vt:lpstr>February’s subject of the month is… Classical studies</vt:lpstr>
      <vt:lpstr>February’s subject of the month is… Classical studies</vt:lpstr>
      <vt:lpstr>Fascinated by this field? Find out more on Unifrog!</vt:lpstr>
      <vt:lpstr>PowerPoint Presentation</vt:lpstr>
      <vt:lpstr>PowerPoint Presentation</vt:lpstr>
      <vt:lpstr>February’s career of the month is…</vt:lpstr>
      <vt:lpstr>February’s career of the month is… Chef</vt:lpstr>
      <vt:lpstr>February’s career of the month is… Chef</vt:lpstr>
      <vt:lpstr>Curious about this career? Discover more on Unifrog!</vt:lpstr>
      <vt:lpstr>PowerPoint Presentation</vt:lpstr>
      <vt:lpstr>PowerPoint Presentation</vt:lpstr>
      <vt:lpstr>February’s subject of the month is…</vt:lpstr>
      <vt:lpstr>PowerPoint Presentation</vt:lpstr>
      <vt:lpstr>PowerPoint Presentation</vt:lpstr>
      <vt:lpstr>Fascinated by this field? Find out more on Unifrog!</vt:lpstr>
      <vt:lpstr>PowerPoint Presentation</vt:lpstr>
      <vt:lpstr>PowerPoint Presentation</vt:lpstr>
      <vt:lpstr>February’s career of the month is…</vt:lpstr>
      <vt:lpstr>February’s career of the month is… Electronics engineer</vt:lpstr>
      <vt:lpstr>February’s career of the month is… Electronics engineer</vt:lpstr>
      <vt:lpstr>Curious about this career? Discover more on Unifrog!</vt:lpstr>
      <vt:lpstr>PowerPoint Presentation</vt:lpstr>
      <vt:lpstr>PowerPoint Presentation</vt:lpstr>
      <vt:lpstr>February’s subject of the month is…</vt:lpstr>
      <vt:lpstr>PowerPoint Presentation</vt:lpstr>
      <vt:lpstr>PowerPoint Presentation</vt:lpstr>
      <vt:lpstr>Fascinated by this field? Find out more on Unifrog!</vt:lpstr>
      <vt:lpstr>PowerPoint Presentation</vt:lpstr>
      <vt:lpstr>PowerPoint Presentation</vt:lpstr>
      <vt:lpstr>February’s career of the month is…</vt:lpstr>
      <vt:lpstr>February’s career of the month is… Web developer</vt:lpstr>
      <vt:lpstr>February’s career of the month is… Web developer</vt:lpstr>
      <vt:lpstr>Curious about this career? Discover more on Unifrog!</vt:lpstr>
      <vt:lpstr>PowerPoint Presentation</vt:lpstr>
      <vt:lpstr>PowerPoint Presentation</vt:lpstr>
      <vt:lpstr>February’s subject of the month is…</vt:lpstr>
      <vt:lpstr>PowerPoint Presentation</vt:lpstr>
      <vt:lpstr>PowerPoint Presentation</vt:lpstr>
      <vt:lpstr>Fascinated by this field? Find out more on Unifrog!</vt:lpstr>
      <vt:lpstr>PowerPoint Presentation</vt:lpstr>
      <vt:lpstr>PowerPoint Presentation</vt:lpstr>
      <vt:lpstr>February’s career of the month is…</vt:lpstr>
      <vt:lpstr>February’s career of the month is… Groundsperson</vt:lpstr>
      <vt:lpstr>February’s career of the month is… Groundsperson</vt:lpstr>
      <vt:lpstr>Curious about this career? Discover more on Unifrog!</vt:lpstr>
      <vt:lpstr>PowerPoint Presentation</vt:lpstr>
      <vt:lpstr>PowerPoint Presentation</vt:lpstr>
      <vt:lpstr>February’s subject of the month is…</vt:lpstr>
      <vt:lpstr>February’s subject of the month is… Events management</vt:lpstr>
      <vt:lpstr>February’s subject of the month is… Events management</vt:lpstr>
      <vt:lpstr>Fascinated by this field? Find out more on Unifrog!</vt:lpstr>
      <vt:lpstr>PowerPoint Presentation</vt:lpstr>
      <vt:lpstr>PowerPoint Presentation</vt:lpstr>
      <vt:lpstr>February’s career of the month is…</vt:lpstr>
      <vt:lpstr>February’s career of the month is… Farmer</vt:lpstr>
      <vt:lpstr>February’s career of the month is… Farmer</vt:lpstr>
      <vt:lpstr>Curious about this career? Discover more on Unifrog!</vt:lpstr>
      <vt:lpstr>Further exploration</vt:lpstr>
      <vt:lpstr>PowerPoint Presentation</vt:lpstr>
      <vt:lpstr>PowerPoint Presentation</vt:lpstr>
      <vt:lpstr>February’s subject of the month is…</vt:lpstr>
      <vt:lpstr>February’s subject of the month is… Hospitality, leisure, and tourism</vt:lpstr>
      <vt:lpstr>February’s subject of the month is… Hospitality, leisure, and tourism</vt:lpstr>
      <vt:lpstr>Fascinated by this field? Find out more on Unifrog!</vt:lpstr>
      <vt:lpstr>PowerPoint Presentation</vt:lpstr>
      <vt:lpstr>PowerPoint Presentation</vt:lpstr>
      <vt:lpstr>February’s career of the month is…</vt:lpstr>
      <vt:lpstr>PowerPoint Presentation</vt:lpstr>
      <vt:lpstr>PowerPoint Presentation</vt:lpstr>
      <vt:lpstr>Curious about this career? Discover more on Unifrog!</vt:lpstr>
      <vt:lpstr>Further exploration</vt:lpstr>
      <vt:lpstr>PowerPoint Presentation</vt:lpstr>
      <vt:lpstr>PowerPoint Presentation</vt:lpstr>
      <vt:lpstr>February’s subject of the month is…</vt:lpstr>
      <vt:lpstr>February’s subject of the month is… Crafts, jewellery, and woodworking</vt:lpstr>
      <vt:lpstr>February’s subject of the month is… Crafts, jewellery, and woodworking</vt:lpstr>
      <vt:lpstr>Fascinated by this field? Find out more on Unifrog!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Adkins</dc:creator>
  <cp:lastModifiedBy>Lauren Uddin-Moss</cp:lastModifiedBy>
  <cp:revision>1867</cp:revision>
  <dcterms:created xsi:type="dcterms:W3CDTF">2021-12-13T14:38:16Z</dcterms:created>
  <dcterms:modified xsi:type="dcterms:W3CDTF">2025-02-10T13:29:23Z</dcterms:modified>
</cp:coreProperties>
</file>